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24" r:id="rId14"/>
    <p:sldId id="325" r:id="rId15"/>
    <p:sldId id="326" r:id="rId16"/>
    <p:sldId id="327"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1" r:id="rId45"/>
    <p:sldId id="302" r:id="rId46"/>
    <p:sldId id="304"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Lst>
  <p:sldSz cx="9144000" cy="5143500" type="screen16x9"/>
  <p:notesSz cx="9144000" cy="51435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6" d="100"/>
          <a:sy n="136" d="100"/>
        </p:scale>
        <p:origin x="955" y="32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267967" y="0"/>
            <a:ext cx="7876032" cy="5141975"/>
          </a:xfrm>
          <a:prstGeom prst="rect">
            <a:avLst/>
          </a:prstGeom>
        </p:spPr>
      </p:pic>
      <p:pic>
        <p:nvPicPr>
          <p:cNvPr id="17" name="bg object 17"/>
          <p:cNvPicPr/>
          <p:nvPr/>
        </p:nvPicPr>
        <p:blipFill>
          <a:blip r:embed="rId3" cstate="print"/>
          <a:stretch>
            <a:fillRect/>
          </a:stretch>
        </p:blipFill>
        <p:spPr>
          <a:xfrm>
            <a:off x="405384" y="4721352"/>
            <a:ext cx="185928" cy="228600"/>
          </a:xfrm>
          <a:prstGeom prst="rect">
            <a:avLst/>
          </a:prstGeom>
        </p:spPr>
      </p:pic>
      <p:sp>
        <p:nvSpPr>
          <p:cNvPr id="2" name="Holder 2"/>
          <p:cNvSpPr>
            <a:spLocks noGrp="1"/>
          </p:cNvSpPr>
          <p:nvPr>
            <p:ph type="ctrTitle"/>
          </p:nvPr>
        </p:nvSpPr>
        <p:spPr>
          <a:xfrm>
            <a:off x="990875" y="2878913"/>
            <a:ext cx="7162248" cy="1702026"/>
          </a:xfrm>
          <a:prstGeom prst="rect">
            <a:avLst/>
          </a:prstGeom>
        </p:spPr>
        <p:txBody>
          <a:bodyPr wrap="square" lIns="0" tIns="0" rIns="0" bIns="0">
            <a:spAutoFit/>
          </a:bodyPr>
          <a:lstStyle>
            <a:lvl1pPr>
              <a:defRPr sz="1500" b="1" i="0">
                <a:solidFill>
                  <a:schemeClr val="bg1"/>
                </a:solidFill>
                <a:latin typeface="Arial Narrow"/>
                <a:cs typeface="Arial Narrow"/>
              </a:defRPr>
            </a:lvl1pPr>
          </a:lstStyle>
          <a:p>
            <a:endParaRPr/>
          </a:p>
        </p:txBody>
      </p:sp>
      <p:sp>
        <p:nvSpPr>
          <p:cNvPr id="3" name="Holder 3"/>
          <p:cNvSpPr>
            <a:spLocks noGrp="1"/>
          </p:cNvSpPr>
          <p:nvPr>
            <p:ph type="subTitle" idx="4"/>
          </p:nvPr>
        </p:nvSpPr>
        <p:spPr>
          <a:xfrm>
            <a:off x="990875" y="2878913"/>
            <a:ext cx="7162248" cy="1702026"/>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6" name="Holder 6"/>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38100">
              <a:lnSpc>
                <a:spcPct val="100000"/>
              </a:lnSpc>
              <a:spcBef>
                <a:spcPts val="25"/>
              </a:spcBef>
            </a:pPr>
            <a:fld id="{81D60167-4931-47E6-BA6A-407CBD079E47}" type="slidenum">
              <a:rPr spc="-25" dirty="0">
                <a:solidFill>
                  <a:srgbClr val="FFFFFF"/>
                </a:solidFill>
              </a:rPr>
              <a:t>‹#›</a:t>
            </a:fld>
            <a:endParaRPr spc="-25"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00" b="1" i="0">
                <a:solidFill>
                  <a:schemeClr val="bg1"/>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6" name="Holder 6"/>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38100">
              <a:lnSpc>
                <a:spcPct val="100000"/>
              </a:lnSpc>
              <a:spcBef>
                <a:spcPts val="25"/>
              </a:spcBef>
            </a:pPr>
            <a:fld id="{81D60167-4931-47E6-BA6A-407CBD079E47}" type="slidenum">
              <a:rPr spc="-25" dirty="0">
                <a:solidFill>
                  <a:srgbClr val="FFFFFF"/>
                </a:solidFill>
              </a:rPr>
              <a:t>‹#›</a:t>
            </a:fld>
            <a:endParaRPr spc="-25"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00" b="1" i="0">
                <a:solidFill>
                  <a:schemeClr val="bg1"/>
                </a:solidFill>
                <a:latin typeface="Arial Narrow"/>
                <a:cs typeface="Arial Narrow"/>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7" name="Holder 7"/>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38100">
              <a:lnSpc>
                <a:spcPct val="100000"/>
              </a:lnSpc>
              <a:spcBef>
                <a:spcPts val="25"/>
              </a:spcBef>
            </a:pPr>
            <a:fld id="{81D60167-4931-47E6-BA6A-407CBD079E47}" type="slidenum">
              <a:rPr spc="-25" dirty="0">
                <a:solidFill>
                  <a:srgbClr val="FFFFFF"/>
                </a:solidFill>
              </a:rPr>
              <a:t>‹#›</a:t>
            </a:fld>
            <a:endParaRPr spc="-25"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00" b="1" i="0">
                <a:solidFill>
                  <a:schemeClr val="bg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5" name="Holder 5"/>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38100">
              <a:lnSpc>
                <a:spcPct val="100000"/>
              </a:lnSpc>
              <a:spcBef>
                <a:spcPts val="25"/>
              </a:spcBef>
            </a:pPr>
            <a:fld id="{81D60167-4931-47E6-BA6A-407CBD079E47}" type="slidenum">
              <a:rPr spc="-25" dirty="0">
                <a:solidFill>
                  <a:srgbClr val="FFFFFF"/>
                </a:solidFill>
              </a:rPr>
              <a:t>‹#›</a:t>
            </a:fld>
            <a:endParaRPr spc="-25"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4" name="Holder 4"/>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38100">
              <a:lnSpc>
                <a:spcPct val="100000"/>
              </a:lnSpc>
              <a:spcBef>
                <a:spcPts val="25"/>
              </a:spcBef>
            </a:pPr>
            <a:fld id="{81D60167-4931-47E6-BA6A-407CBD079E47}" type="slidenum">
              <a:rPr spc="-25" dirty="0">
                <a:solidFill>
                  <a:srgbClr val="FFFFFF"/>
                </a:solidFill>
              </a:rPr>
              <a:t>‹#›</a:t>
            </a:fld>
            <a:endParaRPr spc="-25" dirty="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34108" y="412496"/>
            <a:ext cx="7167245" cy="436880"/>
          </a:xfrm>
          <a:prstGeom prst="rect">
            <a:avLst/>
          </a:prstGeom>
        </p:spPr>
        <p:txBody>
          <a:bodyPr wrap="square" lIns="0" tIns="0" rIns="0" bIns="0">
            <a:spAutoFit/>
          </a:bodyPr>
          <a:lstStyle>
            <a:lvl1pPr>
              <a:defRPr sz="1500" b="1" i="0">
                <a:solidFill>
                  <a:schemeClr val="bg1"/>
                </a:solidFill>
                <a:latin typeface="Arial Narrow"/>
                <a:cs typeface="Arial Narrow"/>
              </a:defRPr>
            </a:lvl1pPr>
          </a:lstStyle>
          <a:p>
            <a:endParaRPr/>
          </a:p>
        </p:txBody>
      </p:sp>
      <p:sp>
        <p:nvSpPr>
          <p:cNvPr id="3" name="Holder 3"/>
          <p:cNvSpPr>
            <a:spLocks noGrp="1"/>
          </p:cNvSpPr>
          <p:nvPr>
            <p:ph type="body" idx="1"/>
          </p:nvPr>
        </p:nvSpPr>
        <p:spPr>
          <a:xfrm>
            <a:off x="65344" y="1941245"/>
            <a:ext cx="3856354" cy="26917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9/5/2025</a:t>
            </a:fld>
            <a:endParaRPr lang="en-US"/>
          </a:p>
        </p:txBody>
      </p:sp>
      <p:sp>
        <p:nvSpPr>
          <p:cNvPr id="6" name="Holder 6"/>
          <p:cNvSpPr>
            <a:spLocks noGrp="1"/>
          </p:cNvSpPr>
          <p:nvPr>
            <p:ph type="sldNum" sz="quarter" idx="7"/>
          </p:nvPr>
        </p:nvSpPr>
        <p:spPr>
          <a:xfrm>
            <a:off x="8711577" y="4796508"/>
            <a:ext cx="256591" cy="175641"/>
          </a:xfrm>
          <a:prstGeom prst="rect">
            <a:avLst/>
          </a:prstGeom>
        </p:spPr>
        <p:txBody>
          <a:bodyPr wrap="square" lIns="0" tIns="0" rIns="0" bIns="0">
            <a:spAutoFit/>
          </a:bodyPr>
          <a:lstStyle>
            <a:lvl1pPr>
              <a:defRPr sz="800" b="0" i="0">
                <a:solidFill>
                  <a:schemeClr val="tx1"/>
                </a:solidFill>
                <a:latin typeface="Arial"/>
                <a:cs typeface="Arial"/>
              </a:defRPr>
            </a:lvl1pPr>
          </a:lstStyle>
          <a:p>
            <a:pPr marL="38100">
              <a:lnSpc>
                <a:spcPct val="100000"/>
              </a:lnSpc>
              <a:spcBef>
                <a:spcPts val="25"/>
              </a:spcBef>
            </a:pPr>
            <a:fld id="{81D60167-4931-47E6-BA6A-407CBD079E47}" type="slidenum">
              <a:rPr spc="-25" dirty="0">
                <a:solidFill>
                  <a:srgbClr val="FFFFFF"/>
                </a:solidFill>
              </a:rPr>
              <a:t>‹#›</a:t>
            </a:fld>
            <a:endParaRPr spc="-25"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2.png"/><Relationship Id="rId3" Type="http://schemas.openxmlformats.org/officeDocument/2006/relationships/image" Target="../media/image42.png"/><Relationship Id="rId21" Type="http://schemas.openxmlformats.org/officeDocument/2006/relationships/image" Target="../media/image35.png"/><Relationship Id="rId7" Type="http://schemas.openxmlformats.org/officeDocument/2006/relationships/image" Target="../media/image46.png"/><Relationship Id="rId12" Type="http://schemas.openxmlformats.org/officeDocument/2006/relationships/image" Target="../media/image50.jpg"/><Relationship Id="rId17" Type="http://schemas.openxmlformats.org/officeDocument/2006/relationships/image" Target="../media/image55.png"/><Relationship Id="rId25" Type="http://schemas.openxmlformats.org/officeDocument/2006/relationships/image" Target="../media/image61.png"/><Relationship Id="rId2" Type="http://schemas.openxmlformats.org/officeDocument/2006/relationships/image" Target="../media/image41.png"/><Relationship Id="rId16" Type="http://schemas.openxmlformats.org/officeDocument/2006/relationships/image" Target="../media/image54.png"/><Relationship Id="rId20" Type="http://schemas.openxmlformats.org/officeDocument/2006/relationships/image" Target="../media/image34.png"/><Relationship Id="rId29"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49.png"/><Relationship Id="rId24" Type="http://schemas.openxmlformats.org/officeDocument/2006/relationships/image" Target="../media/image60.png"/><Relationship Id="rId5" Type="http://schemas.openxmlformats.org/officeDocument/2006/relationships/image" Target="../media/image44.png"/><Relationship Id="rId15" Type="http://schemas.openxmlformats.org/officeDocument/2006/relationships/image" Target="../media/image53.jp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hyperlink" Target="http://WWW.THESFNETWORK.COM/" TargetMode="External"/><Relationship Id="rId19" Type="http://schemas.openxmlformats.org/officeDocument/2006/relationships/image" Target="../media/image57.png"/><Relationship Id="rId4" Type="http://schemas.openxmlformats.org/officeDocument/2006/relationships/image" Target="../media/image43.jpg"/><Relationship Id="rId9" Type="http://schemas.openxmlformats.org/officeDocument/2006/relationships/image" Target="../media/image48.png"/><Relationship Id="rId14" Type="http://schemas.openxmlformats.org/officeDocument/2006/relationships/image" Target="../media/image52.png"/><Relationship Id="rId22" Type="http://schemas.openxmlformats.org/officeDocument/2006/relationships/image" Target="../media/image58.png"/><Relationship Id="rId27"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7.png"/><Relationship Id="rId7" Type="http://schemas.openxmlformats.org/officeDocument/2006/relationships/image" Target="../media/image34.pn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23.png"/><Relationship Id="rId4" Type="http://schemas.openxmlformats.org/officeDocument/2006/relationships/image" Target="../media/image68.jp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6.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90.png"/><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2.png"/><Relationship Id="rId7" Type="http://schemas.openxmlformats.org/officeDocument/2006/relationships/image" Target="../media/image115.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16.png"/><Relationship Id="rId3" Type="http://schemas.openxmlformats.org/officeDocument/2006/relationships/image" Target="../media/image2.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00.png"/><Relationship Id="rId10" Type="http://schemas.openxmlformats.org/officeDocument/2006/relationships/image" Target="../media/image121.png"/><Relationship Id="rId4" Type="http://schemas.openxmlformats.org/officeDocument/2006/relationships/image" Target="../media/image99.png"/><Relationship Id="rId9" Type="http://schemas.openxmlformats.org/officeDocument/2006/relationships/image" Target="../media/image120.png"/></Relationships>
</file>

<file path=ppt/slides/_rels/slide2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2.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00.png"/><Relationship Id="rId10" Type="http://schemas.openxmlformats.org/officeDocument/2006/relationships/image" Target="../media/image128.png"/><Relationship Id="rId4" Type="http://schemas.openxmlformats.org/officeDocument/2006/relationships/image" Target="../media/image99.png"/><Relationship Id="rId9" Type="http://schemas.openxmlformats.org/officeDocument/2006/relationships/image" Target="../media/image127.png"/><Relationship Id="rId14" Type="http://schemas.openxmlformats.org/officeDocument/2006/relationships/image" Target="../media/image132.png"/></Relationships>
</file>

<file path=ppt/slides/_rels/slide2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00.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2.png"/><Relationship Id="rId7" Type="http://schemas.openxmlformats.org/officeDocument/2006/relationships/image" Target="../media/image137.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3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 Type="http://schemas.openxmlformats.org/officeDocument/2006/relationships/image" Target="../media/image2.png"/><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9.png"/><Relationship Id="rId2" Type="http://schemas.openxmlformats.org/officeDocument/2006/relationships/image" Target="../media/image20.jpg"/><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5.png"/><Relationship Id="rId24" Type="http://schemas.openxmlformats.org/officeDocument/2006/relationships/image" Target="../media/image158.png"/><Relationship Id="rId5" Type="http://schemas.openxmlformats.org/officeDocument/2006/relationships/image" Target="../media/image100.png"/><Relationship Id="rId15" Type="http://schemas.openxmlformats.org/officeDocument/2006/relationships/image" Target="../media/image149.png"/><Relationship Id="rId23" Type="http://schemas.openxmlformats.org/officeDocument/2006/relationships/image" Target="../media/image157.png"/><Relationship Id="rId10" Type="http://schemas.openxmlformats.org/officeDocument/2006/relationships/image" Target="../media/image144.png"/><Relationship Id="rId19" Type="http://schemas.openxmlformats.org/officeDocument/2006/relationships/image" Target="../media/image153.png"/><Relationship Id="rId4" Type="http://schemas.openxmlformats.org/officeDocument/2006/relationships/image" Target="../media/image99.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png"/><Relationship Id="rId27" Type="http://schemas.openxmlformats.org/officeDocument/2006/relationships/image" Target="../media/image161.png"/></Relationships>
</file>

<file path=ppt/slides/_rels/slide31.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3" Type="http://schemas.openxmlformats.org/officeDocument/2006/relationships/image" Target="../media/image2.png"/><Relationship Id="rId7" Type="http://schemas.openxmlformats.org/officeDocument/2006/relationships/image" Target="../media/image163.png"/><Relationship Id="rId12" Type="http://schemas.openxmlformats.org/officeDocument/2006/relationships/image" Target="../media/image168.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00.png"/><Relationship Id="rId10" Type="http://schemas.openxmlformats.org/officeDocument/2006/relationships/image" Target="../media/image166.png"/><Relationship Id="rId4" Type="http://schemas.openxmlformats.org/officeDocument/2006/relationships/image" Target="../media/image99.png"/><Relationship Id="rId9" Type="http://schemas.openxmlformats.org/officeDocument/2006/relationships/image" Target="../media/image165.png"/><Relationship Id="rId14" Type="http://schemas.openxmlformats.org/officeDocument/2006/relationships/image" Target="../media/image170.png"/></Relationships>
</file>

<file path=ppt/slides/_rels/slide32.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png"/><Relationship Id="rId18" Type="http://schemas.openxmlformats.org/officeDocument/2006/relationships/image" Target="../media/image183.png"/><Relationship Id="rId3" Type="http://schemas.openxmlformats.org/officeDocument/2006/relationships/image" Target="../media/image2.png"/><Relationship Id="rId21" Type="http://schemas.openxmlformats.org/officeDocument/2006/relationships/image" Target="../media/image186.png"/><Relationship Id="rId7" Type="http://schemas.openxmlformats.org/officeDocument/2006/relationships/image" Target="../media/image172.png"/><Relationship Id="rId12" Type="http://schemas.openxmlformats.org/officeDocument/2006/relationships/image" Target="../media/image177.png"/><Relationship Id="rId17" Type="http://schemas.openxmlformats.org/officeDocument/2006/relationships/image" Target="../media/image182.png"/><Relationship Id="rId2" Type="http://schemas.openxmlformats.org/officeDocument/2006/relationships/image" Target="../media/image20.jpg"/><Relationship Id="rId16" Type="http://schemas.openxmlformats.org/officeDocument/2006/relationships/image" Target="../media/image181.png"/><Relationship Id="rId20" Type="http://schemas.openxmlformats.org/officeDocument/2006/relationships/image" Target="../media/image185.png"/><Relationship Id="rId1" Type="http://schemas.openxmlformats.org/officeDocument/2006/relationships/slideLayout" Target="../slideLayouts/slideLayout5.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00.png"/><Relationship Id="rId15" Type="http://schemas.openxmlformats.org/officeDocument/2006/relationships/image" Target="../media/image180.png"/><Relationship Id="rId10" Type="http://schemas.openxmlformats.org/officeDocument/2006/relationships/image" Target="../media/image175.png"/><Relationship Id="rId19" Type="http://schemas.openxmlformats.org/officeDocument/2006/relationships/image" Target="../media/image184.png"/><Relationship Id="rId4" Type="http://schemas.openxmlformats.org/officeDocument/2006/relationships/image" Target="../media/image99.png"/><Relationship Id="rId9" Type="http://schemas.openxmlformats.org/officeDocument/2006/relationships/image" Target="../media/image174.png"/><Relationship Id="rId14" Type="http://schemas.openxmlformats.org/officeDocument/2006/relationships/image" Target="../media/image179.png"/><Relationship Id="rId22" Type="http://schemas.openxmlformats.org/officeDocument/2006/relationships/image" Target="../media/image187.png"/></Relationships>
</file>

<file path=ppt/slides/_rels/slide33.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2.png"/><Relationship Id="rId7" Type="http://schemas.openxmlformats.org/officeDocument/2006/relationships/image" Target="../media/image189.pn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188.png"/><Relationship Id="rId5" Type="http://schemas.openxmlformats.org/officeDocument/2006/relationships/image" Target="../media/image100.png"/><Relationship Id="rId10" Type="http://schemas.openxmlformats.org/officeDocument/2006/relationships/image" Target="../media/image192.png"/><Relationship Id="rId4" Type="http://schemas.openxmlformats.org/officeDocument/2006/relationships/image" Target="../media/image99.png"/><Relationship Id="rId9" Type="http://schemas.openxmlformats.org/officeDocument/2006/relationships/image" Target="../media/image191.png"/></Relationships>
</file>

<file path=ppt/slides/_rels/slide3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5.xml"/><Relationship Id="rId6" Type="http://schemas.openxmlformats.org/officeDocument/2006/relationships/image" Target="../media/image194.png"/><Relationship Id="rId5" Type="http://schemas.openxmlformats.org/officeDocument/2006/relationships/image" Target="../media/image100.png"/><Relationship Id="rId10" Type="http://schemas.openxmlformats.org/officeDocument/2006/relationships/image" Target="../media/image198.png"/><Relationship Id="rId4" Type="http://schemas.openxmlformats.org/officeDocument/2006/relationships/image" Target="../media/image99.png"/><Relationship Id="rId9" Type="http://schemas.openxmlformats.org/officeDocument/2006/relationships/image" Target="../media/image197.png"/></Relationships>
</file>

<file path=ppt/slides/_rels/slide3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2.png"/><Relationship Id="rId7" Type="http://schemas.openxmlformats.org/officeDocument/2006/relationships/image" Target="../media/image200.png"/><Relationship Id="rId12" Type="http://schemas.openxmlformats.org/officeDocument/2006/relationships/image" Target="../media/image205.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100.png"/><Relationship Id="rId10" Type="http://schemas.openxmlformats.org/officeDocument/2006/relationships/image" Target="../media/image203.png"/><Relationship Id="rId4" Type="http://schemas.openxmlformats.org/officeDocument/2006/relationships/image" Target="../media/image99.png"/><Relationship Id="rId9" Type="http://schemas.openxmlformats.org/officeDocument/2006/relationships/image" Target="../media/image202.png"/></Relationships>
</file>

<file path=ppt/slides/_rels/slide36.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png"/><Relationship Id="rId7" Type="http://schemas.openxmlformats.org/officeDocument/2006/relationships/image" Target="../media/image207.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png"/><Relationship Id="rId7" Type="http://schemas.openxmlformats.org/officeDocument/2006/relationships/image" Target="../media/image210.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212.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5.png"/><Relationship Id="rId2" Type="http://schemas.openxmlformats.org/officeDocument/2006/relationships/image" Target="../media/image213.png"/><Relationship Id="rId1" Type="http://schemas.openxmlformats.org/officeDocument/2006/relationships/slideLayout" Target="../slideLayouts/slideLayout4.xml"/><Relationship Id="rId6" Type="http://schemas.openxmlformats.org/officeDocument/2006/relationships/image" Target="../media/image214.png"/><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png"/><Relationship Id="rId7" Type="http://schemas.openxmlformats.org/officeDocument/2006/relationships/image" Target="../media/image220.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222.png"/></Relationships>
</file>

<file path=ppt/slides/_rels/slide41.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png"/><Relationship Id="rId7" Type="http://schemas.openxmlformats.org/officeDocument/2006/relationships/image" Target="../media/image224.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22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90.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94.png"/><Relationship Id="rId4" Type="http://schemas.openxmlformats.org/officeDocument/2006/relationships/image" Target="../media/image22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232.png"/><Relationship Id="rId5" Type="http://schemas.openxmlformats.org/officeDocument/2006/relationships/image" Target="../media/image231.jpg"/><Relationship Id="rId4" Type="http://schemas.openxmlformats.org/officeDocument/2006/relationships/image" Target="../media/image230.jpg"/></Relationships>
</file>

<file path=ppt/slides/_rels/slide45.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4.jpg"/><Relationship Id="rId7" Type="http://schemas.openxmlformats.org/officeDocument/2006/relationships/image" Target="../media/image238.png"/><Relationship Id="rId12" Type="http://schemas.openxmlformats.org/officeDocument/2006/relationships/image" Target="../media/image243.png"/><Relationship Id="rId2" Type="http://schemas.openxmlformats.org/officeDocument/2006/relationships/image" Target="../media/image233.png"/><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6.jpg"/><Relationship Id="rId10" Type="http://schemas.openxmlformats.org/officeDocument/2006/relationships/image" Target="../media/image241.png"/><Relationship Id="rId4" Type="http://schemas.openxmlformats.org/officeDocument/2006/relationships/image" Target="../media/image235.jpg"/><Relationship Id="rId9" Type="http://schemas.openxmlformats.org/officeDocument/2006/relationships/image" Target="../media/image240.png"/></Relationships>
</file>

<file path=ppt/slides/_rels/slide46.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image" Target="../media/image244.jpg"/><Relationship Id="rId1" Type="http://schemas.openxmlformats.org/officeDocument/2006/relationships/slideLayout" Target="../slideLayouts/slideLayout1.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4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png"/><Relationship Id="rId7" Type="http://schemas.openxmlformats.org/officeDocument/2006/relationships/image" Target="../media/image25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29.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4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4.xml"/><Relationship Id="rId4" Type="http://schemas.openxmlformats.org/officeDocument/2006/relationships/image" Target="../media/image25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jpg"/><Relationship Id="rId1" Type="http://schemas.openxmlformats.org/officeDocument/2006/relationships/slideLayout" Target="../slideLayouts/slideLayout5.xml"/><Relationship Id="rId4" Type="http://schemas.openxmlformats.org/officeDocument/2006/relationships/image" Target="../media/image261.png"/></Relationships>
</file>

<file path=ppt/slides/_rels/slide51.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262.jpg"/><Relationship Id="rId1" Type="http://schemas.openxmlformats.org/officeDocument/2006/relationships/slideLayout" Target="../slideLayouts/slideLayout2.xml"/><Relationship Id="rId6" Type="http://schemas.openxmlformats.org/officeDocument/2006/relationships/image" Target="../media/image266.jpg"/><Relationship Id="rId5" Type="http://schemas.openxmlformats.org/officeDocument/2006/relationships/image" Target="../media/image265.jpg"/><Relationship Id="rId4" Type="http://schemas.openxmlformats.org/officeDocument/2006/relationships/image" Target="../media/image264.png"/></Relationships>
</file>

<file path=ppt/slides/_rels/slide52.xml.rels><?xml version="1.0" encoding="UTF-8" standalone="yes"?>
<Relationships xmlns="http://schemas.openxmlformats.org/package/2006/relationships"><Relationship Id="rId2" Type="http://schemas.openxmlformats.org/officeDocument/2006/relationships/image" Target="../media/image268.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71.png"/><Relationship Id="rId2" Type="http://schemas.openxmlformats.org/officeDocument/2006/relationships/image" Target="../media/image262.jpg"/><Relationship Id="rId1" Type="http://schemas.openxmlformats.org/officeDocument/2006/relationships/slideLayout" Target="../slideLayouts/slideLayout3.xml"/><Relationship Id="rId6" Type="http://schemas.openxmlformats.org/officeDocument/2006/relationships/image" Target="../media/image270.jpg"/><Relationship Id="rId5" Type="http://schemas.openxmlformats.org/officeDocument/2006/relationships/image" Target="../media/image269.jpg"/><Relationship Id="rId4" Type="http://schemas.openxmlformats.org/officeDocument/2006/relationships/image" Target="../media/image264.png"/></Relationships>
</file>

<file path=ppt/slides/_rels/slide54.xml.rels><?xml version="1.0" encoding="UTF-8" standalone="yes"?>
<Relationships xmlns="http://schemas.openxmlformats.org/package/2006/relationships"><Relationship Id="rId2" Type="http://schemas.openxmlformats.org/officeDocument/2006/relationships/image" Target="../media/image27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262.jpg"/><Relationship Id="rId1" Type="http://schemas.openxmlformats.org/officeDocument/2006/relationships/slideLayout" Target="../slideLayouts/slideLayout2.xml"/><Relationship Id="rId6" Type="http://schemas.openxmlformats.org/officeDocument/2006/relationships/image" Target="../media/image270.jpg"/><Relationship Id="rId5" Type="http://schemas.openxmlformats.org/officeDocument/2006/relationships/image" Target="../media/image273.jpg"/><Relationship Id="rId4" Type="http://schemas.openxmlformats.org/officeDocument/2006/relationships/image" Target="../media/image264.png"/></Relationships>
</file>

<file path=ppt/slides/_rels/slide5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56.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8" Type="http://schemas.openxmlformats.org/officeDocument/2006/relationships/image" Target="../media/image282.jpg"/><Relationship Id="rId3" Type="http://schemas.openxmlformats.org/officeDocument/2006/relationships/image" Target="../media/image278.png"/><Relationship Id="rId7" Type="http://schemas.openxmlformats.org/officeDocument/2006/relationships/image" Target="../media/image281.jpg"/><Relationship Id="rId2" Type="http://schemas.openxmlformats.org/officeDocument/2006/relationships/image" Target="../media/image277.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80.png"/><Relationship Id="rId4" Type="http://schemas.openxmlformats.org/officeDocument/2006/relationships/image" Target="../media/image279.png"/><Relationship Id="rId9" Type="http://schemas.openxmlformats.org/officeDocument/2006/relationships/image" Target="../media/image283.jpg"/></Relationships>
</file>

<file path=ppt/slides/_rels/slide59.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285.jp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87.jpg"/><Relationship Id="rId2" Type="http://schemas.openxmlformats.org/officeDocument/2006/relationships/image" Target="../media/image286.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88.png"/></Relationships>
</file>

<file path=ppt/slides/_rels/slide62.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6.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91.jpg"/><Relationship Id="rId4" Type="http://schemas.openxmlformats.org/officeDocument/2006/relationships/image" Target="../media/image290.png"/></Relationships>
</file>

<file path=ppt/slides/_rels/slide6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93.png"/><Relationship Id="rId4" Type="http://schemas.openxmlformats.org/officeDocument/2006/relationships/image" Target="../media/image29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image" Target="../media/image26.jp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57A54EE-EDC4-0412-8AE8-64EB9EB05371}"/>
              </a:ext>
            </a:extLst>
          </p:cNvPr>
          <p:cNvPicPr>
            <a:picLocks noChangeAspect="1"/>
          </p:cNvPicPr>
          <p:nvPr/>
        </p:nvPicPr>
        <p:blipFill>
          <a:blip r:embed="rId2">
            <a:alphaModFix amt="98000"/>
            <a:extLst>
              <a:ext uri="{BEBA8EAE-BF5A-486C-A8C5-ECC9F3942E4B}">
                <a14:imgProps xmlns:a14="http://schemas.microsoft.com/office/drawing/2010/main">
                  <a14:imgLayer r:embed="rId3">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t="7549" b="7549"/>
          <a:stretch/>
        </p:blipFill>
        <p:spPr>
          <a:xfrm>
            <a:off x="0" y="0"/>
            <a:ext cx="9144000" cy="5143500"/>
          </a:xfrm>
          <a:prstGeom prst="rect">
            <a:avLst/>
          </a:prstGeom>
        </p:spPr>
      </p:pic>
      <p:sp>
        <p:nvSpPr>
          <p:cNvPr id="16" name="object 16"/>
          <p:cNvSpPr txBox="1"/>
          <p:nvPr/>
        </p:nvSpPr>
        <p:spPr>
          <a:xfrm>
            <a:off x="0" y="2917897"/>
            <a:ext cx="9144000" cy="843821"/>
          </a:xfrm>
          <a:prstGeom prst="rect">
            <a:avLst/>
          </a:prstGeom>
        </p:spPr>
        <p:txBody>
          <a:bodyPr vert="horz" wrap="square" lIns="0" tIns="12700" rIns="0" bIns="0" rtlCol="0">
            <a:spAutoFit/>
          </a:bodyPr>
          <a:lstStyle/>
          <a:p>
            <a:pPr marL="12700" algn="ctr">
              <a:lnSpc>
                <a:spcPct val="100000"/>
              </a:lnSpc>
              <a:spcBef>
                <a:spcPts val="100"/>
              </a:spcBef>
            </a:pPr>
            <a:r>
              <a:rPr sz="5400" b="1" dirty="0">
                <a:solidFill>
                  <a:srgbClr val="FFFFFF"/>
                </a:solidFill>
                <a:effectLst>
                  <a:outerShdw blurRad="50800" dist="38100" dir="2700000" algn="tl" rotWithShape="0">
                    <a:prstClr val="black">
                      <a:alpha val="75000"/>
                    </a:prstClr>
                  </a:outerShdw>
                </a:effectLst>
                <a:latin typeface="Countach" panose="02000000000000000000" pitchFamily="50" charset="0"/>
                <a:cs typeface="Palatino Linotype"/>
              </a:rPr>
              <a:t>PERFECT GAME</a:t>
            </a:r>
            <a:r>
              <a:rPr lang="en-US" sz="5400" b="1" dirty="0">
                <a:solidFill>
                  <a:srgbClr val="FFFFFF"/>
                </a:solidFill>
                <a:effectLst>
                  <a:outerShdw blurRad="50800" dist="38100" dir="2700000" algn="tl" rotWithShape="0">
                    <a:prstClr val="black">
                      <a:alpha val="75000"/>
                    </a:prstClr>
                  </a:outerShdw>
                </a:effectLst>
                <a:latin typeface="Countach" panose="02000000000000000000" pitchFamily="50" charset="0"/>
                <a:cs typeface="Palatino Linotype"/>
              </a:rPr>
              <a:t> OVERVIEW</a:t>
            </a:r>
            <a:r>
              <a:rPr sz="5400" b="1" dirty="0">
                <a:solidFill>
                  <a:srgbClr val="FFFFFF"/>
                </a:solidFill>
                <a:effectLst>
                  <a:outerShdw blurRad="50800" dist="38100" dir="2700000" algn="tl" rotWithShape="0">
                    <a:prstClr val="black">
                      <a:alpha val="75000"/>
                    </a:prstClr>
                  </a:outerShdw>
                </a:effectLst>
                <a:latin typeface="Countach" panose="02000000000000000000" pitchFamily="50" charset="0"/>
                <a:cs typeface="Arial Narrow"/>
              </a:rPr>
              <a:t>.</a:t>
            </a:r>
            <a:endParaRPr sz="5400" b="1" dirty="0">
              <a:effectLst>
                <a:outerShdw blurRad="50800" dist="38100" dir="2700000" algn="tl" rotWithShape="0">
                  <a:prstClr val="black">
                    <a:alpha val="75000"/>
                  </a:prstClr>
                </a:outerShdw>
              </a:effectLst>
              <a:latin typeface="Countach" panose="02000000000000000000" pitchFamily="50" charset="0"/>
              <a:cs typeface="Arial Narrow"/>
            </a:endParaRPr>
          </a:p>
        </p:txBody>
      </p:sp>
      <p:sp>
        <p:nvSpPr>
          <p:cNvPr id="21" name="object 21"/>
          <p:cNvSpPr txBox="1"/>
          <p:nvPr/>
        </p:nvSpPr>
        <p:spPr>
          <a:xfrm>
            <a:off x="0" y="3765540"/>
            <a:ext cx="9144000" cy="289823"/>
          </a:xfrm>
          <a:prstGeom prst="rect">
            <a:avLst/>
          </a:prstGeom>
        </p:spPr>
        <p:txBody>
          <a:bodyPr vert="horz" wrap="square" lIns="0" tIns="12700" rIns="0" bIns="0" rtlCol="0">
            <a:spAutoFit/>
          </a:bodyPr>
          <a:lstStyle/>
          <a:p>
            <a:pPr marL="12700" algn="ctr">
              <a:lnSpc>
                <a:spcPct val="100000"/>
              </a:lnSpc>
              <a:spcBef>
                <a:spcPts val="100"/>
              </a:spcBef>
            </a:pPr>
            <a:r>
              <a:rPr lang="en-US" b="1" spc="300" dirty="0">
                <a:solidFill>
                  <a:schemeClr val="bg1"/>
                </a:solidFill>
                <a:latin typeface="Countach Light" panose="02000000000000000000" pitchFamily="50" charset="0"/>
                <a:cs typeface="Calibri"/>
              </a:rPr>
              <a:t>STATESVILLE, NORTH</a:t>
            </a:r>
            <a:r>
              <a:rPr b="1" spc="300" dirty="0">
                <a:solidFill>
                  <a:schemeClr val="bg1"/>
                </a:solidFill>
                <a:latin typeface="Countach Light" panose="02000000000000000000" pitchFamily="50" charset="0"/>
                <a:cs typeface="Calibri"/>
              </a:rPr>
              <a:t> </a:t>
            </a:r>
            <a:r>
              <a:rPr lang="en-US" b="1" spc="300" dirty="0">
                <a:solidFill>
                  <a:schemeClr val="bg1"/>
                </a:solidFill>
                <a:latin typeface="Countach Light" panose="02000000000000000000" pitchFamily="50" charset="0"/>
                <a:cs typeface="Calibri"/>
              </a:rPr>
              <a:t>CAROLINA</a:t>
            </a:r>
            <a:endParaRPr b="1" spc="300" dirty="0">
              <a:solidFill>
                <a:schemeClr val="bg1"/>
              </a:solidFill>
              <a:latin typeface="Countach Light" panose="02000000000000000000" pitchFamily="50" charset="0"/>
              <a:cs typeface="Calibri"/>
            </a:endParaRPr>
          </a:p>
        </p:txBody>
      </p:sp>
      <p:pic>
        <p:nvPicPr>
          <p:cNvPr id="20" name="Picture 19" descr="A blue and white logo&#10;&#10;AI-generated content may be incorrect.">
            <a:extLst>
              <a:ext uri="{FF2B5EF4-FFF2-40B4-BE49-F238E27FC236}">
                <a16:creationId xmlns:a16="http://schemas.microsoft.com/office/drawing/2014/main" id="{E1CCC7E1-1688-006F-4607-F091395325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0"/>
            <a:ext cx="1107205" cy="91440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9144" y="0"/>
              <a:ext cx="9134856" cy="5126735"/>
            </a:xfrm>
            <a:prstGeom prst="rect">
              <a:avLst/>
            </a:prstGeom>
          </p:spPr>
        </p:pic>
        <p:pic>
          <p:nvPicPr>
            <p:cNvPr id="4" name="object 4"/>
            <p:cNvPicPr/>
            <p:nvPr/>
          </p:nvPicPr>
          <p:blipFill>
            <a:blip r:embed="rId3" cstate="print"/>
            <a:stretch>
              <a:fillRect/>
            </a:stretch>
          </p:blipFill>
          <p:spPr>
            <a:xfrm>
              <a:off x="79247" y="0"/>
              <a:ext cx="9064752" cy="5141975"/>
            </a:xfrm>
            <a:prstGeom prst="rect">
              <a:avLst/>
            </a:prstGeom>
          </p:spPr>
        </p:pic>
        <p:pic>
          <p:nvPicPr>
            <p:cNvPr id="5" name="object 5"/>
            <p:cNvPicPr/>
            <p:nvPr/>
          </p:nvPicPr>
          <p:blipFill>
            <a:blip r:embed="rId4" cstate="print"/>
            <a:stretch>
              <a:fillRect/>
            </a:stretch>
          </p:blipFill>
          <p:spPr>
            <a:xfrm>
              <a:off x="0" y="0"/>
              <a:ext cx="9139310" cy="5004103"/>
            </a:xfrm>
            <a:prstGeom prst="rect">
              <a:avLst/>
            </a:prstGeom>
          </p:spPr>
        </p:pic>
        <p:pic>
          <p:nvPicPr>
            <p:cNvPr id="6" name="object 6"/>
            <p:cNvPicPr/>
            <p:nvPr/>
          </p:nvPicPr>
          <p:blipFill>
            <a:blip r:embed="rId5" cstate="print"/>
            <a:stretch>
              <a:fillRect/>
            </a:stretch>
          </p:blipFill>
          <p:spPr>
            <a:xfrm>
              <a:off x="101111" y="4739995"/>
              <a:ext cx="9038201" cy="372771"/>
            </a:xfrm>
            <a:prstGeom prst="rect">
              <a:avLst/>
            </a:prstGeom>
          </p:spPr>
        </p:pic>
        <p:pic>
          <p:nvPicPr>
            <p:cNvPr id="7" name="object 7"/>
            <p:cNvPicPr/>
            <p:nvPr/>
          </p:nvPicPr>
          <p:blipFill>
            <a:blip r:embed="rId6" cstate="print"/>
            <a:stretch>
              <a:fillRect/>
            </a:stretch>
          </p:blipFill>
          <p:spPr>
            <a:xfrm>
              <a:off x="0" y="42961"/>
              <a:ext cx="9144000" cy="5055250"/>
            </a:xfrm>
            <a:prstGeom prst="rect">
              <a:avLst/>
            </a:prstGeom>
          </p:spPr>
        </p:pic>
        <p:pic>
          <p:nvPicPr>
            <p:cNvPr id="8" name="object 8"/>
            <p:cNvPicPr/>
            <p:nvPr/>
          </p:nvPicPr>
          <p:blipFill>
            <a:blip r:embed="rId7" cstate="print"/>
            <a:stretch>
              <a:fillRect/>
            </a:stretch>
          </p:blipFill>
          <p:spPr>
            <a:xfrm>
              <a:off x="0" y="0"/>
              <a:ext cx="9134856" cy="5102351"/>
            </a:xfrm>
            <a:prstGeom prst="rect">
              <a:avLst/>
            </a:prstGeom>
          </p:spPr>
        </p:pic>
        <p:pic>
          <p:nvPicPr>
            <p:cNvPr id="9" name="object 9"/>
            <p:cNvPicPr/>
            <p:nvPr/>
          </p:nvPicPr>
          <p:blipFill>
            <a:blip r:embed="rId8" cstate="print"/>
            <a:stretch>
              <a:fillRect/>
            </a:stretch>
          </p:blipFill>
          <p:spPr>
            <a:xfrm>
              <a:off x="0" y="0"/>
              <a:ext cx="9144000" cy="5143500"/>
            </a:xfrm>
            <a:prstGeom prst="rect">
              <a:avLst/>
            </a:prstGeom>
          </p:spPr>
        </p:pic>
        <p:pic>
          <p:nvPicPr>
            <p:cNvPr id="10" name="object 10"/>
            <p:cNvPicPr/>
            <p:nvPr/>
          </p:nvPicPr>
          <p:blipFill>
            <a:blip r:embed="rId9" cstate="print"/>
            <a:stretch>
              <a:fillRect/>
            </a:stretch>
          </p:blipFill>
          <p:spPr>
            <a:xfrm>
              <a:off x="7207301" y="174189"/>
              <a:ext cx="1552041" cy="314049"/>
            </a:xfrm>
            <a:prstGeom prst="rect">
              <a:avLst/>
            </a:prstGeom>
          </p:spPr>
        </p:pic>
      </p:grpSp>
      <p:sp>
        <p:nvSpPr>
          <p:cNvPr id="11" name="object 11"/>
          <p:cNvSpPr txBox="1"/>
          <p:nvPr/>
        </p:nvSpPr>
        <p:spPr>
          <a:xfrm>
            <a:off x="7272921" y="492097"/>
            <a:ext cx="1353820" cy="165735"/>
          </a:xfrm>
          <a:prstGeom prst="rect">
            <a:avLst/>
          </a:prstGeom>
        </p:spPr>
        <p:txBody>
          <a:bodyPr vert="horz" wrap="square" lIns="0" tIns="0" rIns="0" bIns="0" rtlCol="0">
            <a:spAutoFit/>
          </a:bodyPr>
          <a:lstStyle/>
          <a:p>
            <a:pPr>
              <a:lnSpc>
                <a:spcPts val="1265"/>
              </a:lnSpc>
            </a:pPr>
            <a:r>
              <a:rPr sz="1100" b="1" spc="-114" dirty="0">
                <a:solidFill>
                  <a:srgbClr val="FF0000"/>
                </a:solidFill>
                <a:latin typeface="Countach" panose="02000000000000000000" pitchFamily="50" charset="0"/>
                <a:cs typeface="Arial Narrow"/>
                <a:hlinkClick r:id="rId10"/>
              </a:rPr>
              <a:t>WWW.THESFNETWORK.COM</a:t>
            </a:r>
            <a:endParaRPr sz="1100">
              <a:latin typeface="Countach" panose="02000000000000000000" pitchFamily="50" charset="0"/>
              <a:cs typeface="Arial Narrow"/>
            </a:endParaRPr>
          </a:p>
        </p:txBody>
      </p:sp>
      <p:grpSp>
        <p:nvGrpSpPr>
          <p:cNvPr id="12" name="object 12"/>
          <p:cNvGrpSpPr/>
          <p:nvPr/>
        </p:nvGrpSpPr>
        <p:grpSpPr>
          <a:xfrm>
            <a:off x="0" y="0"/>
            <a:ext cx="9144000" cy="5142230"/>
            <a:chOff x="0" y="0"/>
            <a:chExt cx="9144000" cy="5142230"/>
          </a:xfrm>
        </p:grpSpPr>
        <p:pic>
          <p:nvPicPr>
            <p:cNvPr id="13" name="object 13"/>
            <p:cNvPicPr/>
            <p:nvPr/>
          </p:nvPicPr>
          <p:blipFill>
            <a:blip r:embed="rId11" cstate="print"/>
            <a:stretch>
              <a:fillRect/>
            </a:stretch>
          </p:blipFill>
          <p:spPr>
            <a:xfrm>
              <a:off x="6330696" y="707136"/>
              <a:ext cx="1642872" cy="1615439"/>
            </a:xfrm>
            <a:prstGeom prst="rect">
              <a:avLst/>
            </a:prstGeom>
          </p:spPr>
        </p:pic>
        <p:pic>
          <p:nvPicPr>
            <p:cNvPr id="14" name="object 14"/>
            <p:cNvPicPr/>
            <p:nvPr/>
          </p:nvPicPr>
          <p:blipFill>
            <a:blip r:embed="rId12" cstate="print"/>
            <a:stretch>
              <a:fillRect/>
            </a:stretch>
          </p:blipFill>
          <p:spPr>
            <a:xfrm>
              <a:off x="0" y="0"/>
              <a:ext cx="9143988" cy="4564387"/>
            </a:xfrm>
            <a:prstGeom prst="rect">
              <a:avLst/>
            </a:prstGeom>
          </p:spPr>
        </p:pic>
        <p:pic>
          <p:nvPicPr>
            <p:cNvPr id="15" name="object 15"/>
            <p:cNvPicPr/>
            <p:nvPr/>
          </p:nvPicPr>
          <p:blipFill>
            <a:blip r:embed="rId13" cstate="print"/>
            <a:stretch>
              <a:fillRect/>
            </a:stretch>
          </p:blipFill>
          <p:spPr>
            <a:xfrm>
              <a:off x="0" y="0"/>
              <a:ext cx="9144000" cy="5141975"/>
            </a:xfrm>
            <a:prstGeom prst="rect">
              <a:avLst/>
            </a:prstGeom>
          </p:spPr>
        </p:pic>
        <p:pic>
          <p:nvPicPr>
            <p:cNvPr id="16" name="object 16"/>
            <p:cNvPicPr/>
            <p:nvPr/>
          </p:nvPicPr>
          <p:blipFill>
            <a:blip r:embed="rId14" cstate="print"/>
            <a:stretch>
              <a:fillRect/>
            </a:stretch>
          </p:blipFill>
          <p:spPr>
            <a:xfrm>
              <a:off x="0" y="0"/>
              <a:ext cx="5711952" cy="1673352"/>
            </a:xfrm>
            <a:prstGeom prst="rect">
              <a:avLst/>
            </a:prstGeom>
          </p:spPr>
        </p:pic>
        <p:pic>
          <p:nvPicPr>
            <p:cNvPr id="17" name="object 17"/>
            <p:cNvPicPr/>
            <p:nvPr/>
          </p:nvPicPr>
          <p:blipFill>
            <a:blip r:embed="rId15" cstate="print"/>
            <a:stretch>
              <a:fillRect/>
            </a:stretch>
          </p:blipFill>
          <p:spPr>
            <a:xfrm>
              <a:off x="408509" y="369557"/>
              <a:ext cx="4399608" cy="401739"/>
            </a:xfrm>
            <a:prstGeom prst="rect">
              <a:avLst/>
            </a:prstGeom>
          </p:spPr>
        </p:pic>
        <p:pic>
          <p:nvPicPr>
            <p:cNvPr id="18" name="object 18"/>
            <p:cNvPicPr/>
            <p:nvPr/>
          </p:nvPicPr>
          <p:blipFill>
            <a:blip r:embed="rId16" cstate="print"/>
            <a:stretch>
              <a:fillRect/>
            </a:stretch>
          </p:blipFill>
          <p:spPr>
            <a:xfrm>
              <a:off x="4690871" y="0"/>
              <a:ext cx="2438400" cy="2273808"/>
            </a:xfrm>
            <a:prstGeom prst="rect">
              <a:avLst/>
            </a:prstGeom>
          </p:spPr>
        </p:pic>
        <p:pic>
          <p:nvPicPr>
            <p:cNvPr id="19" name="object 19"/>
            <p:cNvPicPr/>
            <p:nvPr/>
          </p:nvPicPr>
          <p:blipFill>
            <a:blip r:embed="rId17" cstate="print"/>
            <a:stretch>
              <a:fillRect/>
            </a:stretch>
          </p:blipFill>
          <p:spPr>
            <a:xfrm>
              <a:off x="7232904" y="1664207"/>
              <a:ext cx="1353311" cy="1328927"/>
            </a:xfrm>
            <a:prstGeom prst="rect">
              <a:avLst/>
            </a:prstGeom>
          </p:spPr>
        </p:pic>
        <p:pic>
          <p:nvPicPr>
            <p:cNvPr id="20" name="object 20"/>
            <p:cNvPicPr/>
            <p:nvPr/>
          </p:nvPicPr>
          <p:blipFill>
            <a:blip r:embed="rId18" cstate="print"/>
            <a:stretch>
              <a:fillRect/>
            </a:stretch>
          </p:blipFill>
          <p:spPr>
            <a:xfrm>
              <a:off x="5330952" y="1652016"/>
              <a:ext cx="2039111" cy="2005583"/>
            </a:xfrm>
            <a:prstGeom prst="rect">
              <a:avLst/>
            </a:prstGeom>
          </p:spPr>
        </p:pic>
        <p:pic>
          <p:nvPicPr>
            <p:cNvPr id="21" name="object 21"/>
            <p:cNvPicPr/>
            <p:nvPr/>
          </p:nvPicPr>
          <p:blipFill>
            <a:blip r:embed="rId19" cstate="print"/>
            <a:stretch>
              <a:fillRect/>
            </a:stretch>
          </p:blipFill>
          <p:spPr>
            <a:xfrm>
              <a:off x="451104" y="4447032"/>
              <a:ext cx="1652016" cy="493776"/>
            </a:xfrm>
            <a:prstGeom prst="rect">
              <a:avLst/>
            </a:prstGeom>
          </p:spPr>
        </p:pic>
        <p:pic>
          <p:nvPicPr>
            <p:cNvPr id="22" name="object 22"/>
            <p:cNvPicPr/>
            <p:nvPr/>
          </p:nvPicPr>
          <p:blipFill>
            <a:blip r:embed="rId20" cstate="print"/>
            <a:stretch>
              <a:fillRect/>
            </a:stretch>
          </p:blipFill>
          <p:spPr>
            <a:xfrm>
              <a:off x="795776" y="4486721"/>
              <a:ext cx="1227079" cy="374439"/>
            </a:xfrm>
            <a:prstGeom prst="rect">
              <a:avLst/>
            </a:prstGeom>
          </p:spPr>
        </p:pic>
        <p:pic>
          <p:nvPicPr>
            <p:cNvPr id="23" name="object 23"/>
            <p:cNvPicPr/>
            <p:nvPr/>
          </p:nvPicPr>
          <p:blipFill>
            <a:blip r:embed="rId21" cstate="print"/>
            <a:stretch>
              <a:fillRect/>
            </a:stretch>
          </p:blipFill>
          <p:spPr>
            <a:xfrm>
              <a:off x="477908" y="4479890"/>
              <a:ext cx="342038" cy="379143"/>
            </a:xfrm>
            <a:prstGeom prst="rect">
              <a:avLst/>
            </a:prstGeom>
          </p:spPr>
        </p:pic>
        <p:pic>
          <p:nvPicPr>
            <p:cNvPr id="24" name="object 24"/>
            <p:cNvPicPr/>
            <p:nvPr/>
          </p:nvPicPr>
          <p:blipFill>
            <a:blip r:embed="rId22" cstate="print"/>
            <a:stretch>
              <a:fillRect/>
            </a:stretch>
          </p:blipFill>
          <p:spPr>
            <a:xfrm>
              <a:off x="1100327" y="566927"/>
              <a:ext cx="5458968" cy="4575048"/>
            </a:xfrm>
            <a:prstGeom prst="rect">
              <a:avLst/>
            </a:prstGeom>
          </p:spPr>
        </p:pic>
        <p:pic>
          <p:nvPicPr>
            <p:cNvPr id="25" name="object 25"/>
            <p:cNvPicPr/>
            <p:nvPr/>
          </p:nvPicPr>
          <p:blipFill>
            <a:blip r:embed="rId23" cstate="print"/>
            <a:stretch>
              <a:fillRect/>
            </a:stretch>
          </p:blipFill>
          <p:spPr>
            <a:xfrm>
              <a:off x="2660904" y="2127504"/>
              <a:ext cx="2337816" cy="2118360"/>
            </a:xfrm>
            <a:prstGeom prst="rect">
              <a:avLst/>
            </a:prstGeom>
          </p:spPr>
        </p:pic>
      </p:grpSp>
      <p:sp>
        <p:nvSpPr>
          <p:cNvPr id="26" name="object 26"/>
          <p:cNvSpPr txBox="1"/>
          <p:nvPr/>
        </p:nvSpPr>
        <p:spPr>
          <a:xfrm>
            <a:off x="2809913" y="1934972"/>
            <a:ext cx="1131570"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3DA9C7"/>
                </a:solidFill>
                <a:latin typeface="Countach" panose="02000000000000000000" pitchFamily="50" charset="0"/>
                <a:cs typeface="Arial Narrow"/>
              </a:rPr>
              <a:t>OUTDOOR FACILITIES</a:t>
            </a:r>
            <a:endParaRPr sz="1200" dirty="0">
              <a:latin typeface="Countach" panose="02000000000000000000" pitchFamily="50" charset="0"/>
              <a:cs typeface="Arial Narrow"/>
            </a:endParaRPr>
          </a:p>
        </p:txBody>
      </p:sp>
      <p:pic>
        <p:nvPicPr>
          <p:cNvPr id="27" name="object 27"/>
          <p:cNvPicPr/>
          <p:nvPr/>
        </p:nvPicPr>
        <p:blipFill>
          <a:blip r:embed="rId24" cstate="print"/>
          <a:stretch>
            <a:fillRect/>
          </a:stretch>
        </p:blipFill>
        <p:spPr>
          <a:xfrm>
            <a:off x="0" y="0"/>
            <a:ext cx="9144000" cy="350520"/>
          </a:xfrm>
          <a:prstGeom prst="rect">
            <a:avLst/>
          </a:prstGeom>
        </p:spPr>
      </p:pic>
      <p:sp>
        <p:nvSpPr>
          <p:cNvPr id="28" name="object 28"/>
          <p:cNvSpPr txBox="1"/>
          <p:nvPr/>
        </p:nvSpPr>
        <p:spPr>
          <a:xfrm>
            <a:off x="2088667" y="4592186"/>
            <a:ext cx="6660515" cy="197490"/>
          </a:xfrm>
          <a:prstGeom prst="rect">
            <a:avLst/>
          </a:prstGeom>
        </p:spPr>
        <p:txBody>
          <a:bodyPr vert="horz" wrap="square" lIns="0" tIns="12700" rIns="0" bIns="0" rtlCol="0">
            <a:spAutoFit/>
          </a:bodyPr>
          <a:lstStyle/>
          <a:p>
            <a:pPr marL="12700">
              <a:lnSpc>
                <a:spcPct val="100000"/>
              </a:lnSpc>
              <a:spcBef>
                <a:spcPts val="100"/>
              </a:spcBef>
            </a:pPr>
            <a:r>
              <a:rPr sz="1200" spc="100" dirty="0">
                <a:solidFill>
                  <a:srgbClr val="FF0000"/>
                </a:solidFill>
                <a:latin typeface="Countach Light" panose="02000000000000000000" pitchFamily="50" charset="0"/>
                <a:cs typeface="Arial Narrow"/>
              </a:rPr>
              <a:t>AMERICA’S LARGEST NETWORK </a:t>
            </a:r>
            <a:r>
              <a:rPr sz="1200" spc="100" dirty="0">
                <a:solidFill>
                  <a:srgbClr val="FFFFFF"/>
                </a:solidFill>
                <a:latin typeface="Countach Light" panose="02000000000000000000" pitchFamily="50" charset="0"/>
                <a:cs typeface="Arial Narrow"/>
              </a:rPr>
              <a:t>OF TOURNAMENT</a:t>
            </a:r>
            <a:r>
              <a:rPr lang="en-US" sz="1200" spc="100" dirty="0">
                <a:solidFill>
                  <a:srgbClr val="FFFFFF"/>
                </a:solidFill>
                <a:latin typeface="Countach Light" panose="02000000000000000000" pitchFamily="50" charset="0"/>
                <a:cs typeface="Arial Narrow"/>
              </a:rPr>
              <a:t> </a:t>
            </a:r>
            <a:r>
              <a:rPr sz="1200" spc="100" dirty="0">
                <a:solidFill>
                  <a:srgbClr val="FFFFFF"/>
                </a:solidFill>
                <a:latin typeface="Countach Light" panose="02000000000000000000" pitchFamily="50" charset="0"/>
                <a:cs typeface="Arial Narrow"/>
              </a:rPr>
              <a:t>AND COMMUNITY BASED </a:t>
            </a:r>
            <a:r>
              <a:rPr sz="1200" spc="100" dirty="0">
                <a:solidFill>
                  <a:srgbClr val="3DA9C7"/>
                </a:solidFill>
                <a:latin typeface="Countach Light" panose="02000000000000000000" pitchFamily="50" charset="0"/>
                <a:cs typeface="Arial Narrow"/>
              </a:rPr>
              <a:t>SPORTS DESTINATIONS</a:t>
            </a:r>
            <a:endParaRPr sz="1200" spc="100" dirty="0">
              <a:latin typeface="Countach Light" panose="02000000000000000000" pitchFamily="50" charset="0"/>
              <a:cs typeface="Arial Narrow"/>
            </a:endParaRPr>
          </a:p>
        </p:txBody>
      </p:sp>
      <p:sp>
        <p:nvSpPr>
          <p:cNvPr id="29" name="object 29"/>
          <p:cNvSpPr txBox="1"/>
          <p:nvPr/>
        </p:nvSpPr>
        <p:spPr>
          <a:xfrm>
            <a:off x="470688" y="962659"/>
            <a:ext cx="2131060" cy="1454150"/>
          </a:xfrm>
          <a:prstGeom prst="rect">
            <a:avLst/>
          </a:prstGeom>
        </p:spPr>
        <p:txBody>
          <a:bodyPr vert="horz" wrap="square" lIns="0" tIns="12700" rIns="0" bIns="0" rtlCol="0">
            <a:spAutoFit/>
          </a:bodyPr>
          <a:lstStyle/>
          <a:p>
            <a:pPr marL="12700">
              <a:lnSpc>
                <a:spcPts val="1425"/>
              </a:lnSpc>
              <a:spcBef>
                <a:spcPts val="100"/>
              </a:spcBef>
            </a:pPr>
            <a:r>
              <a:rPr lang="en-US" sz="1200" b="1" dirty="0">
                <a:solidFill>
                  <a:srgbClr val="3DA9C7"/>
                </a:solidFill>
                <a:latin typeface="Countach Light" panose="02000000000000000000" pitchFamily="50" charset="0"/>
                <a:cs typeface="Arial Narrow"/>
              </a:rPr>
              <a:t>INDOOR FACILITIES</a:t>
            </a:r>
            <a:endParaRPr lang="en-US" sz="1200" dirty="0">
              <a:latin typeface="Countach Light" panose="02000000000000000000" pitchFamily="50" charset="0"/>
              <a:cs typeface="Arial Narrow"/>
            </a:endParaRPr>
          </a:p>
          <a:p>
            <a:pPr marL="12700">
              <a:lnSpc>
                <a:spcPts val="944"/>
              </a:lnSpc>
              <a:buClr>
                <a:srgbClr val="000000"/>
              </a:buClr>
              <a:tabLst>
                <a:tab pos="130810" algn="l"/>
              </a:tabLst>
            </a:pPr>
            <a:r>
              <a:rPr lang="en-US" sz="800" b="1" dirty="0">
                <a:solidFill>
                  <a:srgbClr val="FFFFFF"/>
                </a:solidFill>
                <a:latin typeface="Countach Light" panose="02000000000000000000" pitchFamily="50" charset="0"/>
                <a:cs typeface="Arial Narrow"/>
              </a:rPr>
              <a:t>ROCKY MOUNT EVENT CENTER - ROCKY MOUNT. NC</a:t>
            </a:r>
            <a:endParaRPr lang="en-US" sz="800" dirty="0">
              <a:latin typeface="Countach Light" panose="02000000000000000000" pitchFamily="50" charset="0"/>
              <a:cs typeface="Arial Narrow"/>
            </a:endParaRPr>
          </a:p>
          <a:p>
            <a:pPr marL="12700">
              <a:lnSpc>
                <a:spcPct val="100000"/>
              </a:lnSpc>
              <a:spcBef>
                <a:spcPts val="20"/>
              </a:spcBef>
              <a:buClr>
                <a:srgbClr val="000000"/>
              </a:buClr>
              <a:tabLst>
                <a:tab pos="130810" algn="l"/>
              </a:tabLst>
            </a:pPr>
            <a:r>
              <a:rPr lang="en-US" sz="800" b="1" dirty="0">
                <a:solidFill>
                  <a:srgbClr val="FFFFFF"/>
                </a:solidFill>
                <a:latin typeface="Countach Light" panose="02000000000000000000" pitchFamily="50" charset="0"/>
                <a:cs typeface="Arial Narrow"/>
              </a:rPr>
              <a:t>MYRTLE BEACH SPORTS CENTER - MYRTLE BEACH. SC</a:t>
            </a:r>
            <a:endParaRPr lang="en-US" sz="800" dirty="0">
              <a:latin typeface="Countach Light" panose="02000000000000000000" pitchFamily="50" charset="0"/>
              <a:cs typeface="Arial Narrow"/>
            </a:endParaRPr>
          </a:p>
          <a:p>
            <a:pPr marL="12700">
              <a:lnSpc>
                <a:spcPct val="100000"/>
              </a:lnSpc>
              <a:spcBef>
                <a:spcPts val="50"/>
              </a:spcBef>
              <a:buClr>
                <a:srgbClr val="000000"/>
              </a:buClr>
              <a:tabLst>
                <a:tab pos="130810" algn="l"/>
              </a:tabLst>
            </a:pPr>
            <a:r>
              <a:rPr lang="en-US" sz="800" b="1" dirty="0">
                <a:solidFill>
                  <a:srgbClr val="FFFFFF"/>
                </a:solidFill>
                <a:latin typeface="Countach Light" panose="02000000000000000000" pitchFamily="50" charset="0"/>
                <a:cs typeface="Arial Narrow"/>
              </a:rPr>
              <a:t>THE BRIDGE SPORTS COMPLEX - BRIDGEPORT. WV</a:t>
            </a:r>
            <a:endParaRPr lang="en-US" sz="800" dirty="0">
              <a:latin typeface="Countach Light" panose="02000000000000000000" pitchFamily="50" charset="0"/>
              <a:cs typeface="Arial Narrow"/>
            </a:endParaRPr>
          </a:p>
          <a:p>
            <a:pPr marL="12700">
              <a:lnSpc>
                <a:spcPct val="100000"/>
              </a:lnSpc>
              <a:spcBef>
                <a:spcPts val="50"/>
              </a:spcBef>
              <a:buClr>
                <a:srgbClr val="000000"/>
              </a:buClr>
              <a:tabLst>
                <a:tab pos="130810" algn="l"/>
              </a:tabLst>
            </a:pPr>
            <a:r>
              <a:rPr lang="en-US" sz="800" b="1" dirty="0">
                <a:solidFill>
                  <a:srgbClr val="FFFFFF"/>
                </a:solidFill>
                <a:latin typeface="Countach Light" panose="02000000000000000000" pitchFamily="50" charset="0"/>
                <a:cs typeface="Arial Narrow"/>
              </a:rPr>
              <a:t>HIGHLANDS SPORTS COMPLEX - WHEELING, WV</a:t>
            </a:r>
            <a:endParaRPr lang="en-US" sz="800" dirty="0">
              <a:latin typeface="Countach Light" panose="02000000000000000000" pitchFamily="50" charset="0"/>
              <a:cs typeface="Arial Narrow"/>
            </a:endParaRPr>
          </a:p>
          <a:p>
            <a:pPr marL="12700">
              <a:lnSpc>
                <a:spcPct val="100000"/>
              </a:lnSpc>
              <a:spcBef>
                <a:spcPts val="20"/>
              </a:spcBef>
              <a:buClr>
                <a:srgbClr val="000000"/>
              </a:buClr>
              <a:tabLst>
                <a:tab pos="130810" algn="l"/>
              </a:tabLst>
            </a:pPr>
            <a:r>
              <a:rPr lang="en-US" sz="800" b="1" dirty="0">
                <a:solidFill>
                  <a:srgbClr val="FFFFFF"/>
                </a:solidFill>
                <a:latin typeface="Countach Light" panose="02000000000000000000" pitchFamily="50" charset="0"/>
                <a:cs typeface="Arial Narrow"/>
              </a:rPr>
              <a:t>CEDAR POINT SPORTS CENTER - SANDUSKY, OH</a:t>
            </a:r>
            <a:endParaRPr lang="en-US" sz="800" dirty="0">
              <a:latin typeface="Countach Light" panose="02000000000000000000" pitchFamily="50" charset="0"/>
              <a:cs typeface="Arial Narrow"/>
            </a:endParaRPr>
          </a:p>
          <a:p>
            <a:pPr marL="12700">
              <a:lnSpc>
                <a:spcPct val="100000"/>
              </a:lnSpc>
              <a:spcBef>
                <a:spcPts val="50"/>
              </a:spcBef>
              <a:buClr>
                <a:srgbClr val="000000"/>
              </a:buClr>
              <a:tabLst>
                <a:tab pos="130810" algn="l"/>
              </a:tabLst>
            </a:pPr>
            <a:r>
              <a:rPr lang="en-US" sz="800" b="1" dirty="0">
                <a:solidFill>
                  <a:srgbClr val="FFFFFF"/>
                </a:solidFill>
                <a:latin typeface="Countach Light" panose="02000000000000000000" pitchFamily="50" charset="0"/>
                <a:cs typeface="Arial Narrow"/>
              </a:rPr>
              <a:t>WINTRUST SPORTS COMPLEX - BEDFORD PARK, IL</a:t>
            </a:r>
            <a:endParaRPr lang="en-US" sz="800" dirty="0">
              <a:latin typeface="Countach Light" panose="02000000000000000000" pitchFamily="50" charset="0"/>
              <a:cs typeface="Arial Narrow"/>
            </a:endParaRPr>
          </a:p>
          <a:p>
            <a:pPr marL="12700">
              <a:lnSpc>
                <a:spcPct val="100000"/>
              </a:lnSpc>
              <a:spcBef>
                <a:spcPts val="50"/>
              </a:spcBef>
              <a:buClr>
                <a:srgbClr val="000000"/>
              </a:buClr>
              <a:tabLst>
                <a:tab pos="130810" algn="l"/>
              </a:tabLst>
            </a:pPr>
            <a:r>
              <a:rPr lang="en-US" sz="800" b="1" dirty="0">
                <a:solidFill>
                  <a:srgbClr val="FFFFFF"/>
                </a:solidFill>
                <a:latin typeface="Countach Light" panose="02000000000000000000" pitchFamily="50" charset="0"/>
                <a:cs typeface="Arial Narrow"/>
              </a:rPr>
              <a:t>MORRISTOWN LANDING - MORRISTOWN, IN</a:t>
            </a:r>
            <a:endParaRPr lang="en-US" sz="800" dirty="0">
              <a:latin typeface="Countach Light" panose="02000000000000000000" pitchFamily="50" charset="0"/>
              <a:cs typeface="Arial Narrow"/>
            </a:endParaRPr>
          </a:p>
          <a:p>
            <a:pPr marL="12700">
              <a:lnSpc>
                <a:spcPct val="100000"/>
              </a:lnSpc>
              <a:spcBef>
                <a:spcPts val="20"/>
              </a:spcBef>
              <a:buClr>
                <a:srgbClr val="000000"/>
              </a:buClr>
              <a:tabLst>
                <a:tab pos="130810" algn="l"/>
              </a:tabLst>
            </a:pPr>
            <a:r>
              <a:rPr lang="en-US" sz="800" b="1" dirty="0">
                <a:solidFill>
                  <a:srgbClr val="FFFFFF"/>
                </a:solidFill>
                <a:latin typeface="Countach Light" panose="02000000000000000000" pitchFamily="50" charset="0"/>
                <a:cs typeface="Arial Narrow"/>
              </a:rPr>
              <a:t>LEGENDS EVENT CENTER - BRYAN, TX</a:t>
            </a:r>
            <a:endParaRPr lang="en-US" sz="800" dirty="0">
              <a:latin typeface="Countach Light" panose="02000000000000000000" pitchFamily="50" charset="0"/>
              <a:cs typeface="Arial Narrow"/>
            </a:endParaRPr>
          </a:p>
          <a:p>
            <a:pPr marL="12700">
              <a:lnSpc>
                <a:spcPts val="925"/>
              </a:lnSpc>
              <a:spcBef>
                <a:spcPts val="50"/>
              </a:spcBef>
              <a:buClr>
                <a:srgbClr val="000000"/>
              </a:buClr>
              <a:tabLst>
                <a:tab pos="130810" algn="l"/>
              </a:tabLst>
            </a:pPr>
            <a:r>
              <a:rPr lang="en-US" sz="800" b="1" dirty="0">
                <a:solidFill>
                  <a:srgbClr val="FFFFFF"/>
                </a:solidFill>
                <a:latin typeface="Countach Light" panose="02000000000000000000" pitchFamily="50" charset="0"/>
                <a:cs typeface="Arial Narrow"/>
              </a:rPr>
              <a:t>WEST MONROE SPORTS &amp; EVENTS - WEST MONROE, LA</a:t>
            </a:r>
            <a:endParaRPr lang="en-US" sz="800" dirty="0">
              <a:latin typeface="Countach Light" panose="02000000000000000000" pitchFamily="50" charset="0"/>
              <a:cs typeface="Arial Narrow"/>
            </a:endParaRPr>
          </a:p>
          <a:p>
            <a:pPr marL="12700">
              <a:lnSpc>
                <a:spcPts val="925"/>
              </a:lnSpc>
              <a:buClr>
                <a:srgbClr val="000000"/>
              </a:buClr>
              <a:tabLst>
                <a:tab pos="176530" algn="l"/>
              </a:tabLst>
            </a:pPr>
            <a:r>
              <a:rPr lang="en-US" sz="800" b="1" dirty="0">
                <a:solidFill>
                  <a:srgbClr val="FFFFFF"/>
                </a:solidFill>
                <a:latin typeface="Countach Light" panose="02000000000000000000" pitchFamily="50" charset="0"/>
                <a:cs typeface="Arial Narrow"/>
              </a:rPr>
              <a:t>FORT BEND EPICENTER - FORT BEND. TX</a:t>
            </a:r>
            <a:endParaRPr lang="en-US" sz="800" dirty="0">
              <a:latin typeface="Countach Light" panose="02000000000000000000" pitchFamily="50" charset="0"/>
              <a:cs typeface="Arial Narrow"/>
            </a:endParaRPr>
          </a:p>
        </p:txBody>
      </p:sp>
      <p:sp>
        <p:nvSpPr>
          <p:cNvPr id="30" name="object 30"/>
          <p:cNvSpPr txBox="1"/>
          <p:nvPr/>
        </p:nvSpPr>
        <p:spPr>
          <a:xfrm>
            <a:off x="470688" y="2562859"/>
            <a:ext cx="2188845" cy="1606550"/>
          </a:xfrm>
          <a:prstGeom prst="rect">
            <a:avLst/>
          </a:prstGeom>
        </p:spPr>
        <p:txBody>
          <a:bodyPr vert="horz" wrap="square" lIns="0" tIns="24765" rIns="0" bIns="0" rtlCol="0">
            <a:spAutoFit/>
          </a:bodyPr>
          <a:lstStyle/>
          <a:p>
            <a:pPr marL="12700">
              <a:lnSpc>
                <a:spcPct val="100000"/>
              </a:lnSpc>
              <a:spcBef>
                <a:spcPts val="195"/>
              </a:spcBef>
            </a:pPr>
            <a:r>
              <a:rPr lang="en-US" sz="1200" b="1" dirty="0">
                <a:solidFill>
                  <a:srgbClr val="3DA9C7"/>
                </a:solidFill>
                <a:latin typeface="Countach Light" panose="02000000000000000000" pitchFamily="50" charset="0"/>
                <a:cs typeface="Arial Narrow"/>
              </a:rPr>
              <a:t>INDOOR/ OUTDOOR FACILITIES</a:t>
            </a:r>
            <a:endParaRPr lang="en-US" sz="1200" dirty="0">
              <a:latin typeface="Countach Light" panose="02000000000000000000" pitchFamily="50" charset="0"/>
              <a:cs typeface="Arial Narrow"/>
            </a:endParaRPr>
          </a:p>
          <a:p>
            <a:pPr marL="12700">
              <a:lnSpc>
                <a:spcPct val="100000"/>
              </a:lnSpc>
              <a:spcBef>
                <a:spcPts val="65"/>
              </a:spcBef>
              <a:buClr>
                <a:srgbClr val="000000"/>
              </a:buClr>
              <a:tabLst>
                <a:tab pos="130810" algn="l"/>
              </a:tabLst>
            </a:pPr>
            <a:r>
              <a:rPr lang="en-US" sz="800" b="1" dirty="0">
                <a:solidFill>
                  <a:srgbClr val="FFFFFF"/>
                </a:solidFill>
                <a:latin typeface="Countach Light" panose="02000000000000000000" pitchFamily="50" charset="0"/>
                <a:cs typeface="Arial Narrow"/>
              </a:rPr>
              <a:t>IRON PEAK SPORTS &amp; EVENTS - HILLSBOROUGH, NJ</a:t>
            </a:r>
            <a:endParaRPr lang="en-US" sz="800" dirty="0">
              <a:latin typeface="Countach Light" panose="02000000000000000000" pitchFamily="50" charset="0"/>
              <a:cs typeface="Arial Narrow"/>
            </a:endParaRPr>
          </a:p>
          <a:p>
            <a:pPr marL="12700">
              <a:lnSpc>
                <a:spcPct val="100000"/>
              </a:lnSpc>
              <a:spcBef>
                <a:spcPts val="45"/>
              </a:spcBef>
              <a:buClr>
                <a:srgbClr val="000000"/>
              </a:buClr>
              <a:tabLst>
                <a:tab pos="130810" algn="l"/>
              </a:tabLst>
            </a:pPr>
            <a:r>
              <a:rPr lang="en-US" sz="800" b="1" dirty="0">
                <a:solidFill>
                  <a:srgbClr val="FFFFFF"/>
                </a:solidFill>
                <a:latin typeface="Countach Light" panose="02000000000000000000" pitchFamily="50" charset="0"/>
                <a:cs typeface="Arial Narrow"/>
              </a:rPr>
              <a:t>HORIZONS EDGE SPORTS CAMPUS - HARRISONBURG, VA</a:t>
            </a:r>
            <a:endParaRPr lang="en-US" sz="800" dirty="0">
              <a:latin typeface="Countach Light" panose="02000000000000000000" pitchFamily="50" charset="0"/>
              <a:cs typeface="Arial Narrow"/>
            </a:endParaRPr>
          </a:p>
          <a:p>
            <a:pPr marL="12700">
              <a:lnSpc>
                <a:spcPct val="100000"/>
              </a:lnSpc>
              <a:spcBef>
                <a:spcPts val="25"/>
              </a:spcBef>
              <a:buClr>
                <a:srgbClr val="000000"/>
              </a:buClr>
              <a:tabLst>
                <a:tab pos="130810" algn="l"/>
              </a:tabLst>
            </a:pPr>
            <a:r>
              <a:rPr lang="en-US" sz="800" b="1" dirty="0">
                <a:solidFill>
                  <a:srgbClr val="FFFFFF"/>
                </a:solidFill>
                <a:latin typeface="Countach Light" panose="02000000000000000000" pitchFamily="50" charset="0"/>
                <a:cs typeface="Arial Narrow"/>
              </a:rPr>
              <a:t>ROCKY TOP SPORTS WORLD - GATLINBURG, TN</a:t>
            </a:r>
            <a:endParaRPr lang="en-US" sz="800" dirty="0">
              <a:latin typeface="Countach Light" panose="02000000000000000000" pitchFamily="50" charset="0"/>
              <a:cs typeface="Arial Narrow"/>
            </a:endParaRPr>
          </a:p>
          <a:p>
            <a:pPr marL="12700">
              <a:lnSpc>
                <a:spcPct val="100000"/>
              </a:lnSpc>
              <a:spcBef>
                <a:spcPts val="50"/>
              </a:spcBef>
              <a:buClr>
                <a:srgbClr val="000000"/>
              </a:buClr>
              <a:tabLst>
                <a:tab pos="130810" algn="l"/>
              </a:tabLst>
            </a:pPr>
            <a:r>
              <a:rPr lang="en-US" sz="800" b="1" dirty="0">
                <a:solidFill>
                  <a:srgbClr val="FFFFFF"/>
                </a:solidFill>
                <a:latin typeface="Countach Light" panose="02000000000000000000" pitchFamily="50" charset="0"/>
                <a:cs typeface="Arial Narrow"/>
              </a:rPr>
              <a:t>HOOVER MET COMPLEX - HOOVER. AL</a:t>
            </a:r>
            <a:endParaRPr lang="en-US" sz="800" dirty="0">
              <a:latin typeface="Countach Light" panose="02000000000000000000" pitchFamily="50" charset="0"/>
              <a:cs typeface="Arial Narrow"/>
            </a:endParaRPr>
          </a:p>
          <a:p>
            <a:pPr marL="12700">
              <a:lnSpc>
                <a:spcPct val="100000"/>
              </a:lnSpc>
              <a:spcBef>
                <a:spcPts val="45"/>
              </a:spcBef>
              <a:buClr>
                <a:srgbClr val="000000"/>
              </a:buClr>
              <a:tabLst>
                <a:tab pos="130810" algn="l"/>
              </a:tabLst>
            </a:pPr>
            <a:r>
              <a:rPr lang="en-US" sz="800" b="1" dirty="0">
                <a:solidFill>
                  <a:srgbClr val="FFFFFF"/>
                </a:solidFill>
                <a:latin typeface="Countach Light" panose="02000000000000000000" pitchFamily="50" charset="0"/>
                <a:cs typeface="Arial Narrow"/>
              </a:rPr>
              <a:t>SAND MOUNTAIN PARK - ALBERTVILLE. AL</a:t>
            </a:r>
            <a:endParaRPr lang="en-US" sz="800" dirty="0">
              <a:latin typeface="Countach Light" panose="02000000000000000000" pitchFamily="50" charset="0"/>
              <a:cs typeface="Arial Narrow"/>
            </a:endParaRPr>
          </a:p>
          <a:p>
            <a:pPr marL="12700">
              <a:lnSpc>
                <a:spcPct val="100000"/>
              </a:lnSpc>
              <a:spcBef>
                <a:spcPts val="25"/>
              </a:spcBef>
              <a:buClr>
                <a:srgbClr val="000000"/>
              </a:buClr>
              <a:tabLst>
                <a:tab pos="130810" algn="l"/>
              </a:tabLst>
            </a:pPr>
            <a:r>
              <a:rPr lang="en-US" sz="800" b="1" dirty="0">
                <a:solidFill>
                  <a:srgbClr val="FFFFFF"/>
                </a:solidFill>
                <a:latin typeface="Countach Light" panose="02000000000000000000" pitchFamily="50" charset="0"/>
                <a:cs typeface="Arial Narrow"/>
              </a:rPr>
              <a:t>ADVENT HEALTH SPORTS PARK - OVERLAND PARK. KS</a:t>
            </a:r>
            <a:endParaRPr lang="en-US" sz="800" dirty="0">
              <a:latin typeface="Countach Light" panose="02000000000000000000" pitchFamily="50" charset="0"/>
              <a:cs typeface="Arial Narrow"/>
            </a:endParaRPr>
          </a:p>
          <a:p>
            <a:pPr marL="12700">
              <a:lnSpc>
                <a:spcPts val="925"/>
              </a:lnSpc>
              <a:spcBef>
                <a:spcPts val="50"/>
              </a:spcBef>
              <a:buClr>
                <a:srgbClr val="000000"/>
              </a:buClr>
              <a:tabLst>
                <a:tab pos="130810" algn="l"/>
              </a:tabLst>
            </a:pPr>
            <a:r>
              <a:rPr lang="en-US" sz="800" b="1" dirty="0">
                <a:solidFill>
                  <a:srgbClr val="FFFFFF"/>
                </a:solidFill>
                <a:latin typeface="Countach Light" panose="02000000000000000000" pitchFamily="50" charset="0"/>
                <a:cs typeface="Arial Narrow"/>
              </a:rPr>
              <a:t>SCHEELS SPORTS PARK - SPRINGFIELD. IL</a:t>
            </a:r>
            <a:endParaRPr lang="en-US" sz="800" dirty="0">
              <a:latin typeface="Countach Light" panose="02000000000000000000" pitchFamily="50" charset="0"/>
              <a:cs typeface="Arial Narrow"/>
            </a:endParaRPr>
          </a:p>
          <a:p>
            <a:pPr marL="12700">
              <a:lnSpc>
                <a:spcPts val="925"/>
              </a:lnSpc>
              <a:buClr>
                <a:srgbClr val="000000"/>
              </a:buClr>
              <a:tabLst>
                <a:tab pos="130810" algn="l"/>
              </a:tabLst>
            </a:pPr>
            <a:r>
              <a:rPr lang="en-US" sz="800" b="1" dirty="0">
                <a:solidFill>
                  <a:srgbClr val="FFFFFF"/>
                </a:solidFill>
                <a:latin typeface="Countach Light" panose="02000000000000000000" pitchFamily="50" charset="0"/>
                <a:cs typeface="Arial Narrow"/>
              </a:rPr>
              <a:t>EMERALD ACRES SPORTS - MATTOON. IL</a:t>
            </a:r>
            <a:endParaRPr lang="en-US" sz="800" dirty="0">
              <a:latin typeface="Countach Light" panose="02000000000000000000" pitchFamily="50" charset="0"/>
              <a:cs typeface="Arial Narrow"/>
            </a:endParaRPr>
          </a:p>
          <a:p>
            <a:pPr marL="12700">
              <a:lnSpc>
                <a:spcPct val="100000"/>
              </a:lnSpc>
              <a:spcBef>
                <a:spcPts val="45"/>
              </a:spcBef>
              <a:buClr>
                <a:srgbClr val="000000"/>
              </a:buClr>
              <a:tabLst>
                <a:tab pos="130810" algn="l"/>
              </a:tabLst>
            </a:pPr>
            <a:r>
              <a:rPr lang="en-US" sz="800" b="1" dirty="0">
                <a:solidFill>
                  <a:srgbClr val="FFFFFF"/>
                </a:solidFill>
                <a:latin typeface="Countach Light" panose="02000000000000000000" pitchFamily="50" charset="0"/>
                <a:cs typeface="Arial Narrow"/>
              </a:rPr>
              <a:t>ARTESIA AQUATIC CENTER - ARTESIA. NM</a:t>
            </a:r>
            <a:endParaRPr lang="en-US" sz="800" dirty="0">
              <a:latin typeface="Countach Light" panose="02000000000000000000" pitchFamily="50" charset="0"/>
              <a:cs typeface="Arial Narrow"/>
            </a:endParaRPr>
          </a:p>
          <a:p>
            <a:pPr marL="12700">
              <a:lnSpc>
                <a:spcPct val="100000"/>
              </a:lnSpc>
              <a:spcBef>
                <a:spcPts val="50"/>
              </a:spcBef>
              <a:buClr>
                <a:srgbClr val="000000"/>
              </a:buClr>
              <a:tabLst>
                <a:tab pos="176530" algn="l"/>
              </a:tabLst>
            </a:pPr>
            <a:r>
              <a:rPr lang="en-US" sz="800" b="1" dirty="0">
                <a:solidFill>
                  <a:srgbClr val="FFFFFF"/>
                </a:solidFill>
                <a:latin typeface="Countach Light" panose="02000000000000000000" pitchFamily="50" charset="0"/>
                <a:cs typeface="Arial Narrow"/>
              </a:rPr>
              <a:t>BUENA VISTA SPORTS COMPLEX - LAREDO. TX</a:t>
            </a:r>
            <a:endParaRPr lang="en-US" sz="800" dirty="0">
              <a:latin typeface="Countach Light" panose="02000000000000000000" pitchFamily="50" charset="0"/>
              <a:cs typeface="Arial Narrow"/>
            </a:endParaRPr>
          </a:p>
          <a:p>
            <a:pPr marL="12700">
              <a:lnSpc>
                <a:spcPct val="100000"/>
              </a:lnSpc>
              <a:spcBef>
                <a:spcPts val="25"/>
              </a:spcBef>
              <a:buClr>
                <a:srgbClr val="000000"/>
              </a:buClr>
              <a:tabLst>
                <a:tab pos="176530" algn="l"/>
              </a:tabLst>
            </a:pPr>
            <a:r>
              <a:rPr lang="en-US" sz="800" b="1" dirty="0">
                <a:solidFill>
                  <a:srgbClr val="FFFFFF"/>
                </a:solidFill>
                <a:latin typeface="Countach Light" panose="02000000000000000000" pitchFamily="50" charset="0"/>
                <a:cs typeface="Arial Narrow"/>
              </a:rPr>
              <a:t>ALLISON SPORTS TOWN - SPRINGFIELD. MO</a:t>
            </a:r>
            <a:endParaRPr lang="en-US" sz="800" dirty="0">
              <a:latin typeface="Countach Light" panose="02000000000000000000" pitchFamily="50" charset="0"/>
              <a:cs typeface="Arial Narrow"/>
            </a:endParaRPr>
          </a:p>
        </p:txBody>
      </p:sp>
      <p:grpSp>
        <p:nvGrpSpPr>
          <p:cNvPr id="31" name="object 31"/>
          <p:cNvGrpSpPr/>
          <p:nvPr/>
        </p:nvGrpSpPr>
        <p:grpSpPr>
          <a:xfrm>
            <a:off x="444707" y="633983"/>
            <a:ext cx="8574405" cy="4368165"/>
            <a:chOff x="444707" y="633983"/>
            <a:chExt cx="8574405" cy="4368165"/>
          </a:xfrm>
        </p:grpSpPr>
        <p:pic>
          <p:nvPicPr>
            <p:cNvPr id="32" name="object 32"/>
            <p:cNvPicPr/>
            <p:nvPr/>
          </p:nvPicPr>
          <p:blipFill>
            <a:blip r:embed="rId25" cstate="print"/>
            <a:stretch>
              <a:fillRect/>
            </a:stretch>
          </p:blipFill>
          <p:spPr>
            <a:xfrm>
              <a:off x="6659879" y="649223"/>
              <a:ext cx="1356359" cy="1328927"/>
            </a:xfrm>
            <a:prstGeom prst="rect">
              <a:avLst/>
            </a:prstGeom>
          </p:spPr>
        </p:pic>
        <p:pic>
          <p:nvPicPr>
            <p:cNvPr id="33" name="object 33"/>
            <p:cNvPicPr/>
            <p:nvPr/>
          </p:nvPicPr>
          <p:blipFill>
            <a:blip r:embed="rId26" cstate="print"/>
            <a:stretch>
              <a:fillRect/>
            </a:stretch>
          </p:blipFill>
          <p:spPr>
            <a:xfrm>
              <a:off x="7665719" y="633983"/>
              <a:ext cx="1353312" cy="1331976"/>
            </a:xfrm>
            <a:prstGeom prst="rect">
              <a:avLst/>
            </a:prstGeom>
          </p:spPr>
        </p:pic>
        <p:sp>
          <p:nvSpPr>
            <p:cNvPr id="34" name="object 34"/>
            <p:cNvSpPr/>
            <p:nvPr/>
          </p:nvSpPr>
          <p:spPr>
            <a:xfrm>
              <a:off x="449469" y="837526"/>
              <a:ext cx="4288155" cy="0"/>
            </a:xfrm>
            <a:custGeom>
              <a:avLst/>
              <a:gdLst/>
              <a:ahLst/>
              <a:cxnLst/>
              <a:rect l="l" t="t" r="r" b="b"/>
              <a:pathLst>
                <a:path w="4288155">
                  <a:moveTo>
                    <a:pt x="0" y="0"/>
                  </a:moveTo>
                  <a:lnTo>
                    <a:pt x="4287632" y="1"/>
                  </a:lnTo>
                </a:path>
              </a:pathLst>
            </a:custGeom>
            <a:ln w="9525">
              <a:solidFill>
                <a:srgbClr val="FFFFFF"/>
              </a:solidFill>
            </a:ln>
          </p:spPr>
          <p:txBody>
            <a:bodyPr wrap="square" lIns="0" tIns="0" rIns="0" bIns="0" rtlCol="0"/>
            <a:lstStyle/>
            <a:p>
              <a:endParaRPr>
                <a:latin typeface="Countach" panose="02000000000000000000" pitchFamily="50" charset="0"/>
              </a:endParaRPr>
            </a:p>
          </p:txBody>
        </p:sp>
        <p:sp>
          <p:nvSpPr>
            <p:cNvPr id="35" name="object 35"/>
            <p:cNvSpPr/>
            <p:nvPr/>
          </p:nvSpPr>
          <p:spPr>
            <a:xfrm>
              <a:off x="449469" y="4317329"/>
              <a:ext cx="4288155" cy="0"/>
            </a:xfrm>
            <a:custGeom>
              <a:avLst/>
              <a:gdLst/>
              <a:ahLst/>
              <a:cxnLst/>
              <a:rect l="l" t="t" r="r" b="b"/>
              <a:pathLst>
                <a:path w="4288155">
                  <a:moveTo>
                    <a:pt x="0" y="0"/>
                  </a:moveTo>
                  <a:lnTo>
                    <a:pt x="4287632" y="1"/>
                  </a:lnTo>
                </a:path>
              </a:pathLst>
            </a:custGeom>
            <a:ln w="9525">
              <a:solidFill>
                <a:srgbClr val="FFFFFF"/>
              </a:solidFill>
            </a:ln>
          </p:spPr>
          <p:txBody>
            <a:bodyPr wrap="square" lIns="0" tIns="0" rIns="0" bIns="0" rtlCol="0"/>
            <a:lstStyle/>
            <a:p>
              <a:endParaRPr>
                <a:latin typeface="Countach" panose="02000000000000000000" pitchFamily="50" charset="0"/>
              </a:endParaRPr>
            </a:p>
          </p:txBody>
        </p:sp>
        <p:pic>
          <p:nvPicPr>
            <p:cNvPr id="36" name="object 36"/>
            <p:cNvPicPr/>
            <p:nvPr/>
          </p:nvPicPr>
          <p:blipFill>
            <a:blip r:embed="rId27" cstate="print"/>
            <a:stretch>
              <a:fillRect/>
            </a:stretch>
          </p:blipFill>
          <p:spPr>
            <a:xfrm>
              <a:off x="4940808" y="2993135"/>
              <a:ext cx="1901951" cy="2008632"/>
            </a:xfrm>
            <a:prstGeom prst="rect">
              <a:avLst/>
            </a:prstGeom>
          </p:spPr>
        </p:pic>
        <p:pic>
          <p:nvPicPr>
            <p:cNvPr id="37" name="object 37"/>
            <p:cNvPicPr/>
            <p:nvPr/>
          </p:nvPicPr>
          <p:blipFill>
            <a:blip r:embed="rId28" cstate="print"/>
            <a:stretch>
              <a:fillRect/>
            </a:stretch>
          </p:blipFill>
          <p:spPr>
            <a:xfrm>
              <a:off x="5672327" y="3096767"/>
              <a:ext cx="1213103" cy="1475232"/>
            </a:xfrm>
            <a:prstGeom prst="rect">
              <a:avLst/>
            </a:prstGeom>
          </p:spPr>
        </p:pic>
      </p:grpSp>
      <p:sp>
        <p:nvSpPr>
          <p:cNvPr id="38" name="object 38"/>
          <p:cNvSpPr txBox="1"/>
          <p:nvPr/>
        </p:nvSpPr>
        <p:spPr>
          <a:xfrm>
            <a:off x="6169240" y="3438650"/>
            <a:ext cx="226695" cy="635000"/>
          </a:xfrm>
          <a:prstGeom prst="rect">
            <a:avLst/>
          </a:prstGeom>
        </p:spPr>
        <p:txBody>
          <a:bodyPr vert="horz" wrap="square" lIns="0" tIns="12700" rIns="0" bIns="0" rtlCol="0">
            <a:spAutoFit/>
          </a:bodyPr>
          <a:lstStyle/>
          <a:p>
            <a:pPr marL="12700">
              <a:lnSpc>
                <a:spcPct val="100000"/>
              </a:lnSpc>
              <a:spcBef>
                <a:spcPts val="100"/>
              </a:spcBef>
            </a:pPr>
            <a:r>
              <a:rPr sz="4000" spc="-395" dirty="0">
                <a:solidFill>
                  <a:srgbClr val="FF0000"/>
                </a:solidFill>
                <a:latin typeface="Countach" panose="02000000000000000000" pitchFamily="50" charset="0"/>
                <a:cs typeface="Arial Narrow"/>
              </a:rPr>
              <a:t>+</a:t>
            </a:r>
            <a:endParaRPr sz="4000">
              <a:latin typeface="Countach" panose="02000000000000000000" pitchFamily="50" charset="0"/>
              <a:cs typeface="Arial Narrow"/>
            </a:endParaRPr>
          </a:p>
        </p:txBody>
      </p:sp>
      <p:pic>
        <p:nvPicPr>
          <p:cNvPr id="39" name="object 39"/>
          <p:cNvPicPr/>
          <p:nvPr/>
        </p:nvPicPr>
        <p:blipFill>
          <a:blip r:embed="rId29" cstate="print"/>
          <a:stretch>
            <a:fillRect/>
          </a:stretch>
        </p:blipFill>
        <p:spPr>
          <a:xfrm>
            <a:off x="5821679" y="2993135"/>
            <a:ext cx="3322320" cy="2008632"/>
          </a:xfrm>
          <a:prstGeom prst="rect">
            <a:avLst/>
          </a:prstGeom>
        </p:spPr>
      </p:pic>
      <p:sp>
        <p:nvSpPr>
          <p:cNvPr id="40" name="object 40"/>
          <p:cNvSpPr txBox="1"/>
          <p:nvPr/>
        </p:nvSpPr>
        <p:spPr>
          <a:xfrm>
            <a:off x="5589104" y="3413252"/>
            <a:ext cx="3489224" cy="782265"/>
          </a:xfrm>
          <a:prstGeom prst="rect">
            <a:avLst/>
          </a:prstGeom>
        </p:spPr>
        <p:txBody>
          <a:bodyPr vert="horz" wrap="square" lIns="0" tIns="12700" rIns="0" bIns="0" rtlCol="0">
            <a:spAutoFit/>
          </a:bodyPr>
          <a:lstStyle/>
          <a:p>
            <a:pPr marL="12700">
              <a:lnSpc>
                <a:spcPct val="100000"/>
              </a:lnSpc>
              <a:spcBef>
                <a:spcPts val="100"/>
              </a:spcBef>
              <a:tabLst>
                <a:tab pos="892175" algn="l"/>
              </a:tabLst>
            </a:pPr>
            <a:r>
              <a:rPr sz="5000" b="1" dirty="0">
                <a:solidFill>
                  <a:srgbClr val="FF0000"/>
                </a:solidFill>
                <a:latin typeface="Countach" panose="02000000000000000000" pitchFamily="50" charset="0"/>
                <a:cs typeface="Arial Narrow"/>
              </a:rPr>
              <a:t>70</a:t>
            </a:r>
            <a:r>
              <a:rPr lang="en-US" sz="5000" b="1" dirty="0">
                <a:solidFill>
                  <a:srgbClr val="FF0000"/>
                </a:solidFill>
                <a:latin typeface="Countach" panose="02000000000000000000" pitchFamily="50" charset="0"/>
                <a:cs typeface="Arial Narrow"/>
              </a:rPr>
              <a:t>   </a:t>
            </a:r>
            <a:r>
              <a:rPr sz="5000" b="1" dirty="0">
                <a:solidFill>
                  <a:srgbClr val="FFFFFF"/>
                </a:solidFill>
                <a:latin typeface="Countach" panose="02000000000000000000" pitchFamily="50" charset="0"/>
                <a:cs typeface="Arial Narrow"/>
              </a:rPr>
              <a:t>FACILITIES</a:t>
            </a:r>
            <a:endParaRPr sz="5000" b="1" dirty="0">
              <a:latin typeface="Countach" panose="02000000000000000000" pitchFamily="50" charset="0"/>
              <a:cs typeface="Arial Narrow"/>
            </a:endParaRPr>
          </a:p>
        </p:txBody>
      </p:sp>
      <p:sp>
        <p:nvSpPr>
          <p:cNvPr id="41" name="object 41"/>
          <p:cNvSpPr txBox="1"/>
          <p:nvPr/>
        </p:nvSpPr>
        <p:spPr>
          <a:xfrm>
            <a:off x="6452387" y="4130103"/>
            <a:ext cx="2286635" cy="182101"/>
          </a:xfrm>
          <a:prstGeom prst="rect">
            <a:avLst/>
          </a:prstGeom>
        </p:spPr>
        <p:txBody>
          <a:bodyPr vert="horz" wrap="square" lIns="0" tIns="12700" rIns="0" bIns="0" rtlCol="0">
            <a:spAutoFit/>
          </a:bodyPr>
          <a:lstStyle/>
          <a:p>
            <a:pPr marL="12700" algn="r">
              <a:lnSpc>
                <a:spcPct val="100000"/>
              </a:lnSpc>
              <a:spcBef>
                <a:spcPts val="100"/>
              </a:spcBef>
            </a:pPr>
            <a:r>
              <a:rPr lang="en-US" sz="1100" dirty="0">
                <a:solidFill>
                  <a:srgbClr val="BFBFBF"/>
                </a:solidFill>
                <a:latin typeface="Countach Light" panose="02000000000000000000" pitchFamily="50" charset="0"/>
                <a:cs typeface="Arial Narrow"/>
              </a:rPr>
              <a:t>IN MORE THAN 36 STATES ARE MANAGED BY SFC</a:t>
            </a:r>
            <a:endParaRPr lang="en-US" sz="1100" dirty="0">
              <a:latin typeface="Countach Light" panose="02000000000000000000" pitchFamily="50" charset="0"/>
              <a:cs typeface="Arial Narrow"/>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56849" y="4822434"/>
            <a:ext cx="2004060" cy="78105"/>
          </a:xfrm>
          <a:prstGeom prst="rect">
            <a:avLst/>
          </a:prstGeom>
        </p:spPr>
        <p:txBody>
          <a:bodyPr vert="horz" wrap="square" lIns="0" tIns="0" rIns="0" bIns="0" rtlCol="0">
            <a:spAutoFit/>
          </a:bodyPr>
          <a:lstStyle/>
          <a:p>
            <a:pPr>
              <a:lnSpc>
                <a:spcPts val="575"/>
              </a:lnSpc>
            </a:pPr>
            <a:r>
              <a:rPr lang="en-US" sz="500" dirty="0">
                <a:solidFill>
                  <a:srgbClr val="CCCCCC"/>
                </a:solidFill>
                <a:latin typeface="Countach" panose="02000000000000000000" pitchFamily="50" charset="0"/>
                <a:cs typeface="Calibri"/>
              </a:rPr>
              <a:t>©2021 BUXTON | CONFIDENTIAL. FOR REFERENCE AND INFORMATIONAL PURPOSES ONLY</a:t>
            </a:r>
            <a:endParaRPr lang="en-US" sz="500" dirty="0">
              <a:latin typeface="Countach" panose="02000000000000000000" pitchFamily="50" charset="0"/>
              <a:cs typeface="Calibri"/>
            </a:endParaRPr>
          </a:p>
        </p:txBody>
      </p:sp>
      <p:grpSp>
        <p:nvGrpSpPr>
          <p:cNvPr id="3" name="object 3"/>
          <p:cNvGrpSpPr/>
          <p:nvPr/>
        </p:nvGrpSpPr>
        <p:grpSpPr>
          <a:xfrm>
            <a:off x="0" y="0"/>
            <a:ext cx="9144635" cy="5143500"/>
            <a:chOff x="0" y="0"/>
            <a:chExt cx="9144635" cy="5143500"/>
          </a:xfrm>
        </p:grpSpPr>
        <p:pic>
          <p:nvPicPr>
            <p:cNvPr id="4" name="object 4"/>
            <p:cNvPicPr/>
            <p:nvPr/>
          </p:nvPicPr>
          <p:blipFill>
            <a:blip r:embed="rId2" cstate="print"/>
            <a:stretch>
              <a:fillRect/>
            </a:stretch>
          </p:blipFill>
          <p:spPr>
            <a:xfrm>
              <a:off x="0" y="0"/>
              <a:ext cx="9144000" cy="5143500"/>
            </a:xfrm>
            <a:prstGeom prst="rect">
              <a:avLst/>
            </a:prstGeom>
          </p:spPr>
        </p:pic>
        <p:pic>
          <p:nvPicPr>
            <p:cNvPr id="5" name="object 5"/>
            <p:cNvPicPr/>
            <p:nvPr/>
          </p:nvPicPr>
          <p:blipFill>
            <a:blip r:embed="rId3" cstate="print"/>
            <a:stretch>
              <a:fillRect/>
            </a:stretch>
          </p:blipFill>
          <p:spPr>
            <a:xfrm>
              <a:off x="0" y="947648"/>
              <a:ext cx="9144152" cy="4195852"/>
            </a:xfrm>
            <a:prstGeom prst="rect">
              <a:avLst/>
            </a:prstGeom>
          </p:spPr>
        </p:pic>
      </p:grpSp>
      <p:sp>
        <p:nvSpPr>
          <p:cNvPr id="6" name="object 6"/>
          <p:cNvSpPr txBox="1">
            <a:spLocks noGrp="1"/>
          </p:cNvSpPr>
          <p:nvPr>
            <p:ph type="title"/>
          </p:nvPr>
        </p:nvSpPr>
        <p:spPr>
          <a:xfrm>
            <a:off x="499145" y="350011"/>
            <a:ext cx="5916930" cy="299720"/>
          </a:xfrm>
          <a:prstGeom prst="rect">
            <a:avLst/>
          </a:prstGeom>
        </p:spPr>
        <p:txBody>
          <a:bodyPr vert="horz" wrap="square" lIns="0" tIns="12700" rIns="0" bIns="0" rtlCol="0">
            <a:spAutoFit/>
          </a:bodyPr>
          <a:lstStyle/>
          <a:p>
            <a:pPr marL="12700">
              <a:lnSpc>
                <a:spcPct val="100000"/>
              </a:lnSpc>
              <a:spcBef>
                <a:spcPts val="100"/>
              </a:spcBef>
            </a:pPr>
            <a:r>
              <a:rPr lang="en-US" sz="1800" b="0" dirty="0">
                <a:latin typeface="Countach" panose="02000000000000000000" pitchFamily="50" charset="0"/>
                <a:cs typeface="Arial"/>
              </a:rPr>
              <a:t>REGIONAL &amp; NATIONAL AUDIENCE VISITATION TO THE SF NETWORK</a:t>
            </a:r>
            <a:endParaRPr lang="en-US" sz="1800" dirty="0">
              <a:latin typeface="Countach" panose="02000000000000000000" pitchFamily="50" charset="0"/>
              <a:cs typeface="Arial"/>
            </a:endParaRPr>
          </a:p>
        </p:txBody>
      </p:sp>
      <p:pic>
        <p:nvPicPr>
          <p:cNvPr id="8" name="object 8"/>
          <p:cNvPicPr/>
          <p:nvPr/>
        </p:nvPicPr>
        <p:blipFill>
          <a:blip r:embed="rId4" cstate="print"/>
          <a:stretch>
            <a:fillRect/>
          </a:stretch>
        </p:blipFill>
        <p:spPr>
          <a:xfrm>
            <a:off x="0" y="779932"/>
            <a:ext cx="9144000" cy="4363567"/>
          </a:xfrm>
          <a:prstGeom prst="rect">
            <a:avLst/>
          </a:prstGeom>
        </p:spPr>
      </p:pic>
      <p:sp>
        <p:nvSpPr>
          <p:cNvPr id="10" name="object 10"/>
          <p:cNvSpPr txBox="1"/>
          <p:nvPr/>
        </p:nvSpPr>
        <p:spPr>
          <a:xfrm>
            <a:off x="509860" y="185928"/>
            <a:ext cx="2700020" cy="182101"/>
          </a:xfrm>
          <a:prstGeom prst="rect">
            <a:avLst/>
          </a:prstGeom>
        </p:spPr>
        <p:txBody>
          <a:bodyPr vert="horz" wrap="square" lIns="0" tIns="12700" rIns="0" bIns="0" rtlCol="0">
            <a:spAutoFit/>
          </a:bodyPr>
          <a:lstStyle/>
          <a:p>
            <a:pPr marL="12700">
              <a:lnSpc>
                <a:spcPct val="100000"/>
              </a:lnSpc>
              <a:spcBef>
                <a:spcPts val="100"/>
              </a:spcBef>
            </a:pPr>
            <a:r>
              <a:rPr lang="en-US" sz="1100" dirty="0">
                <a:solidFill>
                  <a:srgbClr val="FF0000"/>
                </a:solidFill>
                <a:latin typeface="Countach" panose="02000000000000000000" pitchFamily="50" charset="0"/>
                <a:cs typeface="Calibri"/>
              </a:rPr>
              <a:t>SPORTS FACILITIES COMPANIES MOBILE DEVICE DATA</a:t>
            </a:r>
            <a:endParaRPr lang="en-US" sz="1100" dirty="0">
              <a:latin typeface="Countach" panose="02000000000000000000" pitchFamily="50" charset="0"/>
              <a:cs typeface="Calibri"/>
            </a:endParaRPr>
          </a:p>
        </p:txBody>
      </p:sp>
      <p:sp>
        <p:nvSpPr>
          <p:cNvPr id="13" name="object 13"/>
          <p:cNvSpPr/>
          <p:nvPr/>
        </p:nvSpPr>
        <p:spPr>
          <a:xfrm>
            <a:off x="171679" y="4272291"/>
            <a:ext cx="3403600" cy="415925"/>
          </a:xfrm>
          <a:custGeom>
            <a:avLst/>
            <a:gdLst/>
            <a:ahLst/>
            <a:cxnLst/>
            <a:rect l="l" t="t" r="r" b="b"/>
            <a:pathLst>
              <a:path w="3403600" h="415925">
                <a:moveTo>
                  <a:pt x="3403598" y="0"/>
                </a:moveTo>
                <a:lnTo>
                  <a:pt x="0" y="0"/>
                </a:lnTo>
                <a:lnTo>
                  <a:pt x="0" y="415498"/>
                </a:lnTo>
                <a:lnTo>
                  <a:pt x="3403598" y="415498"/>
                </a:lnTo>
                <a:lnTo>
                  <a:pt x="3403598"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4" name="object 14"/>
          <p:cNvSpPr txBox="1"/>
          <p:nvPr/>
        </p:nvSpPr>
        <p:spPr>
          <a:xfrm>
            <a:off x="265067" y="4325851"/>
            <a:ext cx="3189605" cy="287655"/>
          </a:xfrm>
          <a:prstGeom prst="rect">
            <a:avLst/>
          </a:prstGeom>
        </p:spPr>
        <p:txBody>
          <a:bodyPr vert="horz" wrap="square" lIns="0" tIns="27305" rIns="0" bIns="0" rtlCol="0">
            <a:spAutoFit/>
          </a:bodyPr>
          <a:lstStyle/>
          <a:p>
            <a:pPr marL="140970" marR="5080" indent="-128270">
              <a:lnSpc>
                <a:spcPts val="980"/>
              </a:lnSpc>
              <a:spcBef>
                <a:spcPts val="215"/>
              </a:spcBef>
              <a:buClr>
                <a:srgbClr val="FF0000"/>
              </a:buClr>
              <a:buFont typeface="Arial"/>
              <a:buChar char="■"/>
              <a:tabLst>
                <a:tab pos="140970" algn="l"/>
              </a:tabLst>
            </a:pPr>
            <a:r>
              <a:rPr lang="en-US" sz="900" dirty="0">
                <a:solidFill>
                  <a:srgbClr val="FFFFFF"/>
                </a:solidFill>
                <a:latin typeface="Countach" panose="02000000000000000000" pitchFamily="50" charset="0"/>
                <a:cs typeface="Arial Narrow"/>
              </a:rPr>
              <a:t>THE GREEN DOTS REPRESENT THE HOME LOCATIONS OF EXISTING AUDIENCE SEGMENTS THAT HAVE VISITED THE SF NETWORK’S PORTFOLIO OF VENUES</a:t>
            </a:r>
            <a:endParaRPr lang="en-US" sz="900" dirty="0">
              <a:latin typeface="Countach" panose="02000000000000000000" pitchFamily="50" charset="0"/>
              <a:cs typeface="Arial Narrow"/>
            </a:endParaRPr>
          </a:p>
        </p:txBody>
      </p:sp>
      <p:pic>
        <p:nvPicPr>
          <p:cNvPr id="15" name="object 15"/>
          <p:cNvPicPr/>
          <p:nvPr/>
        </p:nvPicPr>
        <p:blipFill>
          <a:blip r:embed="rId5" cstate="print"/>
          <a:stretch>
            <a:fillRect/>
          </a:stretch>
        </p:blipFill>
        <p:spPr>
          <a:xfrm>
            <a:off x="7420064" y="297595"/>
            <a:ext cx="1356118" cy="258753"/>
          </a:xfrm>
          <a:prstGeom prst="rect">
            <a:avLst/>
          </a:prstGeom>
        </p:spPr>
      </p:pic>
      <p:grpSp>
        <p:nvGrpSpPr>
          <p:cNvPr id="16" name="object 16"/>
          <p:cNvGrpSpPr/>
          <p:nvPr/>
        </p:nvGrpSpPr>
        <p:grpSpPr>
          <a:xfrm>
            <a:off x="7473695" y="4416552"/>
            <a:ext cx="1579245" cy="478790"/>
            <a:chOff x="7473695" y="4416552"/>
            <a:chExt cx="1579245" cy="478790"/>
          </a:xfrm>
        </p:grpSpPr>
        <p:pic>
          <p:nvPicPr>
            <p:cNvPr id="17" name="object 17"/>
            <p:cNvPicPr/>
            <p:nvPr/>
          </p:nvPicPr>
          <p:blipFill>
            <a:blip r:embed="rId6" cstate="print"/>
            <a:stretch>
              <a:fillRect/>
            </a:stretch>
          </p:blipFill>
          <p:spPr>
            <a:xfrm>
              <a:off x="7473695" y="4416552"/>
              <a:ext cx="1578863" cy="478535"/>
            </a:xfrm>
            <a:prstGeom prst="rect">
              <a:avLst/>
            </a:prstGeom>
          </p:spPr>
        </p:pic>
        <p:pic>
          <p:nvPicPr>
            <p:cNvPr id="18" name="object 18"/>
            <p:cNvPicPr/>
            <p:nvPr/>
          </p:nvPicPr>
          <p:blipFill>
            <a:blip r:embed="rId7" cstate="print"/>
            <a:stretch>
              <a:fillRect/>
            </a:stretch>
          </p:blipFill>
          <p:spPr>
            <a:xfrm>
              <a:off x="7801457" y="4457357"/>
              <a:ext cx="1170863" cy="357285"/>
            </a:xfrm>
            <a:prstGeom prst="rect">
              <a:avLst/>
            </a:prstGeom>
          </p:spPr>
        </p:pic>
        <p:pic>
          <p:nvPicPr>
            <p:cNvPr id="19" name="object 19"/>
            <p:cNvPicPr/>
            <p:nvPr/>
          </p:nvPicPr>
          <p:blipFill>
            <a:blip r:embed="rId8" cstate="print"/>
            <a:stretch>
              <a:fillRect/>
            </a:stretch>
          </p:blipFill>
          <p:spPr>
            <a:xfrm>
              <a:off x="7498143" y="4450838"/>
              <a:ext cx="326377" cy="361774"/>
            </a:xfrm>
            <a:prstGeom prst="rect">
              <a:avLst/>
            </a:prstGeom>
          </p:spPr>
        </p:pic>
      </p:grpSp>
      <p:sp>
        <p:nvSpPr>
          <p:cNvPr id="20" name="object 20"/>
          <p:cNvSpPr txBox="1"/>
          <p:nvPr/>
        </p:nvSpPr>
        <p:spPr>
          <a:xfrm>
            <a:off x="7618971" y="4738928"/>
            <a:ext cx="1412240" cy="159659"/>
          </a:xfrm>
          <a:prstGeom prst="rect">
            <a:avLst/>
          </a:prstGeom>
        </p:spPr>
        <p:txBody>
          <a:bodyPr vert="horz" wrap="square" lIns="0" tIns="36195" rIns="0" bIns="0" rtlCol="0">
            <a:spAutoFit/>
          </a:bodyPr>
          <a:lstStyle/>
          <a:p>
            <a:pPr marL="12700">
              <a:lnSpc>
                <a:spcPct val="100000"/>
              </a:lnSpc>
              <a:spcBef>
                <a:spcPts val="285"/>
              </a:spcBef>
            </a:pPr>
            <a:r>
              <a:rPr lang="pt-BR" sz="800" b="1" dirty="0">
                <a:solidFill>
                  <a:srgbClr val="FF0000"/>
                </a:solidFill>
                <a:latin typeface="Countach" panose="02000000000000000000" pitchFamily="50" charset="0"/>
                <a:cs typeface="Arial Narrow"/>
              </a:rPr>
              <a:t>www. t h e s f n e t wo r k . c o m</a:t>
            </a:r>
            <a:endParaRPr lang="pt-BR" sz="800" dirty="0">
              <a:latin typeface="Countach" panose="02000000000000000000" pitchFamily="50" charset="0"/>
              <a:cs typeface="Arial Narrow"/>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9049"/>
            <a:ext cx="9144000" cy="5181599"/>
            <a:chOff x="0" y="-19049"/>
            <a:chExt cx="9144000" cy="5181599"/>
          </a:xfrm>
        </p:grpSpPr>
        <p:pic>
          <p:nvPicPr>
            <p:cNvPr id="3" name="object 3"/>
            <p:cNvPicPr/>
            <p:nvPr/>
          </p:nvPicPr>
          <p:blipFill>
            <a:blip r:embed="rId2" cstate="print"/>
            <a:stretch>
              <a:fillRect/>
            </a:stretch>
          </p:blipFill>
          <p:spPr>
            <a:xfrm>
              <a:off x="642" y="0"/>
              <a:ext cx="9143357" cy="5143140"/>
            </a:xfrm>
            <a:prstGeom prst="rect">
              <a:avLst/>
            </a:prstGeom>
          </p:spPr>
        </p:pic>
        <p:pic>
          <p:nvPicPr>
            <p:cNvPr id="4" name="object 4"/>
            <p:cNvPicPr/>
            <p:nvPr/>
          </p:nvPicPr>
          <p:blipFill>
            <a:blip r:embed="rId3" cstate="print"/>
            <a:stretch>
              <a:fillRect/>
            </a:stretch>
          </p:blipFill>
          <p:spPr>
            <a:xfrm>
              <a:off x="12192" y="3782567"/>
              <a:ext cx="9131808" cy="1359408"/>
            </a:xfrm>
            <a:prstGeom prst="rect">
              <a:avLst/>
            </a:prstGeom>
          </p:spPr>
        </p:pic>
        <p:pic>
          <p:nvPicPr>
            <p:cNvPr id="5" name="object 5"/>
            <p:cNvPicPr/>
            <p:nvPr/>
          </p:nvPicPr>
          <p:blipFill>
            <a:blip r:embed="rId4" cstate="print"/>
            <a:stretch>
              <a:fillRect/>
            </a:stretch>
          </p:blipFill>
          <p:spPr>
            <a:xfrm>
              <a:off x="0" y="-19049"/>
              <a:ext cx="2871381" cy="5181599"/>
            </a:xfrm>
            <a:prstGeom prst="rect">
              <a:avLst/>
            </a:prstGeom>
          </p:spPr>
        </p:pic>
      </p:grpSp>
      <p:sp>
        <p:nvSpPr>
          <p:cNvPr id="6" name="object 6"/>
          <p:cNvSpPr txBox="1">
            <a:spLocks noGrp="1"/>
          </p:cNvSpPr>
          <p:nvPr>
            <p:ph type="title"/>
          </p:nvPr>
        </p:nvSpPr>
        <p:spPr>
          <a:xfrm>
            <a:off x="1752600" y="441192"/>
            <a:ext cx="7167245" cy="436880"/>
          </a:xfrm>
          <a:prstGeom prst="rect">
            <a:avLst/>
          </a:prstGeom>
        </p:spPr>
        <p:txBody>
          <a:bodyPr vert="horz" wrap="square" lIns="0" tIns="12700" rIns="0" bIns="0" rtlCol="0">
            <a:spAutoFit/>
          </a:bodyPr>
          <a:lstStyle/>
          <a:p>
            <a:pPr marL="207645">
              <a:lnSpc>
                <a:spcPct val="100000"/>
              </a:lnSpc>
              <a:spcBef>
                <a:spcPts val="100"/>
              </a:spcBef>
            </a:pPr>
            <a:r>
              <a:rPr lang="en-US" sz="2700" b="0" dirty="0">
                <a:latin typeface="Countach" panose="02000000000000000000" pitchFamily="50" charset="0"/>
                <a:cs typeface="Arial"/>
              </a:rPr>
              <a:t>PERFORMANCE REPORT </a:t>
            </a:r>
            <a:r>
              <a:rPr lang="en-US" sz="2700" dirty="0">
                <a:latin typeface="Countach" panose="02000000000000000000" pitchFamily="50" charset="0"/>
                <a:cs typeface="Arial"/>
              </a:rPr>
              <a:t>MYRTLE BEACH, SOUTH CAROLINA</a:t>
            </a:r>
          </a:p>
        </p:txBody>
      </p:sp>
      <p:sp>
        <p:nvSpPr>
          <p:cNvPr id="7" name="object 7"/>
          <p:cNvSpPr txBox="1"/>
          <p:nvPr/>
        </p:nvSpPr>
        <p:spPr>
          <a:xfrm>
            <a:off x="1986394" y="1014581"/>
            <a:ext cx="3042806" cy="1364476"/>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YEAR OPENED</a:t>
            </a:r>
            <a:r>
              <a:rPr lang="en-US" sz="11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 2015</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OWNERSHIP</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CITY OF MYRTLE BEACH</a:t>
            </a:r>
            <a:endParaRPr lang="en-US" sz="1100" dirty="0">
              <a:latin typeface="Countach" panose="02000000000000000000" pitchFamily="50" charset="0"/>
              <a:cs typeface="Arial"/>
            </a:endParaRPr>
          </a:p>
          <a:p>
            <a:pPr marL="226060" indent="-213360">
              <a:lnSpc>
                <a:spcPct val="100000"/>
              </a:lnSpc>
              <a:spcBef>
                <a:spcPts val="265"/>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FACILITY TYPE</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INDOOR COURTS/EVENTS</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DEVELOPMENT COST</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12.5 MILLION</a:t>
            </a:r>
            <a:endParaRPr lang="en-US" sz="1100" dirty="0">
              <a:latin typeface="Countach" panose="02000000000000000000" pitchFamily="50" charset="0"/>
              <a:cs typeface="Arial"/>
            </a:endParaRPr>
          </a:p>
          <a:p>
            <a:pPr marL="226060" indent="-213360">
              <a:lnSpc>
                <a:spcPct val="100000"/>
              </a:lnSpc>
              <a:spcBef>
                <a:spcPts val="17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PUBLICLY FUNDED</a:t>
            </a:r>
            <a:r>
              <a:rPr lang="en-US" sz="1100" dirty="0">
                <a:solidFill>
                  <a:srgbClr val="FFFFFF"/>
                </a:solidFill>
                <a:latin typeface="Impact" panose="020B0806030902050204" pitchFamily="34" charset="0"/>
                <a:cs typeface="Arial Narrow"/>
              </a:rPr>
              <a:t> </a:t>
            </a:r>
            <a:r>
              <a:rPr lang="en-US" sz="1100" b="1" dirty="0">
                <a:solidFill>
                  <a:srgbClr val="FFFFFF"/>
                </a:solidFill>
                <a:latin typeface="Impact" panose="020B0806030902050204" pitchFamily="34" charset="0"/>
                <a:cs typeface="Arial Narrow"/>
              </a:rPr>
              <a:t>* </a:t>
            </a:r>
            <a:r>
              <a:rPr lang="en-US" sz="1100" dirty="0">
                <a:solidFill>
                  <a:srgbClr val="FFFFFF"/>
                </a:solidFill>
                <a:latin typeface="Countach" panose="02000000000000000000" pitchFamily="50" charset="0"/>
                <a:cs typeface="Arial"/>
              </a:rPr>
              <a:t>*</a:t>
            </a:r>
            <a:endParaRPr lang="en-US" sz="1100" dirty="0">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endParaRPr lang="en-US" sz="1100" dirty="0">
              <a:solidFill>
                <a:srgbClr val="FFFFFF"/>
              </a:solidFill>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r>
              <a:rPr lang="en-US" sz="900" b="1" dirty="0">
                <a:solidFill>
                  <a:srgbClr val="FFFFFF"/>
                </a:solidFill>
                <a:latin typeface="Impact" panose="020B0806030902050204" pitchFamily="34" charset="0"/>
                <a:cs typeface="Arial Narrow"/>
              </a:rPr>
              <a:t>*</a:t>
            </a:r>
            <a:r>
              <a:rPr lang="en-US" sz="900" dirty="0">
                <a:solidFill>
                  <a:srgbClr val="FFFFFF"/>
                </a:solidFill>
                <a:latin typeface="Impact" panose="020B0806030902050204" pitchFamily="34" charset="0"/>
                <a:cs typeface="Arial Narrow"/>
              </a:rPr>
              <a:t> </a:t>
            </a:r>
            <a:r>
              <a:rPr lang="en-US" sz="900" dirty="0">
                <a:solidFill>
                  <a:srgbClr val="FFFFFF"/>
                </a:solidFill>
                <a:latin typeface="Countach" panose="02000000000000000000" pitchFamily="50" charset="0"/>
                <a:cs typeface="Arial Narrow"/>
              </a:rPr>
              <a:t>INCLUDES BOTH DEVELOPMENT COSTS AND OPERATIONAL SUBSIDY</a:t>
            </a:r>
            <a:endParaRPr lang="en-US" sz="900" dirty="0">
              <a:latin typeface="Countach" panose="02000000000000000000" pitchFamily="50" charset="0"/>
              <a:cs typeface="Arial Narrow"/>
            </a:endParaRPr>
          </a:p>
        </p:txBody>
      </p:sp>
      <p:sp>
        <p:nvSpPr>
          <p:cNvPr id="8" name="object 8"/>
          <p:cNvSpPr/>
          <p:nvPr/>
        </p:nvSpPr>
        <p:spPr>
          <a:xfrm>
            <a:off x="1986394" y="906437"/>
            <a:ext cx="5231130" cy="0"/>
          </a:xfrm>
          <a:custGeom>
            <a:avLst/>
            <a:gdLst/>
            <a:ahLst/>
            <a:cxnLst/>
            <a:rect l="l" t="t" r="r" b="b"/>
            <a:pathLst>
              <a:path w="5231130">
                <a:moveTo>
                  <a:pt x="0" y="0"/>
                </a:moveTo>
                <a:lnTo>
                  <a:pt x="5230652" y="1"/>
                </a:lnTo>
              </a:path>
            </a:pathLst>
          </a:custGeom>
          <a:ln w="9525">
            <a:solidFill>
              <a:srgbClr val="C00000"/>
            </a:solidFill>
          </a:ln>
        </p:spPr>
        <p:txBody>
          <a:bodyPr wrap="square" lIns="0" tIns="0" rIns="0" bIns="0" rtlCol="0"/>
          <a:lstStyle/>
          <a:p>
            <a:endParaRPr lang="en-US" dirty="0">
              <a:latin typeface="Countach" panose="02000000000000000000" pitchFamily="50" charset="0"/>
            </a:endParaRPr>
          </a:p>
        </p:txBody>
      </p:sp>
      <p:sp>
        <p:nvSpPr>
          <p:cNvPr id="9" name="object 9"/>
          <p:cNvSpPr txBox="1"/>
          <p:nvPr/>
        </p:nvSpPr>
        <p:spPr>
          <a:xfrm>
            <a:off x="4800600" y="1018977"/>
            <a:ext cx="3886200" cy="986680"/>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TOTAL ECONOMIC IMPACT</a:t>
            </a:r>
            <a:r>
              <a:rPr lang="en-US" sz="1100" dirty="0">
                <a:solidFill>
                  <a:srgbClr val="FFFFFF"/>
                </a:solidFill>
                <a:latin typeface="Impact" panose="020B0806030902050204" pitchFamily="34" charset="0"/>
                <a:cs typeface="Arial"/>
              </a:rPr>
              <a:t>:</a:t>
            </a:r>
            <a:r>
              <a:rPr lang="en-US" sz="10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230 MILLION+</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ECONOMIC IMPACT (2024)</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31.9 MILLION+</a:t>
            </a:r>
            <a:endParaRPr lang="en-US" sz="1100" dirty="0">
              <a:latin typeface="Countach" panose="02000000000000000000" pitchFamily="50" charset="0"/>
              <a:cs typeface="Arial"/>
            </a:endParaRPr>
          </a:p>
          <a:p>
            <a:pPr marL="226060" indent="-213360">
              <a:lnSpc>
                <a:spcPct val="100000"/>
              </a:lnSpc>
              <a:spcBef>
                <a:spcPts val="265"/>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ROOM NIGHTS (2024)</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60,000</a:t>
            </a:r>
            <a:endParaRPr lang="en-US" sz="1100" dirty="0">
              <a:latin typeface="Countach" panose="02000000000000000000" pitchFamily="50" charset="0"/>
              <a:cs typeface="Arial"/>
            </a:endParaRPr>
          </a:p>
          <a:p>
            <a:pPr marL="226060" marR="5080" indent="-213995">
              <a:lnSpc>
                <a:spcPct val="95500"/>
              </a:lnSpc>
              <a:spcBef>
                <a:spcPts val="635"/>
              </a:spcBef>
              <a:buClr>
                <a:srgbClr val="C00000"/>
              </a:buClr>
              <a:buSzPct val="118181"/>
              <a:buFont typeface="Arial"/>
              <a:buChar char="■"/>
              <a:tabLst>
                <a:tab pos="226060" algn="l"/>
              </a:tabLst>
            </a:pPr>
            <a:r>
              <a:rPr lang="en-US" sz="1100" dirty="0">
                <a:solidFill>
                  <a:srgbClr val="FFFFFF"/>
                </a:solidFill>
                <a:latin typeface="Countach" panose="02000000000000000000" pitchFamily="50" charset="0"/>
                <a:cs typeface="Arial"/>
              </a:rPr>
              <a:t>HOTELS</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LOCATED AT THE MYRTLE BEACH CONVENTION CENTER AND SHERATON HOTEL SITE. PURPOSE WAS TO FILL EXISTING HOTELS.</a:t>
            </a:r>
            <a:endParaRPr lang="en-US" sz="1100" dirty="0">
              <a:latin typeface="Countach" panose="02000000000000000000" pitchFamily="50" charset="0"/>
              <a:cs typeface="Arial"/>
            </a:endParaRPr>
          </a:p>
        </p:txBody>
      </p:sp>
      <p:sp>
        <p:nvSpPr>
          <p:cNvPr id="10" name="object 10"/>
          <p:cNvSpPr txBox="1"/>
          <p:nvPr/>
        </p:nvSpPr>
        <p:spPr>
          <a:xfrm>
            <a:off x="1610321" y="4803648"/>
            <a:ext cx="812800" cy="182101"/>
          </a:xfrm>
          <a:prstGeom prst="rect">
            <a:avLst/>
          </a:prstGeom>
        </p:spPr>
        <p:txBody>
          <a:bodyPr vert="horz" wrap="square" lIns="0" tIns="12700" rIns="0" bIns="0" rtlCol="0">
            <a:spAutoFit/>
          </a:bodyPr>
          <a:lstStyle/>
          <a:p>
            <a:pPr marL="12700">
              <a:lnSpc>
                <a:spcPct val="100000"/>
              </a:lnSpc>
              <a:spcBef>
                <a:spcPts val="100"/>
              </a:spcBef>
              <a:tabLst>
                <a:tab pos="799465" algn="l"/>
              </a:tabLst>
            </a:pPr>
            <a:r>
              <a:rPr lang="en-US" sz="1100" u="sng" dirty="0">
                <a:solidFill>
                  <a:srgbClr val="FFFFFF"/>
                </a:solidFill>
                <a:uFill>
                  <a:solidFill>
                    <a:srgbClr val="FFFFFF"/>
                  </a:solidFill>
                </a:uFill>
                <a:latin typeface="Countach" panose="02000000000000000000" pitchFamily="50" charset="0"/>
                <a:cs typeface="Arial"/>
              </a:rPr>
              <a:t>MY L  B	</a:t>
            </a:r>
            <a:endParaRPr lang="en-US" sz="1100" dirty="0">
              <a:latin typeface="Countach" panose="02000000000000000000" pitchFamily="50" charset="0"/>
              <a:cs typeface="Arial"/>
            </a:endParaRPr>
          </a:p>
        </p:txBody>
      </p:sp>
      <p:pic>
        <p:nvPicPr>
          <p:cNvPr id="12" name="object 12"/>
          <p:cNvPicPr/>
          <p:nvPr/>
        </p:nvPicPr>
        <p:blipFill>
          <a:blip r:embed="rId5" cstate="print"/>
          <a:stretch>
            <a:fillRect/>
          </a:stretch>
        </p:blipFill>
        <p:spPr>
          <a:xfrm>
            <a:off x="0" y="3876885"/>
            <a:ext cx="2354097" cy="9813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F77448-087F-0A2A-5498-B3FBDE27C2CA}"/>
            </a:ext>
          </a:extLst>
        </p:cNvPr>
        <p:cNvGrpSpPr/>
        <p:nvPr/>
      </p:nvGrpSpPr>
      <p:grpSpPr>
        <a:xfrm>
          <a:off x="0" y="0"/>
          <a:ext cx="0" cy="0"/>
          <a:chOff x="0" y="0"/>
          <a:chExt cx="0" cy="0"/>
        </a:xfrm>
      </p:grpSpPr>
      <p:pic>
        <p:nvPicPr>
          <p:cNvPr id="13" name="object 3"/>
          <p:cNvPicPr/>
          <p:nvPr/>
        </p:nvPicPr>
        <p:blipFill>
          <a:blip r:embed="rId2" cstate="print"/>
          <a:stretch>
            <a:fillRect/>
          </a:stretch>
        </p:blipFill>
        <p:spPr>
          <a:xfrm>
            <a:off x="642" y="0"/>
            <a:ext cx="9143357" cy="5143140"/>
          </a:xfrm>
          <a:prstGeom prst="rect">
            <a:avLst/>
          </a:prstGeom>
        </p:spPr>
      </p:pic>
      <p:sp>
        <p:nvSpPr>
          <p:cNvPr id="6" name="object 6">
            <a:extLst>
              <a:ext uri="{FF2B5EF4-FFF2-40B4-BE49-F238E27FC236}">
                <a16:creationId xmlns:a16="http://schemas.microsoft.com/office/drawing/2014/main" id="{5A2ACA68-27F0-1CFE-D658-2163F9ED7520}"/>
              </a:ext>
            </a:extLst>
          </p:cNvPr>
          <p:cNvSpPr txBox="1">
            <a:spLocks noGrp="1"/>
          </p:cNvSpPr>
          <p:nvPr>
            <p:ph type="title"/>
          </p:nvPr>
        </p:nvSpPr>
        <p:spPr>
          <a:xfrm>
            <a:off x="1752600" y="441192"/>
            <a:ext cx="7167245" cy="436880"/>
          </a:xfrm>
          <a:prstGeom prst="rect">
            <a:avLst/>
          </a:prstGeom>
        </p:spPr>
        <p:txBody>
          <a:bodyPr vert="horz" wrap="square" lIns="0" tIns="12700" rIns="0" bIns="0" rtlCol="0">
            <a:spAutoFit/>
          </a:bodyPr>
          <a:lstStyle/>
          <a:p>
            <a:pPr marL="207645">
              <a:lnSpc>
                <a:spcPct val="100000"/>
              </a:lnSpc>
              <a:spcBef>
                <a:spcPts val="100"/>
              </a:spcBef>
            </a:pPr>
            <a:r>
              <a:rPr lang="en-US" sz="2700" b="0" dirty="0">
                <a:latin typeface="Countach" panose="02000000000000000000" pitchFamily="50" charset="0"/>
                <a:cs typeface="Arial"/>
              </a:rPr>
              <a:t>PERFORMANCE REPORT </a:t>
            </a:r>
            <a:r>
              <a:rPr lang="en-US" sz="2700" dirty="0">
                <a:latin typeface="Countach" panose="02000000000000000000" pitchFamily="50" charset="0"/>
                <a:cs typeface="Arial"/>
              </a:rPr>
              <a:t>ROCKY TOP, TENNESSEE</a:t>
            </a:r>
          </a:p>
        </p:txBody>
      </p:sp>
      <p:sp>
        <p:nvSpPr>
          <p:cNvPr id="7" name="object 7">
            <a:extLst>
              <a:ext uri="{FF2B5EF4-FFF2-40B4-BE49-F238E27FC236}">
                <a16:creationId xmlns:a16="http://schemas.microsoft.com/office/drawing/2014/main" id="{827F090A-EDDF-8B2D-65AC-2B6081B53FEC}"/>
              </a:ext>
            </a:extLst>
          </p:cNvPr>
          <p:cNvSpPr txBox="1"/>
          <p:nvPr/>
        </p:nvSpPr>
        <p:spPr>
          <a:xfrm>
            <a:off x="1986394" y="1014581"/>
            <a:ext cx="3042806" cy="1320874"/>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YEAR OPENED</a:t>
            </a:r>
            <a:r>
              <a:rPr lang="en-US" sz="11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 2014</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OWNERSHIP</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CITY OF GATLINBURG/SEVIER COUNTY</a:t>
            </a: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FACILITY TYPE</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INDOOR COURTS &amp; OUTDOOR FIELDS</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DEVELOPMENT COST</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23 MILLION</a:t>
            </a:r>
            <a:endParaRPr lang="en-US" sz="1100" dirty="0">
              <a:latin typeface="Countach" panose="02000000000000000000" pitchFamily="50" charset="0"/>
              <a:cs typeface="Arial"/>
            </a:endParaRPr>
          </a:p>
          <a:p>
            <a:pPr marL="226060" indent="-213360">
              <a:lnSpc>
                <a:spcPct val="100000"/>
              </a:lnSpc>
              <a:spcBef>
                <a:spcPts val="17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PUBLICLY FUNDED</a:t>
            </a:r>
            <a:r>
              <a:rPr lang="en-US" sz="1100" dirty="0">
                <a:solidFill>
                  <a:srgbClr val="FFFFFF"/>
                </a:solidFill>
                <a:latin typeface="Impact" panose="020B0806030902050204" pitchFamily="34" charset="0"/>
                <a:cs typeface="Arial Narrow"/>
              </a:rPr>
              <a:t> </a:t>
            </a:r>
            <a:r>
              <a:rPr lang="en-US" sz="1100" b="1" dirty="0">
                <a:solidFill>
                  <a:srgbClr val="FFFFFF"/>
                </a:solidFill>
                <a:latin typeface="Impact" panose="020B0806030902050204" pitchFamily="34" charset="0"/>
                <a:cs typeface="Arial Narrow"/>
              </a:rPr>
              <a:t>* </a:t>
            </a:r>
            <a:r>
              <a:rPr lang="en-US" sz="1100" dirty="0">
                <a:solidFill>
                  <a:srgbClr val="FFFFFF"/>
                </a:solidFill>
                <a:latin typeface="Countach" panose="02000000000000000000" pitchFamily="50" charset="0"/>
                <a:cs typeface="Arial"/>
              </a:rPr>
              <a:t>*</a:t>
            </a:r>
            <a:endParaRPr lang="en-US" sz="1100" dirty="0">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endParaRPr lang="en-US" sz="1100" dirty="0">
              <a:solidFill>
                <a:srgbClr val="FFFFFF"/>
              </a:solidFill>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r>
              <a:rPr lang="en-US" sz="900" b="1" dirty="0">
                <a:solidFill>
                  <a:srgbClr val="FFFFFF"/>
                </a:solidFill>
                <a:latin typeface="Impact" panose="020B0806030902050204" pitchFamily="34" charset="0"/>
                <a:cs typeface="Arial Narrow"/>
              </a:rPr>
              <a:t>*</a:t>
            </a:r>
            <a:r>
              <a:rPr lang="en-US" sz="900" dirty="0">
                <a:solidFill>
                  <a:srgbClr val="FFFFFF"/>
                </a:solidFill>
                <a:latin typeface="Impact" panose="020B0806030902050204" pitchFamily="34" charset="0"/>
                <a:cs typeface="Arial Narrow"/>
              </a:rPr>
              <a:t> </a:t>
            </a:r>
            <a:r>
              <a:rPr lang="en-US" sz="900" dirty="0">
                <a:solidFill>
                  <a:srgbClr val="FFFFFF"/>
                </a:solidFill>
                <a:latin typeface="Countach" panose="02000000000000000000" pitchFamily="50" charset="0"/>
                <a:cs typeface="Arial Narrow"/>
              </a:rPr>
              <a:t>INCLUDES BOTH DEVELOPMENT COSTS AND OPERATIONAL SUBSIDY</a:t>
            </a:r>
            <a:endParaRPr lang="en-US" sz="900" dirty="0">
              <a:latin typeface="Countach" panose="02000000000000000000" pitchFamily="50" charset="0"/>
              <a:cs typeface="Arial Narrow"/>
            </a:endParaRPr>
          </a:p>
        </p:txBody>
      </p:sp>
      <p:sp>
        <p:nvSpPr>
          <p:cNvPr id="8" name="object 8">
            <a:extLst>
              <a:ext uri="{FF2B5EF4-FFF2-40B4-BE49-F238E27FC236}">
                <a16:creationId xmlns:a16="http://schemas.microsoft.com/office/drawing/2014/main" id="{DE327F70-C2D8-FF27-5792-8B86174D249E}"/>
              </a:ext>
            </a:extLst>
          </p:cNvPr>
          <p:cNvSpPr/>
          <p:nvPr/>
        </p:nvSpPr>
        <p:spPr>
          <a:xfrm>
            <a:off x="1986394" y="906437"/>
            <a:ext cx="5231130" cy="0"/>
          </a:xfrm>
          <a:custGeom>
            <a:avLst/>
            <a:gdLst/>
            <a:ahLst/>
            <a:cxnLst/>
            <a:rect l="l" t="t" r="r" b="b"/>
            <a:pathLst>
              <a:path w="5231130">
                <a:moveTo>
                  <a:pt x="0" y="0"/>
                </a:moveTo>
                <a:lnTo>
                  <a:pt x="5230652" y="1"/>
                </a:lnTo>
              </a:path>
            </a:pathLst>
          </a:custGeom>
          <a:ln w="9525">
            <a:solidFill>
              <a:srgbClr val="C00000"/>
            </a:solidFill>
          </a:ln>
        </p:spPr>
        <p:txBody>
          <a:bodyPr wrap="square" lIns="0" tIns="0" rIns="0" bIns="0" rtlCol="0"/>
          <a:lstStyle/>
          <a:p>
            <a:endParaRPr lang="en-US" dirty="0">
              <a:latin typeface="Countach" panose="02000000000000000000" pitchFamily="50" charset="0"/>
            </a:endParaRPr>
          </a:p>
        </p:txBody>
      </p:sp>
      <p:sp>
        <p:nvSpPr>
          <p:cNvPr id="9" name="object 9">
            <a:extLst>
              <a:ext uri="{FF2B5EF4-FFF2-40B4-BE49-F238E27FC236}">
                <a16:creationId xmlns:a16="http://schemas.microsoft.com/office/drawing/2014/main" id="{EF4E39A4-6A5A-1875-0FB0-93D231113F8B}"/>
              </a:ext>
            </a:extLst>
          </p:cNvPr>
          <p:cNvSpPr txBox="1"/>
          <p:nvPr/>
        </p:nvSpPr>
        <p:spPr>
          <a:xfrm>
            <a:off x="4800600" y="1018977"/>
            <a:ext cx="3886200" cy="1149161"/>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TOTAL ECONOMIC IMPACT</a:t>
            </a:r>
            <a:r>
              <a:rPr lang="en-US" sz="1100" dirty="0">
                <a:solidFill>
                  <a:srgbClr val="FFFFFF"/>
                </a:solidFill>
                <a:latin typeface="Impact" panose="020B0806030902050204" pitchFamily="34" charset="0"/>
                <a:cs typeface="Arial"/>
              </a:rPr>
              <a:t>:</a:t>
            </a:r>
            <a:r>
              <a:rPr lang="en-US" sz="10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400 MILLION+</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ECONOMIC IMPACT (2024)</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80 MILLION+</a:t>
            </a:r>
            <a:endParaRPr lang="en-US" sz="1100" dirty="0">
              <a:latin typeface="Countach" panose="02000000000000000000" pitchFamily="50" charset="0"/>
              <a:cs typeface="Arial"/>
            </a:endParaRPr>
          </a:p>
          <a:p>
            <a:pPr marL="226060" indent="-213360">
              <a:lnSpc>
                <a:spcPct val="100000"/>
              </a:lnSpc>
              <a:spcBef>
                <a:spcPts val="265"/>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ROOM NIGHTS (2024)</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108,800</a:t>
            </a:r>
            <a:endParaRPr lang="en-US" sz="1100" dirty="0">
              <a:latin typeface="Countach" panose="02000000000000000000" pitchFamily="50" charset="0"/>
              <a:cs typeface="Arial"/>
            </a:endParaRPr>
          </a:p>
          <a:p>
            <a:pPr marL="226060" marR="5080" indent="-213995">
              <a:lnSpc>
                <a:spcPct val="95500"/>
              </a:lnSpc>
              <a:spcBef>
                <a:spcPts val="635"/>
              </a:spcBef>
              <a:buClr>
                <a:srgbClr val="C00000"/>
              </a:buClr>
              <a:buSzPct val="118181"/>
              <a:buFont typeface="Arial"/>
              <a:buChar char="■"/>
              <a:tabLst>
                <a:tab pos="226060" algn="l"/>
              </a:tabLst>
            </a:pPr>
            <a:r>
              <a:rPr lang="en-US" sz="1100" dirty="0">
                <a:solidFill>
                  <a:srgbClr val="FFFFFF"/>
                </a:solidFill>
                <a:latin typeface="Countach" panose="02000000000000000000" pitchFamily="50" charset="0"/>
                <a:cs typeface="Arial"/>
              </a:rPr>
              <a:t>HOTELS</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GOAL WAS TO FILL EXISTING HOTEL ROOMS. ADDITIONALLY, TWO NEW LIMITED-SERVICE HOTELS HAVE BEEN DEVELOPED AND OPENED SINCE FACILITY OPENED ITS DOORS.</a:t>
            </a:r>
            <a:endParaRPr lang="en-US" sz="1100" dirty="0">
              <a:latin typeface="Countach" panose="02000000000000000000" pitchFamily="50" charset="0"/>
              <a:cs typeface="Arial"/>
            </a:endParaRPr>
          </a:p>
        </p:txBody>
      </p:sp>
      <p:sp>
        <p:nvSpPr>
          <p:cNvPr id="10" name="object 10">
            <a:extLst>
              <a:ext uri="{FF2B5EF4-FFF2-40B4-BE49-F238E27FC236}">
                <a16:creationId xmlns:a16="http://schemas.microsoft.com/office/drawing/2014/main" id="{7D806023-F890-B43D-B09D-C1F7C7204F4E}"/>
              </a:ext>
            </a:extLst>
          </p:cNvPr>
          <p:cNvSpPr txBox="1"/>
          <p:nvPr/>
        </p:nvSpPr>
        <p:spPr>
          <a:xfrm>
            <a:off x="1610321" y="4803648"/>
            <a:ext cx="812800" cy="182101"/>
          </a:xfrm>
          <a:prstGeom prst="rect">
            <a:avLst/>
          </a:prstGeom>
        </p:spPr>
        <p:txBody>
          <a:bodyPr vert="horz" wrap="square" lIns="0" tIns="12700" rIns="0" bIns="0" rtlCol="0">
            <a:spAutoFit/>
          </a:bodyPr>
          <a:lstStyle/>
          <a:p>
            <a:pPr marL="12700">
              <a:lnSpc>
                <a:spcPct val="100000"/>
              </a:lnSpc>
              <a:spcBef>
                <a:spcPts val="100"/>
              </a:spcBef>
              <a:tabLst>
                <a:tab pos="799465" algn="l"/>
              </a:tabLst>
            </a:pPr>
            <a:r>
              <a:rPr lang="en-US" sz="1100" u="sng" dirty="0">
                <a:solidFill>
                  <a:srgbClr val="FFFFFF"/>
                </a:solidFill>
                <a:uFill>
                  <a:solidFill>
                    <a:srgbClr val="FFFFFF"/>
                  </a:solidFill>
                </a:uFill>
                <a:latin typeface="Countach" panose="02000000000000000000" pitchFamily="50" charset="0"/>
                <a:cs typeface="Arial"/>
              </a:rPr>
              <a:t>MY L  B	</a:t>
            </a:r>
            <a:endParaRPr lang="en-US" sz="1100" dirty="0">
              <a:latin typeface="Countach" panose="02000000000000000000" pitchFamily="50" charset="0"/>
              <a:cs typeface="Arial"/>
            </a:endParaRPr>
          </a:p>
        </p:txBody>
      </p:sp>
      <p:grpSp>
        <p:nvGrpSpPr>
          <p:cNvPr id="2" name="object 2">
            <a:extLst>
              <a:ext uri="{FF2B5EF4-FFF2-40B4-BE49-F238E27FC236}">
                <a16:creationId xmlns:a16="http://schemas.microsoft.com/office/drawing/2014/main" id="{78E99EC2-14E3-A123-8BEB-EB4A2E6F0326}"/>
              </a:ext>
            </a:extLst>
          </p:cNvPr>
          <p:cNvGrpSpPr/>
          <p:nvPr/>
        </p:nvGrpSpPr>
        <p:grpSpPr>
          <a:xfrm>
            <a:off x="0" y="0"/>
            <a:ext cx="9144000" cy="5181599"/>
            <a:chOff x="0" y="-19049"/>
            <a:chExt cx="9144000" cy="5181599"/>
          </a:xfrm>
        </p:grpSpPr>
        <p:pic>
          <p:nvPicPr>
            <p:cNvPr id="4" name="object 4">
              <a:extLst>
                <a:ext uri="{FF2B5EF4-FFF2-40B4-BE49-F238E27FC236}">
                  <a16:creationId xmlns:a16="http://schemas.microsoft.com/office/drawing/2014/main" id="{7B82F6BB-36B2-81C5-93F6-5E3653A42C92}"/>
                </a:ext>
              </a:extLst>
            </p:cNvPr>
            <p:cNvPicPr/>
            <p:nvPr/>
          </p:nvPicPr>
          <p:blipFill>
            <a:blip r:embed="rId3" cstate="print"/>
            <a:stretch>
              <a:fillRect/>
            </a:stretch>
          </p:blipFill>
          <p:spPr>
            <a:xfrm>
              <a:off x="12192" y="3782567"/>
              <a:ext cx="9131808" cy="1359408"/>
            </a:xfrm>
            <a:prstGeom prst="rect">
              <a:avLst/>
            </a:prstGeom>
          </p:spPr>
        </p:pic>
        <p:pic>
          <p:nvPicPr>
            <p:cNvPr id="5" name="object 5">
              <a:extLst>
                <a:ext uri="{FF2B5EF4-FFF2-40B4-BE49-F238E27FC236}">
                  <a16:creationId xmlns:a16="http://schemas.microsoft.com/office/drawing/2014/main" id="{67235BB7-8BB3-907D-816D-7DE7C775A256}"/>
                </a:ext>
              </a:extLst>
            </p:cNvPr>
            <p:cNvPicPr/>
            <p:nvPr/>
          </p:nvPicPr>
          <p:blipFill>
            <a:blip r:embed="rId4" cstate="print"/>
            <a:stretch>
              <a:fillRect/>
            </a:stretch>
          </p:blipFill>
          <p:spPr>
            <a:xfrm>
              <a:off x="0" y="-19049"/>
              <a:ext cx="2871381" cy="5181599"/>
            </a:xfrm>
            <a:prstGeom prst="rect">
              <a:avLst/>
            </a:prstGeom>
          </p:spPr>
        </p:pic>
      </p:grpSp>
      <p:pic>
        <p:nvPicPr>
          <p:cNvPr id="15" name="object 6"/>
          <p:cNvPicPr/>
          <p:nvPr/>
        </p:nvPicPr>
        <p:blipFill>
          <a:blip r:embed="rId5" cstate="print"/>
          <a:stretch>
            <a:fillRect/>
          </a:stretch>
        </p:blipFill>
        <p:spPr>
          <a:xfrm>
            <a:off x="457200" y="3861932"/>
            <a:ext cx="1262769" cy="1032766"/>
          </a:xfrm>
          <a:prstGeom prst="rect">
            <a:avLst/>
          </a:prstGeom>
        </p:spPr>
      </p:pic>
    </p:spTree>
    <p:extLst>
      <p:ext uri="{BB962C8B-B14F-4D97-AF65-F5344CB8AC3E}">
        <p14:creationId xmlns:p14="http://schemas.microsoft.com/office/powerpoint/2010/main" val="394388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9108F1E-133B-60CE-0279-A7DFB8751F47}"/>
            </a:ext>
          </a:extLst>
        </p:cNvPr>
        <p:cNvGrpSpPr/>
        <p:nvPr/>
      </p:nvGrpSpPr>
      <p:grpSpPr>
        <a:xfrm>
          <a:off x="0" y="0"/>
          <a:ext cx="0" cy="0"/>
          <a:chOff x="0" y="0"/>
          <a:chExt cx="0" cy="0"/>
        </a:xfrm>
      </p:grpSpPr>
      <p:grpSp>
        <p:nvGrpSpPr>
          <p:cNvPr id="13" name="object 2"/>
          <p:cNvGrpSpPr/>
          <p:nvPr/>
        </p:nvGrpSpPr>
        <p:grpSpPr>
          <a:xfrm>
            <a:off x="640" y="0"/>
            <a:ext cx="9143360" cy="5143500"/>
            <a:chOff x="640" y="0"/>
            <a:chExt cx="9143360" cy="5143500"/>
          </a:xfrm>
        </p:grpSpPr>
        <p:pic>
          <p:nvPicPr>
            <p:cNvPr id="14" name="object 3"/>
            <p:cNvPicPr/>
            <p:nvPr/>
          </p:nvPicPr>
          <p:blipFill>
            <a:blip r:embed="rId2" cstate="print"/>
            <a:stretch>
              <a:fillRect/>
            </a:stretch>
          </p:blipFill>
          <p:spPr>
            <a:xfrm>
              <a:off x="640" y="0"/>
              <a:ext cx="9143359" cy="5143500"/>
            </a:xfrm>
            <a:prstGeom prst="rect">
              <a:avLst/>
            </a:prstGeom>
          </p:spPr>
        </p:pic>
        <p:pic>
          <p:nvPicPr>
            <p:cNvPr id="15" name="object 4"/>
            <p:cNvPicPr/>
            <p:nvPr/>
          </p:nvPicPr>
          <p:blipFill>
            <a:blip r:embed="rId3" cstate="print"/>
            <a:stretch>
              <a:fillRect/>
            </a:stretch>
          </p:blipFill>
          <p:spPr>
            <a:xfrm>
              <a:off x="12192" y="3764279"/>
              <a:ext cx="9131808" cy="1377696"/>
            </a:xfrm>
            <a:prstGeom prst="rect">
              <a:avLst/>
            </a:prstGeom>
          </p:spPr>
        </p:pic>
      </p:grpSp>
      <p:sp>
        <p:nvSpPr>
          <p:cNvPr id="6" name="object 6">
            <a:extLst>
              <a:ext uri="{FF2B5EF4-FFF2-40B4-BE49-F238E27FC236}">
                <a16:creationId xmlns:a16="http://schemas.microsoft.com/office/drawing/2014/main" id="{1CF0ABF1-9B4B-D3B5-3FE1-A04A2F650287}"/>
              </a:ext>
            </a:extLst>
          </p:cNvPr>
          <p:cNvSpPr txBox="1">
            <a:spLocks noGrp="1"/>
          </p:cNvSpPr>
          <p:nvPr>
            <p:ph type="title"/>
          </p:nvPr>
        </p:nvSpPr>
        <p:spPr>
          <a:xfrm>
            <a:off x="1752600" y="441192"/>
            <a:ext cx="7167245" cy="436880"/>
          </a:xfrm>
          <a:prstGeom prst="rect">
            <a:avLst/>
          </a:prstGeom>
        </p:spPr>
        <p:txBody>
          <a:bodyPr vert="horz" wrap="square" lIns="0" tIns="12700" rIns="0" bIns="0" rtlCol="0">
            <a:spAutoFit/>
          </a:bodyPr>
          <a:lstStyle/>
          <a:p>
            <a:pPr marL="207645">
              <a:lnSpc>
                <a:spcPct val="100000"/>
              </a:lnSpc>
              <a:spcBef>
                <a:spcPts val="100"/>
              </a:spcBef>
            </a:pPr>
            <a:r>
              <a:rPr lang="en-US" sz="2700" b="0" dirty="0">
                <a:latin typeface="Countach" panose="02000000000000000000" pitchFamily="50" charset="0"/>
                <a:cs typeface="Arial"/>
              </a:rPr>
              <a:t>PERFORMANCE REPORT </a:t>
            </a:r>
            <a:r>
              <a:rPr lang="en-US" sz="2700" dirty="0">
                <a:latin typeface="Countach" panose="02000000000000000000" pitchFamily="50" charset="0"/>
                <a:cs typeface="Arial"/>
              </a:rPr>
              <a:t>HOVER, ALABAMA</a:t>
            </a:r>
          </a:p>
        </p:txBody>
      </p:sp>
      <p:sp>
        <p:nvSpPr>
          <p:cNvPr id="7" name="object 7">
            <a:extLst>
              <a:ext uri="{FF2B5EF4-FFF2-40B4-BE49-F238E27FC236}">
                <a16:creationId xmlns:a16="http://schemas.microsoft.com/office/drawing/2014/main" id="{FB1F9E5F-A024-D11F-D10C-23AE024435AB}"/>
              </a:ext>
            </a:extLst>
          </p:cNvPr>
          <p:cNvSpPr txBox="1"/>
          <p:nvPr/>
        </p:nvSpPr>
        <p:spPr>
          <a:xfrm>
            <a:off x="1986394" y="1014581"/>
            <a:ext cx="3042806" cy="1320874"/>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YEAR OPENED</a:t>
            </a:r>
            <a:r>
              <a:rPr lang="en-US" sz="11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 2017</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OWNERSHIP</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CITY OF HOOVER, ALABAMA</a:t>
            </a: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FACILITY TYPE</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INDOOR COURTS &amp; STADIUM/FIELDS</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DEVELOPMENT COST</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80 MILLION</a:t>
            </a:r>
            <a:endParaRPr lang="en-US" sz="1100" dirty="0">
              <a:latin typeface="Countach" panose="02000000000000000000" pitchFamily="50" charset="0"/>
              <a:cs typeface="Arial"/>
            </a:endParaRPr>
          </a:p>
          <a:p>
            <a:pPr marL="226060" indent="-213360">
              <a:lnSpc>
                <a:spcPct val="100000"/>
              </a:lnSpc>
              <a:spcBef>
                <a:spcPts val="17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PUBLICLY FUNDED</a:t>
            </a:r>
            <a:r>
              <a:rPr lang="en-US" sz="1100" dirty="0">
                <a:solidFill>
                  <a:srgbClr val="FFFFFF"/>
                </a:solidFill>
                <a:latin typeface="Impact" panose="020B0806030902050204" pitchFamily="34" charset="0"/>
                <a:cs typeface="Arial Narrow"/>
              </a:rPr>
              <a:t> </a:t>
            </a:r>
            <a:r>
              <a:rPr lang="en-US" sz="1100" b="1" dirty="0">
                <a:solidFill>
                  <a:srgbClr val="FFFFFF"/>
                </a:solidFill>
                <a:latin typeface="Impact" panose="020B0806030902050204" pitchFamily="34" charset="0"/>
                <a:cs typeface="Arial Narrow"/>
              </a:rPr>
              <a:t>* </a:t>
            </a:r>
            <a:r>
              <a:rPr lang="en-US" sz="1100" dirty="0">
                <a:solidFill>
                  <a:srgbClr val="FFFFFF"/>
                </a:solidFill>
                <a:latin typeface="Countach" panose="02000000000000000000" pitchFamily="50" charset="0"/>
                <a:cs typeface="Arial"/>
              </a:rPr>
              <a:t>*</a:t>
            </a:r>
            <a:endParaRPr lang="en-US" sz="1100" dirty="0">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endParaRPr lang="en-US" sz="1100" dirty="0">
              <a:solidFill>
                <a:srgbClr val="FFFFFF"/>
              </a:solidFill>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r>
              <a:rPr lang="en-US" sz="900" b="1" dirty="0">
                <a:solidFill>
                  <a:srgbClr val="FFFFFF"/>
                </a:solidFill>
                <a:latin typeface="Impact" panose="020B0806030902050204" pitchFamily="34" charset="0"/>
                <a:cs typeface="Arial Narrow"/>
              </a:rPr>
              <a:t>*</a:t>
            </a:r>
            <a:r>
              <a:rPr lang="en-US" sz="900" dirty="0">
                <a:solidFill>
                  <a:srgbClr val="FFFFFF"/>
                </a:solidFill>
                <a:latin typeface="Impact" panose="020B0806030902050204" pitchFamily="34" charset="0"/>
                <a:cs typeface="Arial Narrow"/>
              </a:rPr>
              <a:t> </a:t>
            </a:r>
            <a:r>
              <a:rPr lang="en-US" sz="900" dirty="0">
                <a:solidFill>
                  <a:srgbClr val="FFFFFF"/>
                </a:solidFill>
                <a:latin typeface="Countach" panose="02000000000000000000" pitchFamily="50" charset="0"/>
                <a:cs typeface="Arial Narrow"/>
              </a:rPr>
              <a:t>INCLUDES BOTH DEVELOPMENT COSTS AND OPERATIONAL SUBSIDY</a:t>
            </a:r>
            <a:endParaRPr lang="en-US" sz="900" dirty="0">
              <a:latin typeface="Countach" panose="02000000000000000000" pitchFamily="50" charset="0"/>
              <a:cs typeface="Arial Narrow"/>
            </a:endParaRPr>
          </a:p>
        </p:txBody>
      </p:sp>
      <p:sp>
        <p:nvSpPr>
          <p:cNvPr id="8" name="object 8">
            <a:extLst>
              <a:ext uri="{FF2B5EF4-FFF2-40B4-BE49-F238E27FC236}">
                <a16:creationId xmlns:a16="http://schemas.microsoft.com/office/drawing/2014/main" id="{A7E19FD0-60E5-7A68-75FA-498170E60551}"/>
              </a:ext>
            </a:extLst>
          </p:cNvPr>
          <p:cNvSpPr/>
          <p:nvPr/>
        </p:nvSpPr>
        <p:spPr>
          <a:xfrm>
            <a:off x="1986394" y="906437"/>
            <a:ext cx="5231130" cy="0"/>
          </a:xfrm>
          <a:custGeom>
            <a:avLst/>
            <a:gdLst/>
            <a:ahLst/>
            <a:cxnLst/>
            <a:rect l="l" t="t" r="r" b="b"/>
            <a:pathLst>
              <a:path w="5231130">
                <a:moveTo>
                  <a:pt x="0" y="0"/>
                </a:moveTo>
                <a:lnTo>
                  <a:pt x="5230652" y="1"/>
                </a:lnTo>
              </a:path>
            </a:pathLst>
          </a:custGeom>
          <a:ln w="9525">
            <a:solidFill>
              <a:srgbClr val="C00000"/>
            </a:solidFill>
          </a:ln>
        </p:spPr>
        <p:txBody>
          <a:bodyPr wrap="square" lIns="0" tIns="0" rIns="0" bIns="0" rtlCol="0"/>
          <a:lstStyle/>
          <a:p>
            <a:endParaRPr lang="en-US" dirty="0">
              <a:latin typeface="Countach" panose="02000000000000000000" pitchFamily="50" charset="0"/>
            </a:endParaRPr>
          </a:p>
        </p:txBody>
      </p:sp>
      <p:sp>
        <p:nvSpPr>
          <p:cNvPr id="9" name="object 9">
            <a:extLst>
              <a:ext uri="{FF2B5EF4-FFF2-40B4-BE49-F238E27FC236}">
                <a16:creationId xmlns:a16="http://schemas.microsoft.com/office/drawing/2014/main" id="{F5774277-08D1-EFCA-ADC8-CDCC7E3884B8}"/>
              </a:ext>
            </a:extLst>
          </p:cNvPr>
          <p:cNvSpPr txBox="1"/>
          <p:nvPr/>
        </p:nvSpPr>
        <p:spPr>
          <a:xfrm>
            <a:off x="4800600" y="1018977"/>
            <a:ext cx="3886200" cy="986680"/>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TOTAL ECONOMIC IMPACT</a:t>
            </a:r>
            <a:r>
              <a:rPr lang="en-US" sz="1100" dirty="0">
                <a:solidFill>
                  <a:srgbClr val="FFFFFF"/>
                </a:solidFill>
                <a:latin typeface="Impact" panose="020B0806030902050204" pitchFamily="34" charset="0"/>
                <a:cs typeface="Arial"/>
              </a:rPr>
              <a:t>:</a:t>
            </a:r>
            <a:r>
              <a:rPr lang="en-US" sz="10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400 MILLION+</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ECONOMIC IMPACT (2024)</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91.3 MILLION+</a:t>
            </a:r>
            <a:endParaRPr lang="en-US" sz="1100" dirty="0">
              <a:latin typeface="Countach" panose="02000000000000000000" pitchFamily="50" charset="0"/>
              <a:cs typeface="Arial"/>
            </a:endParaRPr>
          </a:p>
          <a:p>
            <a:pPr marL="226060" indent="-213360">
              <a:lnSpc>
                <a:spcPct val="100000"/>
              </a:lnSpc>
              <a:spcBef>
                <a:spcPts val="265"/>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ROOM NIGHTS (2024)</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92,000</a:t>
            </a:r>
            <a:endParaRPr lang="en-US" sz="1100" dirty="0">
              <a:latin typeface="Countach" panose="02000000000000000000" pitchFamily="50" charset="0"/>
              <a:cs typeface="Arial"/>
            </a:endParaRPr>
          </a:p>
          <a:p>
            <a:pPr marL="226060" marR="5080" indent="-213995">
              <a:lnSpc>
                <a:spcPct val="95500"/>
              </a:lnSpc>
              <a:spcBef>
                <a:spcPts val="635"/>
              </a:spcBef>
              <a:buClr>
                <a:srgbClr val="C00000"/>
              </a:buClr>
              <a:buSzPct val="118181"/>
              <a:buFont typeface="Arial"/>
              <a:buChar char="■"/>
              <a:tabLst>
                <a:tab pos="226060" algn="l"/>
              </a:tabLst>
            </a:pPr>
            <a:r>
              <a:rPr lang="en-US" sz="1100" dirty="0">
                <a:solidFill>
                  <a:srgbClr val="FFFFFF"/>
                </a:solidFill>
                <a:latin typeface="Countach" panose="02000000000000000000" pitchFamily="50" charset="0"/>
                <a:cs typeface="Arial"/>
              </a:rPr>
              <a:t>HOTELS</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THIS VNUE PRODUCES OVERNIGHT HOTEL BOOKINGS THROUGHOUT THE HOVER/BIRMINGHAM MARKETPLACE.</a:t>
            </a:r>
            <a:endParaRPr lang="en-US" sz="1100" dirty="0">
              <a:latin typeface="Countach" panose="02000000000000000000" pitchFamily="50" charset="0"/>
              <a:cs typeface="Arial"/>
            </a:endParaRPr>
          </a:p>
        </p:txBody>
      </p:sp>
      <p:pic>
        <p:nvPicPr>
          <p:cNvPr id="17" name="object 5"/>
          <p:cNvPicPr/>
          <p:nvPr/>
        </p:nvPicPr>
        <p:blipFill>
          <a:blip r:embed="rId4" cstate="print"/>
          <a:stretch>
            <a:fillRect/>
          </a:stretch>
        </p:blipFill>
        <p:spPr>
          <a:xfrm>
            <a:off x="-11254" y="-19050"/>
            <a:ext cx="2871381" cy="5181600"/>
          </a:xfrm>
          <a:prstGeom prst="rect">
            <a:avLst/>
          </a:prstGeom>
        </p:spPr>
      </p:pic>
      <p:pic>
        <p:nvPicPr>
          <p:cNvPr id="18" name="object 7"/>
          <p:cNvPicPr/>
          <p:nvPr/>
        </p:nvPicPr>
        <p:blipFill>
          <a:blip r:embed="rId5" cstate="print"/>
          <a:stretch>
            <a:fillRect/>
          </a:stretch>
        </p:blipFill>
        <p:spPr>
          <a:xfrm>
            <a:off x="642" y="3508883"/>
            <a:ext cx="2247345" cy="1349975"/>
          </a:xfrm>
          <a:prstGeom prst="rect">
            <a:avLst/>
          </a:prstGeom>
        </p:spPr>
      </p:pic>
    </p:spTree>
    <p:extLst>
      <p:ext uri="{BB962C8B-B14F-4D97-AF65-F5344CB8AC3E}">
        <p14:creationId xmlns:p14="http://schemas.microsoft.com/office/powerpoint/2010/main" val="3850181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C19387F-93F3-2D2C-F78C-9D0C5438743A}"/>
            </a:ext>
          </a:extLst>
        </p:cNvPr>
        <p:cNvGrpSpPr/>
        <p:nvPr/>
      </p:nvGrpSpPr>
      <p:grpSpPr>
        <a:xfrm>
          <a:off x="0" y="0"/>
          <a:ext cx="0" cy="0"/>
          <a:chOff x="0" y="0"/>
          <a:chExt cx="0" cy="0"/>
        </a:xfrm>
      </p:grpSpPr>
      <p:pic>
        <p:nvPicPr>
          <p:cNvPr id="13" name="object 3"/>
          <p:cNvPicPr/>
          <p:nvPr/>
        </p:nvPicPr>
        <p:blipFill>
          <a:blip r:embed="rId2" cstate="print"/>
          <a:stretch>
            <a:fillRect/>
          </a:stretch>
        </p:blipFill>
        <p:spPr>
          <a:xfrm>
            <a:off x="0" y="0"/>
            <a:ext cx="9144000" cy="5143140"/>
          </a:xfrm>
          <a:prstGeom prst="rect">
            <a:avLst/>
          </a:prstGeom>
        </p:spPr>
      </p:pic>
      <p:sp>
        <p:nvSpPr>
          <p:cNvPr id="6" name="object 6">
            <a:extLst>
              <a:ext uri="{FF2B5EF4-FFF2-40B4-BE49-F238E27FC236}">
                <a16:creationId xmlns:a16="http://schemas.microsoft.com/office/drawing/2014/main" id="{C3BCC647-6709-E575-C051-69AAA8AD0324}"/>
              </a:ext>
            </a:extLst>
          </p:cNvPr>
          <p:cNvSpPr txBox="1">
            <a:spLocks noGrp="1"/>
          </p:cNvSpPr>
          <p:nvPr>
            <p:ph type="title"/>
          </p:nvPr>
        </p:nvSpPr>
        <p:spPr>
          <a:xfrm>
            <a:off x="1752600" y="441192"/>
            <a:ext cx="7167245" cy="436880"/>
          </a:xfrm>
          <a:prstGeom prst="rect">
            <a:avLst/>
          </a:prstGeom>
        </p:spPr>
        <p:txBody>
          <a:bodyPr vert="horz" wrap="square" lIns="0" tIns="12700" rIns="0" bIns="0" rtlCol="0">
            <a:spAutoFit/>
          </a:bodyPr>
          <a:lstStyle/>
          <a:p>
            <a:pPr marL="207645">
              <a:lnSpc>
                <a:spcPct val="100000"/>
              </a:lnSpc>
              <a:spcBef>
                <a:spcPts val="100"/>
              </a:spcBef>
            </a:pPr>
            <a:r>
              <a:rPr lang="en-US" sz="2700" b="0" dirty="0">
                <a:latin typeface="Countach" panose="02000000000000000000" pitchFamily="50" charset="0"/>
                <a:cs typeface="Arial"/>
              </a:rPr>
              <a:t>PERFORMANCE REPORT </a:t>
            </a:r>
            <a:r>
              <a:rPr lang="en-US" sz="2700" dirty="0">
                <a:latin typeface="Countach" panose="02000000000000000000" pitchFamily="50" charset="0"/>
                <a:cs typeface="Arial"/>
              </a:rPr>
              <a:t>ROCKY MOUNT, NORTH CAROLINA</a:t>
            </a:r>
          </a:p>
        </p:txBody>
      </p:sp>
      <p:sp>
        <p:nvSpPr>
          <p:cNvPr id="7" name="object 7">
            <a:extLst>
              <a:ext uri="{FF2B5EF4-FFF2-40B4-BE49-F238E27FC236}">
                <a16:creationId xmlns:a16="http://schemas.microsoft.com/office/drawing/2014/main" id="{4B9B9610-A84C-EE98-7362-3178C1F78752}"/>
              </a:ext>
            </a:extLst>
          </p:cNvPr>
          <p:cNvSpPr txBox="1"/>
          <p:nvPr/>
        </p:nvSpPr>
        <p:spPr>
          <a:xfrm>
            <a:off x="1986394" y="1014581"/>
            <a:ext cx="3042806" cy="1320874"/>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YEAR OPENED</a:t>
            </a:r>
            <a:r>
              <a:rPr lang="en-US" sz="11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 2018</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OWNERSHIP</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CITY OF ROCKY MOUNT, NC</a:t>
            </a: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FACILITY TYPE</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INDOOR COURTS &amp; EVENTS</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DEVELOPMENT COST</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40 MILLION</a:t>
            </a:r>
            <a:endParaRPr lang="en-US" sz="1100" dirty="0">
              <a:latin typeface="Countach" panose="02000000000000000000" pitchFamily="50" charset="0"/>
              <a:cs typeface="Arial"/>
            </a:endParaRPr>
          </a:p>
          <a:p>
            <a:pPr marL="226060" indent="-213360">
              <a:lnSpc>
                <a:spcPct val="100000"/>
              </a:lnSpc>
              <a:spcBef>
                <a:spcPts val="17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PUBLICLY FUNDED</a:t>
            </a:r>
            <a:r>
              <a:rPr lang="en-US" sz="1100" dirty="0">
                <a:solidFill>
                  <a:srgbClr val="FFFFFF"/>
                </a:solidFill>
                <a:latin typeface="Impact" panose="020B0806030902050204" pitchFamily="34" charset="0"/>
                <a:cs typeface="Arial Narrow"/>
              </a:rPr>
              <a:t> </a:t>
            </a:r>
            <a:r>
              <a:rPr lang="en-US" sz="1100" b="1" dirty="0">
                <a:solidFill>
                  <a:srgbClr val="FFFFFF"/>
                </a:solidFill>
                <a:latin typeface="Impact" panose="020B0806030902050204" pitchFamily="34" charset="0"/>
                <a:cs typeface="Arial Narrow"/>
              </a:rPr>
              <a:t>* </a:t>
            </a:r>
            <a:r>
              <a:rPr lang="en-US" sz="1100" dirty="0">
                <a:solidFill>
                  <a:srgbClr val="FFFFFF"/>
                </a:solidFill>
                <a:latin typeface="Countach" panose="02000000000000000000" pitchFamily="50" charset="0"/>
                <a:cs typeface="Arial"/>
              </a:rPr>
              <a:t>*</a:t>
            </a:r>
            <a:endParaRPr lang="en-US" sz="1100" dirty="0">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endParaRPr lang="en-US" sz="1100" dirty="0">
              <a:solidFill>
                <a:srgbClr val="FFFFFF"/>
              </a:solidFill>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r>
              <a:rPr lang="en-US" sz="900" b="1" dirty="0">
                <a:solidFill>
                  <a:srgbClr val="FFFFFF"/>
                </a:solidFill>
                <a:latin typeface="Impact" panose="020B0806030902050204" pitchFamily="34" charset="0"/>
                <a:cs typeface="Arial Narrow"/>
              </a:rPr>
              <a:t>*</a:t>
            </a:r>
            <a:r>
              <a:rPr lang="en-US" sz="900" dirty="0">
                <a:solidFill>
                  <a:srgbClr val="FFFFFF"/>
                </a:solidFill>
                <a:latin typeface="Impact" panose="020B0806030902050204" pitchFamily="34" charset="0"/>
                <a:cs typeface="Arial Narrow"/>
              </a:rPr>
              <a:t> </a:t>
            </a:r>
            <a:r>
              <a:rPr lang="en-US" sz="900" dirty="0">
                <a:solidFill>
                  <a:srgbClr val="FFFFFF"/>
                </a:solidFill>
                <a:latin typeface="Countach" panose="02000000000000000000" pitchFamily="50" charset="0"/>
                <a:cs typeface="Arial Narrow"/>
              </a:rPr>
              <a:t>INCLUDES BOTH DEVELOPMENT COSTS AND OPERATIONAL SUBSIDY</a:t>
            </a:r>
            <a:endParaRPr lang="en-US" sz="900" dirty="0">
              <a:latin typeface="Countach" panose="02000000000000000000" pitchFamily="50" charset="0"/>
              <a:cs typeface="Arial Narrow"/>
            </a:endParaRPr>
          </a:p>
        </p:txBody>
      </p:sp>
      <p:sp>
        <p:nvSpPr>
          <p:cNvPr id="8" name="object 8">
            <a:extLst>
              <a:ext uri="{FF2B5EF4-FFF2-40B4-BE49-F238E27FC236}">
                <a16:creationId xmlns:a16="http://schemas.microsoft.com/office/drawing/2014/main" id="{74ECB09E-32D0-E23A-ADC1-5B8674745489}"/>
              </a:ext>
            </a:extLst>
          </p:cNvPr>
          <p:cNvSpPr/>
          <p:nvPr/>
        </p:nvSpPr>
        <p:spPr>
          <a:xfrm>
            <a:off x="1986394" y="906437"/>
            <a:ext cx="5231130" cy="0"/>
          </a:xfrm>
          <a:custGeom>
            <a:avLst/>
            <a:gdLst/>
            <a:ahLst/>
            <a:cxnLst/>
            <a:rect l="l" t="t" r="r" b="b"/>
            <a:pathLst>
              <a:path w="5231130">
                <a:moveTo>
                  <a:pt x="0" y="0"/>
                </a:moveTo>
                <a:lnTo>
                  <a:pt x="5230652" y="1"/>
                </a:lnTo>
              </a:path>
            </a:pathLst>
          </a:custGeom>
          <a:ln w="9525">
            <a:solidFill>
              <a:srgbClr val="C00000"/>
            </a:solidFill>
          </a:ln>
        </p:spPr>
        <p:txBody>
          <a:bodyPr wrap="square" lIns="0" tIns="0" rIns="0" bIns="0" rtlCol="0"/>
          <a:lstStyle/>
          <a:p>
            <a:endParaRPr lang="en-US" dirty="0">
              <a:latin typeface="Countach" panose="02000000000000000000" pitchFamily="50" charset="0"/>
            </a:endParaRPr>
          </a:p>
        </p:txBody>
      </p:sp>
      <p:sp>
        <p:nvSpPr>
          <p:cNvPr id="9" name="object 9">
            <a:extLst>
              <a:ext uri="{FF2B5EF4-FFF2-40B4-BE49-F238E27FC236}">
                <a16:creationId xmlns:a16="http://schemas.microsoft.com/office/drawing/2014/main" id="{C7392C17-4519-8F58-FAA7-100B070BF8AE}"/>
              </a:ext>
            </a:extLst>
          </p:cNvPr>
          <p:cNvSpPr txBox="1"/>
          <p:nvPr/>
        </p:nvSpPr>
        <p:spPr>
          <a:xfrm>
            <a:off x="4800600" y="1018977"/>
            <a:ext cx="3886200" cy="824200"/>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TOTAL ECONOMIC IMPACT</a:t>
            </a:r>
            <a:r>
              <a:rPr lang="en-US" sz="1100" dirty="0">
                <a:solidFill>
                  <a:srgbClr val="FFFFFF"/>
                </a:solidFill>
                <a:latin typeface="Impact" panose="020B0806030902050204" pitchFamily="34" charset="0"/>
                <a:cs typeface="Arial"/>
              </a:rPr>
              <a:t>:</a:t>
            </a:r>
            <a:r>
              <a:rPr lang="en-US" sz="10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76.5 MILLION+</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ECONOMIC IMPACT (2024)</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17.1 MILLION+</a:t>
            </a:r>
            <a:endParaRPr lang="en-US" sz="1100" dirty="0">
              <a:latin typeface="Countach" panose="02000000000000000000" pitchFamily="50" charset="0"/>
              <a:cs typeface="Arial"/>
            </a:endParaRPr>
          </a:p>
          <a:p>
            <a:pPr marL="226060" indent="-213360">
              <a:lnSpc>
                <a:spcPct val="100000"/>
              </a:lnSpc>
              <a:spcBef>
                <a:spcPts val="265"/>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ROOM NIGHTS (2024)</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29,410</a:t>
            </a:r>
            <a:endParaRPr lang="en-US" sz="1100" dirty="0">
              <a:latin typeface="Countach" panose="02000000000000000000" pitchFamily="50" charset="0"/>
              <a:cs typeface="Arial"/>
            </a:endParaRPr>
          </a:p>
          <a:p>
            <a:pPr marL="226060" marR="5080" indent="-213995">
              <a:lnSpc>
                <a:spcPct val="95500"/>
              </a:lnSpc>
              <a:spcBef>
                <a:spcPts val="635"/>
              </a:spcBef>
              <a:buClr>
                <a:srgbClr val="C00000"/>
              </a:buClr>
              <a:buSzPct val="118181"/>
              <a:buFont typeface="Arial"/>
              <a:buChar char="■"/>
              <a:tabLst>
                <a:tab pos="226060" algn="l"/>
              </a:tabLst>
            </a:pPr>
            <a:r>
              <a:rPr lang="en-US" sz="1100" dirty="0">
                <a:solidFill>
                  <a:srgbClr val="FFFFFF"/>
                </a:solidFill>
                <a:latin typeface="Countach" panose="02000000000000000000" pitchFamily="50" charset="0"/>
                <a:cs typeface="Arial"/>
              </a:rPr>
              <a:t>HOTELS</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NEW DOWNTOWN HOTELS DEVELOPED.</a:t>
            </a:r>
            <a:endParaRPr lang="en-US" sz="1100" dirty="0">
              <a:latin typeface="Countach" panose="02000000000000000000" pitchFamily="50" charset="0"/>
              <a:cs typeface="Arial"/>
            </a:endParaRPr>
          </a:p>
        </p:txBody>
      </p:sp>
      <p:pic>
        <p:nvPicPr>
          <p:cNvPr id="15" name="object 5"/>
          <p:cNvPicPr/>
          <p:nvPr/>
        </p:nvPicPr>
        <p:blipFill>
          <a:blip r:embed="rId3" cstate="print"/>
          <a:stretch>
            <a:fillRect/>
          </a:stretch>
        </p:blipFill>
        <p:spPr>
          <a:xfrm>
            <a:off x="642" y="363"/>
            <a:ext cx="2871381" cy="5143136"/>
          </a:xfrm>
          <a:prstGeom prst="rect">
            <a:avLst/>
          </a:prstGeom>
        </p:spPr>
      </p:pic>
      <p:pic>
        <p:nvPicPr>
          <p:cNvPr id="14" name="object 6"/>
          <p:cNvPicPr/>
          <p:nvPr/>
        </p:nvPicPr>
        <p:blipFill>
          <a:blip r:embed="rId4" cstate="print"/>
          <a:stretch>
            <a:fillRect/>
          </a:stretch>
        </p:blipFill>
        <p:spPr>
          <a:xfrm>
            <a:off x="305455" y="3440456"/>
            <a:ext cx="1637720" cy="1430121"/>
          </a:xfrm>
          <a:prstGeom prst="rect">
            <a:avLst/>
          </a:prstGeom>
        </p:spPr>
      </p:pic>
    </p:spTree>
    <p:extLst>
      <p:ext uri="{BB962C8B-B14F-4D97-AF65-F5344CB8AC3E}">
        <p14:creationId xmlns:p14="http://schemas.microsoft.com/office/powerpoint/2010/main" val="2560669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80E6BF-9E4C-4401-73AE-5912E3DAE88C}"/>
            </a:ext>
          </a:extLst>
        </p:cNvPr>
        <p:cNvGrpSpPr/>
        <p:nvPr/>
      </p:nvGrpSpPr>
      <p:grpSpPr>
        <a:xfrm>
          <a:off x="0" y="0"/>
          <a:ext cx="0" cy="0"/>
          <a:chOff x="0" y="0"/>
          <a:chExt cx="0" cy="0"/>
        </a:xfrm>
      </p:grpSpPr>
      <p:grpSp>
        <p:nvGrpSpPr>
          <p:cNvPr id="13" name="object 2"/>
          <p:cNvGrpSpPr/>
          <p:nvPr/>
        </p:nvGrpSpPr>
        <p:grpSpPr>
          <a:xfrm>
            <a:off x="12192" y="0"/>
            <a:ext cx="9131808" cy="5141975"/>
            <a:chOff x="12192" y="0"/>
            <a:chExt cx="9131808" cy="5141975"/>
          </a:xfrm>
        </p:grpSpPr>
        <p:pic>
          <p:nvPicPr>
            <p:cNvPr id="14" name="object 3"/>
            <p:cNvPicPr/>
            <p:nvPr/>
          </p:nvPicPr>
          <p:blipFill>
            <a:blip r:embed="rId2" cstate="print"/>
            <a:stretch>
              <a:fillRect/>
            </a:stretch>
          </p:blipFill>
          <p:spPr>
            <a:xfrm>
              <a:off x="28398" y="0"/>
              <a:ext cx="9115601" cy="5119154"/>
            </a:xfrm>
            <a:prstGeom prst="rect">
              <a:avLst/>
            </a:prstGeom>
          </p:spPr>
        </p:pic>
        <p:pic>
          <p:nvPicPr>
            <p:cNvPr id="15" name="object 4"/>
            <p:cNvPicPr/>
            <p:nvPr/>
          </p:nvPicPr>
          <p:blipFill>
            <a:blip r:embed="rId3" cstate="print"/>
            <a:stretch>
              <a:fillRect/>
            </a:stretch>
          </p:blipFill>
          <p:spPr>
            <a:xfrm>
              <a:off x="12192" y="0"/>
              <a:ext cx="9131808" cy="5141975"/>
            </a:xfrm>
            <a:prstGeom prst="rect">
              <a:avLst/>
            </a:prstGeom>
          </p:spPr>
        </p:pic>
      </p:grpSp>
      <p:grpSp>
        <p:nvGrpSpPr>
          <p:cNvPr id="2" name="object 2">
            <a:extLst>
              <a:ext uri="{FF2B5EF4-FFF2-40B4-BE49-F238E27FC236}">
                <a16:creationId xmlns:a16="http://schemas.microsoft.com/office/drawing/2014/main" id="{5D97B073-B119-26F1-F837-EFB33B55DD6A}"/>
              </a:ext>
            </a:extLst>
          </p:cNvPr>
          <p:cNvGrpSpPr/>
          <p:nvPr/>
        </p:nvGrpSpPr>
        <p:grpSpPr>
          <a:xfrm>
            <a:off x="0" y="-19049"/>
            <a:ext cx="9144000" cy="5181599"/>
            <a:chOff x="0" y="-19049"/>
            <a:chExt cx="9144000" cy="5181599"/>
          </a:xfrm>
        </p:grpSpPr>
        <p:pic>
          <p:nvPicPr>
            <p:cNvPr id="4" name="object 4">
              <a:extLst>
                <a:ext uri="{FF2B5EF4-FFF2-40B4-BE49-F238E27FC236}">
                  <a16:creationId xmlns:a16="http://schemas.microsoft.com/office/drawing/2014/main" id="{89371D67-22F7-8A5E-9B9B-261E9D05A855}"/>
                </a:ext>
              </a:extLst>
            </p:cNvPr>
            <p:cNvPicPr/>
            <p:nvPr/>
          </p:nvPicPr>
          <p:blipFill>
            <a:blip r:embed="rId4" cstate="print"/>
            <a:stretch>
              <a:fillRect/>
            </a:stretch>
          </p:blipFill>
          <p:spPr>
            <a:xfrm>
              <a:off x="12192" y="3782567"/>
              <a:ext cx="9131808" cy="1359408"/>
            </a:xfrm>
            <a:prstGeom prst="rect">
              <a:avLst/>
            </a:prstGeom>
          </p:spPr>
        </p:pic>
        <p:pic>
          <p:nvPicPr>
            <p:cNvPr id="5" name="object 5">
              <a:extLst>
                <a:ext uri="{FF2B5EF4-FFF2-40B4-BE49-F238E27FC236}">
                  <a16:creationId xmlns:a16="http://schemas.microsoft.com/office/drawing/2014/main" id="{D534CF96-C9C2-8806-E6CB-155EF55962D7}"/>
                </a:ext>
              </a:extLst>
            </p:cNvPr>
            <p:cNvPicPr/>
            <p:nvPr/>
          </p:nvPicPr>
          <p:blipFill>
            <a:blip r:embed="rId5" cstate="print"/>
            <a:stretch>
              <a:fillRect/>
            </a:stretch>
          </p:blipFill>
          <p:spPr>
            <a:xfrm>
              <a:off x="0" y="-19049"/>
              <a:ext cx="2871381" cy="5181599"/>
            </a:xfrm>
            <a:prstGeom prst="rect">
              <a:avLst/>
            </a:prstGeom>
          </p:spPr>
        </p:pic>
      </p:grpSp>
      <p:sp>
        <p:nvSpPr>
          <p:cNvPr id="6" name="object 6">
            <a:extLst>
              <a:ext uri="{FF2B5EF4-FFF2-40B4-BE49-F238E27FC236}">
                <a16:creationId xmlns:a16="http://schemas.microsoft.com/office/drawing/2014/main" id="{DC3884A3-C406-3E12-CB51-D7939FADE36A}"/>
              </a:ext>
            </a:extLst>
          </p:cNvPr>
          <p:cNvSpPr txBox="1">
            <a:spLocks noGrp="1"/>
          </p:cNvSpPr>
          <p:nvPr>
            <p:ph type="title"/>
          </p:nvPr>
        </p:nvSpPr>
        <p:spPr>
          <a:xfrm>
            <a:off x="1752600" y="441192"/>
            <a:ext cx="7167245" cy="436880"/>
          </a:xfrm>
          <a:prstGeom prst="rect">
            <a:avLst/>
          </a:prstGeom>
        </p:spPr>
        <p:txBody>
          <a:bodyPr vert="horz" wrap="square" lIns="0" tIns="12700" rIns="0" bIns="0" rtlCol="0">
            <a:spAutoFit/>
          </a:bodyPr>
          <a:lstStyle/>
          <a:p>
            <a:pPr marL="207645">
              <a:lnSpc>
                <a:spcPct val="100000"/>
              </a:lnSpc>
              <a:spcBef>
                <a:spcPts val="100"/>
              </a:spcBef>
            </a:pPr>
            <a:r>
              <a:rPr lang="en-US" sz="2700" b="0" dirty="0">
                <a:latin typeface="Countach" panose="02000000000000000000" pitchFamily="50" charset="0"/>
                <a:cs typeface="Arial"/>
              </a:rPr>
              <a:t>PERFORMANCE REPORT </a:t>
            </a:r>
            <a:r>
              <a:rPr lang="en-US" sz="2700" dirty="0">
                <a:latin typeface="Countach" panose="02000000000000000000" pitchFamily="50" charset="0"/>
                <a:cs typeface="Arial"/>
              </a:rPr>
              <a:t>ROCKY MOUNT, NORTH CAROLINA</a:t>
            </a:r>
          </a:p>
        </p:txBody>
      </p:sp>
      <p:sp>
        <p:nvSpPr>
          <p:cNvPr id="7" name="object 7">
            <a:extLst>
              <a:ext uri="{FF2B5EF4-FFF2-40B4-BE49-F238E27FC236}">
                <a16:creationId xmlns:a16="http://schemas.microsoft.com/office/drawing/2014/main" id="{E5ADE3A5-CC01-2F91-7D2A-905E5C839ACA}"/>
              </a:ext>
            </a:extLst>
          </p:cNvPr>
          <p:cNvSpPr txBox="1"/>
          <p:nvPr/>
        </p:nvSpPr>
        <p:spPr>
          <a:xfrm>
            <a:off x="1986394" y="1014581"/>
            <a:ext cx="3042806" cy="1320874"/>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YEAR OPENED</a:t>
            </a:r>
            <a:r>
              <a:rPr lang="en-US" sz="11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 2020</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OWNERSHIP</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CEDAR FAIR</a:t>
            </a: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FACILITY TYPE</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INDOOR COURTS &amp; EVENTS</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DEVELOPMENT COST</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42 MILLION</a:t>
            </a:r>
            <a:endParaRPr lang="en-US" sz="1100" dirty="0">
              <a:latin typeface="Countach" panose="02000000000000000000" pitchFamily="50" charset="0"/>
              <a:cs typeface="Arial"/>
            </a:endParaRPr>
          </a:p>
          <a:p>
            <a:pPr marL="226060" indent="-213360">
              <a:lnSpc>
                <a:spcPct val="100000"/>
              </a:lnSpc>
              <a:spcBef>
                <a:spcPts val="17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PUBLICLY FUNDED</a:t>
            </a:r>
            <a:r>
              <a:rPr lang="en-US" sz="1100" dirty="0">
                <a:solidFill>
                  <a:srgbClr val="FFFFFF"/>
                </a:solidFill>
                <a:latin typeface="Impact" panose="020B0806030902050204" pitchFamily="34" charset="0"/>
                <a:cs typeface="Arial Narrow"/>
              </a:rPr>
              <a:t> </a:t>
            </a:r>
            <a:r>
              <a:rPr lang="en-US" sz="1100" b="1" dirty="0">
                <a:solidFill>
                  <a:srgbClr val="FFFFFF"/>
                </a:solidFill>
                <a:latin typeface="Impact" panose="020B0806030902050204" pitchFamily="34" charset="0"/>
                <a:cs typeface="Arial Narrow"/>
              </a:rPr>
              <a:t>* </a:t>
            </a:r>
            <a:r>
              <a:rPr lang="en-US" sz="1100" dirty="0">
                <a:solidFill>
                  <a:srgbClr val="FFFFFF"/>
                </a:solidFill>
                <a:latin typeface="Countach" panose="02000000000000000000" pitchFamily="50" charset="0"/>
                <a:cs typeface="Arial"/>
              </a:rPr>
              <a:t>*</a:t>
            </a:r>
            <a:endParaRPr lang="en-US" sz="1100" dirty="0">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endParaRPr lang="en-US" sz="1100" dirty="0">
              <a:solidFill>
                <a:srgbClr val="FFFFFF"/>
              </a:solidFill>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r>
              <a:rPr lang="en-US" sz="900" b="1" dirty="0">
                <a:solidFill>
                  <a:srgbClr val="FFFFFF"/>
                </a:solidFill>
                <a:latin typeface="Impact" panose="020B0806030902050204" pitchFamily="34" charset="0"/>
                <a:cs typeface="Arial Narrow"/>
              </a:rPr>
              <a:t>*</a:t>
            </a:r>
            <a:r>
              <a:rPr lang="en-US" sz="900" dirty="0">
                <a:solidFill>
                  <a:srgbClr val="FFFFFF"/>
                </a:solidFill>
                <a:latin typeface="Impact" panose="020B0806030902050204" pitchFamily="34" charset="0"/>
                <a:cs typeface="Arial Narrow"/>
              </a:rPr>
              <a:t> </a:t>
            </a:r>
            <a:r>
              <a:rPr lang="en-US" sz="900" dirty="0">
                <a:solidFill>
                  <a:srgbClr val="FFFFFF"/>
                </a:solidFill>
                <a:latin typeface="Countach" panose="02000000000000000000" pitchFamily="50" charset="0"/>
                <a:cs typeface="Arial Narrow"/>
              </a:rPr>
              <a:t>INCLUDES BOTH DEVELOPMENT COSTS AND OPERATIONAL SUBSIDY</a:t>
            </a:r>
            <a:endParaRPr lang="en-US" sz="900" dirty="0">
              <a:latin typeface="Countach" panose="02000000000000000000" pitchFamily="50" charset="0"/>
              <a:cs typeface="Arial Narrow"/>
            </a:endParaRPr>
          </a:p>
        </p:txBody>
      </p:sp>
      <p:sp>
        <p:nvSpPr>
          <p:cNvPr id="8" name="object 8">
            <a:extLst>
              <a:ext uri="{FF2B5EF4-FFF2-40B4-BE49-F238E27FC236}">
                <a16:creationId xmlns:a16="http://schemas.microsoft.com/office/drawing/2014/main" id="{05972B88-3E44-D9FD-0DF8-7487E3FA5C5F}"/>
              </a:ext>
            </a:extLst>
          </p:cNvPr>
          <p:cNvSpPr/>
          <p:nvPr/>
        </p:nvSpPr>
        <p:spPr>
          <a:xfrm>
            <a:off x="1986394" y="906437"/>
            <a:ext cx="5231130" cy="0"/>
          </a:xfrm>
          <a:custGeom>
            <a:avLst/>
            <a:gdLst/>
            <a:ahLst/>
            <a:cxnLst/>
            <a:rect l="l" t="t" r="r" b="b"/>
            <a:pathLst>
              <a:path w="5231130">
                <a:moveTo>
                  <a:pt x="0" y="0"/>
                </a:moveTo>
                <a:lnTo>
                  <a:pt x="5230652" y="1"/>
                </a:lnTo>
              </a:path>
            </a:pathLst>
          </a:custGeom>
          <a:ln w="9525">
            <a:solidFill>
              <a:srgbClr val="C00000"/>
            </a:solidFill>
          </a:ln>
        </p:spPr>
        <p:txBody>
          <a:bodyPr wrap="square" lIns="0" tIns="0" rIns="0" bIns="0" rtlCol="0"/>
          <a:lstStyle/>
          <a:p>
            <a:endParaRPr lang="en-US" dirty="0">
              <a:latin typeface="Countach" panose="02000000000000000000" pitchFamily="50" charset="0"/>
            </a:endParaRPr>
          </a:p>
        </p:txBody>
      </p:sp>
      <p:sp>
        <p:nvSpPr>
          <p:cNvPr id="9" name="object 9">
            <a:extLst>
              <a:ext uri="{FF2B5EF4-FFF2-40B4-BE49-F238E27FC236}">
                <a16:creationId xmlns:a16="http://schemas.microsoft.com/office/drawing/2014/main" id="{A6EF5E86-3EB4-50D5-6803-926BEAC56FEA}"/>
              </a:ext>
            </a:extLst>
          </p:cNvPr>
          <p:cNvSpPr txBox="1"/>
          <p:nvPr/>
        </p:nvSpPr>
        <p:spPr>
          <a:xfrm>
            <a:off x="4800600" y="1018977"/>
            <a:ext cx="3886200" cy="986680"/>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TOTAL ECONOMIC IMPACT</a:t>
            </a:r>
            <a:r>
              <a:rPr lang="en-US" sz="1100" dirty="0">
                <a:solidFill>
                  <a:srgbClr val="FFFFFF"/>
                </a:solidFill>
                <a:latin typeface="Impact" panose="020B0806030902050204" pitchFamily="34" charset="0"/>
                <a:cs typeface="Arial"/>
              </a:rPr>
              <a:t>:</a:t>
            </a:r>
            <a:r>
              <a:rPr lang="en-US" sz="10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56 MILLION+</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ECONOMIC IMPACT (2024)</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22.7 MILLION+</a:t>
            </a:r>
            <a:endParaRPr lang="en-US" sz="1100" dirty="0">
              <a:latin typeface="Countach" panose="02000000000000000000" pitchFamily="50" charset="0"/>
              <a:cs typeface="Arial"/>
            </a:endParaRPr>
          </a:p>
          <a:p>
            <a:pPr marL="226060" indent="-213360">
              <a:lnSpc>
                <a:spcPct val="100000"/>
              </a:lnSpc>
              <a:spcBef>
                <a:spcPts val="265"/>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ROOM NIGHTS (2024)</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20,570</a:t>
            </a:r>
            <a:endParaRPr lang="en-US" sz="1100" dirty="0">
              <a:latin typeface="Countach" panose="02000000000000000000" pitchFamily="50" charset="0"/>
              <a:cs typeface="Arial"/>
            </a:endParaRPr>
          </a:p>
          <a:p>
            <a:pPr marL="226060" marR="5080" indent="-213995">
              <a:lnSpc>
                <a:spcPct val="95500"/>
              </a:lnSpc>
              <a:spcBef>
                <a:spcPts val="635"/>
              </a:spcBef>
              <a:buClr>
                <a:srgbClr val="C00000"/>
              </a:buClr>
              <a:buSzPct val="118181"/>
              <a:buFont typeface="Arial"/>
              <a:buChar char="■"/>
              <a:tabLst>
                <a:tab pos="226060" algn="l"/>
              </a:tabLst>
            </a:pPr>
            <a:r>
              <a:rPr lang="en-US" sz="1100" dirty="0">
                <a:solidFill>
                  <a:srgbClr val="FFFFFF"/>
                </a:solidFill>
                <a:latin typeface="Countach" panose="02000000000000000000" pitchFamily="50" charset="0"/>
                <a:cs typeface="Arial"/>
              </a:rPr>
              <a:t>HOTELS</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THE VENUE PRODUCES OVERNIGHT HOTEL BOOKINGS THROUGHOUT THE SANDUSKY REGIONAL MARKETPLACE.</a:t>
            </a:r>
            <a:endParaRPr lang="en-US" sz="1100" dirty="0">
              <a:latin typeface="Countach" panose="02000000000000000000" pitchFamily="50" charset="0"/>
              <a:cs typeface="Arial"/>
            </a:endParaRPr>
          </a:p>
        </p:txBody>
      </p:sp>
      <p:sp>
        <p:nvSpPr>
          <p:cNvPr id="10" name="object 10">
            <a:extLst>
              <a:ext uri="{FF2B5EF4-FFF2-40B4-BE49-F238E27FC236}">
                <a16:creationId xmlns:a16="http://schemas.microsoft.com/office/drawing/2014/main" id="{E1D298DB-8517-954E-F7D1-1B8AAA9615BA}"/>
              </a:ext>
            </a:extLst>
          </p:cNvPr>
          <p:cNvSpPr txBox="1"/>
          <p:nvPr/>
        </p:nvSpPr>
        <p:spPr>
          <a:xfrm>
            <a:off x="1610321" y="4803648"/>
            <a:ext cx="812800" cy="182101"/>
          </a:xfrm>
          <a:prstGeom prst="rect">
            <a:avLst/>
          </a:prstGeom>
        </p:spPr>
        <p:txBody>
          <a:bodyPr vert="horz" wrap="square" lIns="0" tIns="12700" rIns="0" bIns="0" rtlCol="0">
            <a:spAutoFit/>
          </a:bodyPr>
          <a:lstStyle/>
          <a:p>
            <a:pPr marL="12700">
              <a:lnSpc>
                <a:spcPct val="100000"/>
              </a:lnSpc>
              <a:spcBef>
                <a:spcPts val="100"/>
              </a:spcBef>
              <a:tabLst>
                <a:tab pos="799465" algn="l"/>
              </a:tabLst>
            </a:pPr>
            <a:r>
              <a:rPr lang="en-US" sz="1100" u="sng" dirty="0">
                <a:solidFill>
                  <a:srgbClr val="FFFFFF"/>
                </a:solidFill>
                <a:uFill>
                  <a:solidFill>
                    <a:srgbClr val="FFFFFF"/>
                  </a:solidFill>
                </a:uFill>
                <a:latin typeface="Countach" panose="02000000000000000000" pitchFamily="50" charset="0"/>
                <a:cs typeface="Arial"/>
              </a:rPr>
              <a:t>MY L  B	</a:t>
            </a:r>
            <a:endParaRPr lang="en-US" sz="1100" dirty="0">
              <a:latin typeface="Countach" panose="02000000000000000000" pitchFamily="50" charset="0"/>
              <a:cs typeface="Arial"/>
            </a:endParaRPr>
          </a:p>
        </p:txBody>
      </p:sp>
      <p:pic>
        <p:nvPicPr>
          <p:cNvPr id="12" name="object 12"/>
          <p:cNvPicPr/>
          <p:nvPr/>
        </p:nvPicPr>
        <p:blipFill>
          <a:blip r:embed="rId6" cstate="print"/>
          <a:stretch>
            <a:fillRect/>
          </a:stretch>
        </p:blipFill>
        <p:spPr>
          <a:xfrm>
            <a:off x="101714" y="3611079"/>
            <a:ext cx="2050554" cy="1202988"/>
          </a:xfrm>
          <a:prstGeom prst="rect">
            <a:avLst/>
          </a:prstGeom>
        </p:spPr>
      </p:pic>
    </p:spTree>
    <p:extLst>
      <p:ext uri="{BB962C8B-B14F-4D97-AF65-F5344CB8AC3E}">
        <p14:creationId xmlns:p14="http://schemas.microsoft.com/office/powerpoint/2010/main" val="643923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4000" cy="5143500"/>
            </a:xfrm>
            <a:prstGeom prst="rect">
              <a:avLst/>
            </a:prstGeom>
          </p:spPr>
        </p:pic>
        <p:pic>
          <p:nvPicPr>
            <p:cNvPr id="4" name="object 4"/>
            <p:cNvPicPr/>
            <p:nvPr/>
          </p:nvPicPr>
          <p:blipFill>
            <a:blip r:embed="rId3" cstate="print"/>
            <a:stretch>
              <a:fillRect/>
            </a:stretch>
          </p:blipFill>
          <p:spPr>
            <a:xfrm>
              <a:off x="0" y="3928871"/>
              <a:ext cx="9144000" cy="1213104"/>
            </a:xfrm>
            <a:prstGeom prst="rect">
              <a:avLst/>
            </a:prstGeom>
          </p:spPr>
        </p:pic>
        <p:pic>
          <p:nvPicPr>
            <p:cNvPr id="5" name="object 5"/>
            <p:cNvPicPr/>
            <p:nvPr/>
          </p:nvPicPr>
          <p:blipFill>
            <a:blip r:embed="rId4" cstate="print"/>
            <a:stretch>
              <a:fillRect/>
            </a:stretch>
          </p:blipFill>
          <p:spPr>
            <a:xfrm>
              <a:off x="642" y="363"/>
              <a:ext cx="2871381" cy="5141612"/>
            </a:xfrm>
            <a:prstGeom prst="rect">
              <a:avLst/>
            </a:prstGeom>
          </p:spPr>
        </p:pic>
      </p:grpSp>
      <p:sp>
        <p:nvSpPr>
          <p:cNvPr id="7" name="object 7"/>
          <p:cNvSpPr/>
          <p:nvPr/>
        </p:nvSpPr>
        <p:spPr>
          <a:xfrm>
            <a:off x="1986394" y="906437"/>
            <a:ext cx="5231130" cy="0"/>
          </a:xfrm>
          <a:custGeom>
            <a:avLst/>
            <a:gdLst/>
            <a:ahLst/>
            <a:cxnLst/>
            <a:rect l="l" t="t" r="r" b="b"/>
            <a:pathLst>
              <a:path w="5231130">
                <a:moveTo>
                  <a:pt x="0" y="0"/>
                </a:moveTo>
                <a:lnTo>
                  <a:pt x="5230652" y="1"/>
                </a:lnTo>
              </a:path>
            </a:pathLst>
          </a:custGeom>
          <a:ln w="9525">
            <a:solidFill>
              <a:srgbClr val="C00000"/>
            </a:solidFill>
          </a:ln>
        </p:spPr>
        <p:txBody>
          <a:bodyPr wrap="square" lIns="0" tIns="0" rIns="0" bIns="0" rtlCol="0"/>
          <a:lstStyle/>
          <a:p>
            <a:endParaRPr lang="en-US" dirty="0">
              <a:latin typeface="Countach" panose="02000000000000000000" pitchFamily="50" charset="0"/>
            </a:endParaRPr>
          </a:p>
        </p:txBody>
      </p:sp>
      <p:pic>
        <p:nvPicPr>
          <p:cNvPr id="11" name="object 11"/>
          <p:cNvPicPr>
            <a:picLocks noChangeAspect="1"/>
          </p:cNvPicPr>
          <p:nvPr/>
        </p:nvPicPr>
        <p:blipFill>
          <a:blip r:embed="rId5" cstate="print"/>
          <a:stretch>
            <a:fillRect/>
          </a:stretch>
        </p:blipFill>
        <p:spPr>
          <a:xfrm>
            <a:off x="246371" y="3985933"/>
            <a:ext cx="1818763" cy="640080"/>
          </a:xfrm>
          <a:prstGeom prst="rect">
            <a:avLst/>
          </a:prstGeom>
        </p:spPr>
      </p:pic>
      <p:sp>
        <p:nvSpPr>
          <p:cNvPr id="15" name="object 6">
            <a:extLst>
              <a:ext uri="{FF2B5EF4-FFF2-40B4-BE49-F238E27FC236}">
                <a16:creationId xmlns:a16="http://schemas.microsoft.com/office/drawing/2014/main" id="{6E2CCDC5-EF05-F28C-76AA-1EE57A76D5BE}"/>
              </a:ext>
            </a:extLst>
          </p:cNvPr>
          <p:cNvSpPr txBox="1">
            <a:spLocks noGrp="1"/>
          </p:cNvSpPr>
          <p:nvPr>
            <p:ph type="title"/>
          </p:nvPr>
        </p:nvSpPr>
        <p:spPr>
          <a:xfrm>
            <a:off x="1752600" y="441192"/>
            <a:ext cx="7167245" cy="436880"/>
          </a:xfrm>
          <a:prstGeom prst="rect">
            <a:avLst/>
          </a:prstGeom>
        </p:spPr>
        <p:txBody>
          <a:bodyPr vert="horz" wrap="square" lIns="0" tIns="12700" rIns="0" bIns="0" rtlCol="0">
            <a:spAutoFit/>
          </a:bodyPr>
          <a:lstStyle/>
          <a:p>
            <a:pPr marL="207645">
              <a:lnSpc>
                <a:spcPct val="100000"/>
              </a:lnSpc>
              <a:spcBef>
                <a:spcPts val="100"/>
              </a:spcBef>
            </a:pPr>
            <a:r>
              <a:rPr lang="en-US" sz="2700" b="0" dirty="0">
                <a:latin typeface="Countach" panose="02000000000000000000" pitchFamily="50" charset="0"/>
                <a:cs typeface="Arial"/>
              </a:rPr>
              <a:t>PERFORMANCE REPORT </a:t>
            </a:r>
            <a:r>
              <a:rPr lang="en-US" sz="2700" dirty="0">
                <a:latin typeface="Countach" panose="02000000000000000000" pitchFamily="50" charset="0"/>
                <a:cs typeface="Arial"/>
              </a:rPr>
              <a:t>ROCKY MOUNT, NORTH CAROLINA</a:t>
            </a:r>
          </a:p>
        </p:txBody>
      </p:sp>
      <p:sp>
        <p:nvSpPr>
          <p:cNvPr id="16" name="object 7">
            <a:extLst>
              <a:ext uri="{FF2B5EF4-FFF2-40B4-BE49-F238E27FC236}">
                <a16:creationId xmlns:a16="http://schemas.microsoft.com/office/drawing/2014/main" id="{ACBE1826-8F1E-28E8-3B79-4B45144F588E}"/>
              </a:ext>
            </a:extLst>
          </p:cNvPr>
          <p:cNvSpPr txBox="1"/>
          <p:nvPr/>
        </p:nvSpPr>
        <p:spPr>
          <a:xfrm>
            <a:off x="1986394" y="1014581"/>
            <a:ext cx="3042806" cy="1320874"/>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YEAR OPENED</a:t>
            </a:r>
            <a:r>
              <a:rPr lang="en-US" sz="11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 2024</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OWNERSHIP</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PRICE BROTHERS</a:t>
            </a: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FACILITY TYPE</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INDOOR ICE/COURTS/EVENTS</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DEVELOPMENT COST</a:t>
            </a:r>
            <a:r>
              <a:rPr lang="en-US" sz="1100" dirty="0">
                <a:solidFill>
                  <a:srgbClr val="FFFFFF"/>
                </a:solidFill>
                <a:latin typeface="Impact" panose="020B0806030902050204" pitchFamily="34" charset="0"/>
                <a:cs typeface="Arial"/>
              </a:rPr>
              <a:t>: </a:t>
            </a:r>
            <a:r>
              <a:rPr lang="en-US" sz="1000" dirty="0">
                <a:solidFill>
                  <a:srgbClr val="FFFFFF"/>
                </a:solidFill>
                <a:latin typeface="Impact" panose="020B0806030902050204" pitchFamily="34" charset="0"/>
                <a:cs typeface="Arial"/>
              </a:rPr>
              <a:t>$</a:t>
            </a:r>
            <a:r>
              <a:rPr lang="en-US" sz="1100" dirty="0">
                <a:solidFill>
                  <a:srgbClr val="FFFFFF"/>
                </a:solidFill>
                <a:latin typeface="Countach" panose="02000000000000000000" pitchFamily="50" charset="0"/>
                <a:cs typeface="Arial"/>
              </a:rPr>
              <a:t>125.4 MILLION</a:t>
            </a:r>
            <a:endParaRPr lang="en-US" sz="1100" dirty="0">
              <a:latin typeface="Countach" panose="02000000000000000000" pitchFamily="50" charset="0"/>
              <a:cs typeface="Arial"/>
            </a:endParaRPr>
          </a:p>
          <a:p>
            <a:pPr marL="226060" indent="-213360">
              <a:lnSpc>
                <a:spcPct val="100000"/>
              </a:lnSpc>
              <a:spcBef>
                <a:spcPts val="17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PUBLICLY FUNDED</a:t>
            </a:r>
            <a:r>
              <a:rPr lang="en-US" sz="1100" dirty="0">
                <a:solidFill>
                  <a:srgbClr val="FFFFFF"/>
                </a:solidFill>
                <a:latin typeface="Impact" panose="020B0806030902050204" pitchFamily="34" charset="0"/>
                <a:cs typeface="Arial Narrow"/>
              </a:rPr>
              <a:t> </a:t>
            </a:r>
            <a:r>
              <a:rPr lang="en-US" sz="1100" b="1" dirty="0">
                <a:solidFill>
                  <a:srgbClr val="FFFFFF"/>
                </a:solidFill>
                <a:latin typeface="Impact" panose="020B0806030902050204" pitchFamily="34" charset="0"/>
                <a:cs typeface="Arial Narrow"/>
              </a:rPr>
              <a:t>* </a:t>
            </a:r>
            <a:r>
              <a:rPr lang="en-US" sz="1100" dirty="0">
                <a:solidFill>
                  <a:srgbClr val="FFFFFF"/>
                </a:solidFill>
                <a:latin typeface="Countach" panose="02000000000000000000" pitchFamily="50" charset="0"/>
                <a:cs typeface="Arial"/>
              </a:rPr>
              <a:t>*</a:t>
            </a:r>
            <a:endParaRPr lang="en-US" sz="1100" dirty="0">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endParaRPr lang="en-US" sz="1100" dirty="0">
              <a:solidFill>
                <a:srgbClr val="FFFFFF"/>
              </a:solidFill>
              <a:latin typeface="Countach" panose="02000000000000000000" pitchFamily="50" charset="0"/>
              <a:cs typeface="Arial"/>
            </a:endParaRPr>
          </a:p>
          <a:p>
            <a:pPr marL="12700">
              <a:lnSpc>
                <a:spcPct val="100000"/>
              </a:lnSpc>
              <a:spcBef>
                <a:spcPts val="170"/>
              </a:spcBef>
              <a:buClr>
                <a:srgbClr val="C00000"/>
              </a:buClr>
              <a:buSzPct val="118181"/>
              <a:tabLst>
                <a:tab pos="226060" algn="l"/>
              </a:tabLst>
            </a:pPr>
            <a:r>
              <a:rPr lang="en-US" sz="900" b="1" dirty="0">
                <a:solidFill>
                  <a:srgbClr val="FFFFFF"/>
                </a:solidFill>
                <a:latin typeface="Impact" panose="020B0806030902050204" pitchFamily="34" charset="0"/>
                <a:cs typeface="Arial Narrow"/>
              </a:rPr>
              <a:t>*</a:t>
            </a:r>
            <a:r>
              <a:rPr lang="en-US" sz="900" dirty="0">
                <a:solidFill>
                  <a:srgbClr val="FFFFFF"/>
                </a:solidFill>
                <a:latin typeface="Impact" panose="020B0806030902050204" pitchFamily="34" charset="0"/>
                <a:cs typeface="Arial Narrow"/>
              </a:rPr>
              <a:t> </a:t>
            </a:r>
            <a:r>
              <a:rPr lang="en-US" sz="900" dirty="0">
                <a:solidFill>
                  <a:srgbClr val="FFFFFF"/>
                </a:solidFill>
                <a:latin typeface="Countach" panose="02000000000000000000" pitchFamily="50" charset="0"/>
                <a:cs typeface="Arial Narrow"/>
              </a:rPr>
              <a:t>INCLUDES BOTH DEVELOPMENT COSTS AND OPERATIONAL SUBSIDY</a:t>
            </a:r>
            <a:endParaRPr lang="en-US" sz="900" dirty="0">
              <a:latin typeface="Countach" panose="02000000000000000000" pitchFamily="50" charset="0"/>
              <a:cs typeface="Arial Narrow"/>
            </a:endParaRPr>
          </a:p>
        </p:txBody>
      </p:sp>
      <p:sp>
        <p:nvSpPr>
          <p:cNvPr id="17" name="object 9">
            <a:extLst>
              <a:ext uri="{FF2B5EF4-FFF2-40B4-BE49-F238E27FC236}">
                <a16:creationId xmlns:a16="http://schemas.microsoft.com/office/drawing/2014/main" id="{B7BAECBF-C12E-C828-657F-D1BB66C15726}"/>
              </a:ext>
            </a:extLst>
          </p:cNvPr>
          <p:cNvSpPr txBox="1"/>
          <p:nvPr/>
        </p:nvSpPr>
        <p:spPr>
          <a:xfrm>
            <a:off x="4800600" y="1018977"/>
            <a:ext cx="3886200" cy="986680"/>
          </a:xfrm>
          <a:prstGeom prst="rect">
            <a:avLst/>
          </a:prstGeom>
        </p:spPr>
        <p:txBody>
          <a:bodyPr vert="horz" wrap="square" lIns="0" tIns="12700" rIns="0" bIns="0" rtlCol="0">
            <a:spAutoFit/>
          </a:bodyPr>
          <a:lstStyle/>
          <a:p>
            <a:pPr marL="226060" indent="-213360">
              <a:lnSpc>
                <a:spcPct val="100000"/>
              </a:lnSpc>
              <a:spcBef>
                <a:spcPts val="10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TOTAL ECONOMIC IMPACT</a:t>
            </a:r>
            <a:r>
              <a:rPr lang="en-US" sz="1100" dirty="0">
                <a:solidFill>
                  <a:srgbClr val="FFFFFF"/>
                </a:solidFill>
                <a:latin typeface="Impact" panose="020B0806030902050204" pitchFamily="34" charset="0"/>
                <a:cs typeface="Arial"/>
              </a:rPr>
              <a:t>:</a:t>
            </a:r>
            <a:r>
              <a:rPr lang="en-US" sz="10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22.3 MILLION+</a:t>
            </a:r>
            <a:endParaRPr lang="en-US" sz="1100" dirty="0">
              <a:latin typeface="Countach" panose="02000000000000000000" pitchFamily="50" charset="0"/>
              <a:cs typeface="Arial"/>
            </a:endParaRPr>
          </a:p>
          <a:p>
            <a:pPr marL="226060" indent="-213360">
              <a:lnSpc>
                <a:spcPct val="100000"/>
              </a:lnSpc>
              <a:spcBef>
                <a:spcPts val="190"/>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ECONOMIC IMPACT (2024)</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TBD</a:t>
            </a:r>
            <a:endParaRPr lang="en-US" sz="1100" dirty="0">
              <a:latin typeface="Countach" panose="02000000000000000000" pitchFamily="50" charset="0"/>
              <a:cs typeface="Arial"/>
            </a:endParaRPr>
          </a:p>
          <a:p>
            <a:pPr marL="226060" indent="-213360">
              <a:lnSpc>
                <a:spcPct val="100000"/>
              </a:lnSpc>
              <a:spcBef>
                <a:spcPts val="265"/>
              </a:spcBef>
              <a:buClr>
                <a:srgbClr val="C00000"/>
              </a:buClr>
              <a:buSzPct val="118181"/>
              <a:buChar char="■"/>
              <a:tabLst>
                <a:tab pos="226060" algn="l"/>
              </a:tabLst>
            </a:pPr>
            <a:r>
              <a:rPr lang="en-US" sz="1100" dirty="0">
                <a:solidFill>
                  <a:srgbClr val="FFFFFF"/>
                </a:solidFill>
                <a:latin typeface="Countach" panose="02000000000000000000" pitchFamily="50" charset="0"/>
                <a:cs typeface="Arial"/>
              </a:rPr>
              <a:t>PROJECTED ROOM NIGHTS (2024)</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50,000</a:t>
            </a:r>
            <a:endParaRPr lang="en-US" sz="1100" dirty="0">
              <a:latin typeface="Countach" panose="02000000000000000000" pitchFamily="50" charset="0"/>
              <a:cs typeface="Arial"/>
            </a:endParaRPr>
          </a:p>
          <a:p>
            <a:pPr marL="226060" marR="5080" indent="-213995">
              <a:lnSpc>
                <a:spcPct val="95500"/>
              </a:lnSpc>
              <a:spcBef>
                <a:spcPts val="635"/>
              </a:spcBef>
              <a:buClr>
                <a:srgbClr val="C00000"/>
              </a:buClr>
              <a:buSzPct val="118181"/>
              <a:buFont typeface="Arial"/>
              <a:buChar char="■"/>
              <a:tabLst>
                <a:tab pos="226060" algn="l"/>
              </a:tabLst>
            </a:pPr>
            <a:r>
              <a:rPr lang="en-US" sz="1100" dirty="0">
                <a:solidFill>
                  <a:srgbClr val="FFFFFF"/>
                </a:solidFill>
                <a:latin typeface="Countach" panose="02000000000000000000" pitchFamily="50" charset="0"/>
                <a:cs typeface="Arial"/>
              </a:rPr>
              <a:t>HOTELS</a:t>
            </a:r>
            <a:r>
              <a:rPr lang="en-US" sz="1100" dirty="0">
                <a:solidFill>
                  <a:srgbClr val="FFFFFF"/>
                </a:solidFill>
                <a:latin typeface="Impact" panose="020B0806030902050204" pitchFamily="34" charset="0"/>
                <a:cs typeface="Arial"/>
              </a:rPr>
              <a:t>: </a:t>
            </a:r>
            <a:r>
              <a:rPr lang="en-US" sz="1100" dirty="0">
                <a:solidFill>
                  <a:srgbClr val="FFFFFF"/>
                </a:solidFill>
                <a:latin typeface="Countach" panose="02000000000000000000" pitchFamily="50" charset="0"/>
                <a:cs typeface="Arial"/>
              </a:rPr>
              <a:t>THE VENUE WILL SEE 816,000 VISITS AND PRODUCE SIGNIFICANT OVERNIGHT HOTEL STAYS THROUGHOUT THE KANSAS CITY MARKETPLACE.</a:t>
            </a:r>
            <a:endParaRPr lang="en-US" sz="1100" dirty="0">
              <a:latin typeface="Countach" panose="02000000000000000000" pitchFamily="50" charset="0"/>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9050"/>
            <a:ext cx="9144000" cy="5143500"/>
          </a:xfrm>
          <a:custGeom>
            <a:avLst/>
            <a:gdLst/>
            <a:ahLst/>
            <a:cxnLst/>
            <a:rect l="l" t="t" r="r" b="b"/>
            <a:pathLst>
              <a:path w="9144000" h="5143500">
                <a:moveTo>
                  <a:pt x="9144000" y="0"/>
                </a:moveTo>
                <a:lnTo>
                  <a:pt x="0" y="0"/>
                </a:lnTo>
                <a:lnTo>
                  <a:pt x="0" y="5143499"/>
                </a:lnTo>
                <a:lnTo>
                  <a:pt x="9144000" y="5143499"/>
                </a:lnTo>
                <a:lnTo>
                  <a:pt x="9144000" y="0"/>
                </a:lnTo>
                <a:close/>
              </a:path>
            </a:pathLst>
          </a:custGeom>
          <a:solidFill>
            <a:srgbClr val="19222F"/>
          </a:solidFill>
        </p:spPr>
        <p:txBody>
          <a:bodyPr wrap="square" lIns="0" tIns="0" rIns="0" bIns="0" rtlCol="0"/>
          <a:lstStyle/>
          <a:p>
            <a:endParaRPr dirty="0"/>
          </a:p>
        </p:txBody>
      </p:sp>
      <p:grpSp>
        <p:nvGrpSpPr>
          <p:cNvPr id="3" name="object 3"/>
          <p:cNvGrpSpPr/>
          <p:nvPr/>
        </p:nvGrpSpPr>
        <p:grpSpPr>
          <a:xfrm>
            <a:off x="0" y="-19050"/>
            <a:ext cx="9144000" cy="5297431"/>
            <a:chOff x="0" y="-1270"/>
            <a:chExt cx="9144000" cy="5297431"/>
          </a:xfrm>
        </p:grpSpPr>
        <p:pic>
          <p:nvPicPr>
            <p:cNvPr id="4" name="object 4"/>
            <p:cNvPicPr/>
            <p:nvPr/>
          </p:nvPicPr>
          <p:blipFill>
            <a:blip r:embed="rId2" cstate="print"/>
            <a:stretch>
              <a:fillRect/>
            </a:stretch>
          </p:blipFill>
          <p:spPr>
            <a:xfrm>
              <a:off x="405384" y="4721352"/>
              <a:ext cx="185928" cy="228600"/>
            </a:xfrm>
            <a:prstGeom prst="rect">
              <a:avLst/>
            </a:prstGeom>
          </p:spPr>
        </p:pic>
        <p:pic>
          <p:nvPicPr>
            <p:cNvPr id="5" name="object 5"/>
            <p:cNvPicPr/>
            <p:nvPr/>
          </p:nvPicPr>
          <p:blipFill>
            <a:blip r:embed="rId3" cstate="print"/>
            <a:stretch>
              <a:fillRect/>
            </a:stretch>
          </p:blipFill>
          <p:spPr>
            <a:xfrm>
              <a:off x="12191" y="39622"/>
              <a:ext cx="9131808" cy="5121657"/>
            </a:xfrm>
            <a:prstGeom prst="rect">
              <a:avLst/>
            </a:prstGeom>
          </p:spPr>
        </p:pic>
        <p:pic>
          <p:nvPicPr>
            <p:cNvPr id="7" name="object 7"/>
            <p:cNvPicPr/>
            <p:nvPr/>
          </p:nvPicPr>
          <p:blipFill>
            <a:blip r:embed="rId4" cstate="print"/>
            <a:stretch>
              <a:fillRect/>
            </a:stretch>
          </p:blipFill>
          <p:spPr>
            <a:xfrm>
              <a:off x="0" y="-1270"/>
              <a:ext cx="9144000" cy="5297431"/>
            </a:xfrm>
            <a:prstGeom prst="rect">
              <a:avLst/>
            </a:prstGeom>
          </p:spPr>
        </p:pic>
        <p:pic>
          <p:nvPicPr>
            <p:cNvPr id="8" name="object 8"/>
            <p:cNvPicPr/>
            <p:nvPr/>
          </p:nvPicPr>
          <p:blipFill>
            <a:blip r:embed="rId5" cstate="print"/>
            <a:stretch>
              <a:fillRect/>
            </a:stretch>
          </p:blipFill>
          <p:spPr>
            <a:xfrm>
              <a:off x="4801501" y="38355"/>
              <a:ext cx="4075176" cy="5141975"/>
            </a:xfrm>
            <a:prstGeom prst="rect">
              <a:avLst/>
            </a:prstGeom>
          </p:spPr>
        </p:pic>
      </p:grpSp>
      <p:pic>
        <p:nvPicPr>
          <p:cNvPr id="11" name="object 11"/>
          <p:cNvPicPr/>
          <p:nvPr/>
        </p:nvPicPr>
        <p:blipFill>
          <a:blip r:embed="rId6" cstate="print"/>
          <a:stretch>
            <a:fillRect/>
          </a:stretch>
        </p:blipFill>
        <p:spPr>
          <a:xfrm>
            <a:off x="1138879" y="388065"/>
            <a:ext cx="3227831" cy="3950208"/>
          </a:xfrm>
          <a:prstGeom prst="rect">
            <a:avLst/>
          </a:prstGeom>
        </p:spPr>
      </p:pic>
      <p:pic>
        <p:nvPicPr>
          <p:cNvPr id="15" name="object 15"/>
          <p:cNvPicPr/>
          <p:nvPr/>
        </p:nvPicPr>
        <p:blipFill>
          <a:blip r:embed="rId7" cstate="print"/>
          <a:stretch>
            <a:fillRect/>
          </a:stretch>
        </p:blipFill>
        <p:spPr>
          <a:xfrm>
            <a:off x="557783" y="1213103"/>
            <a:ext cx="286512" cy="356615"/>
          </a:xfrm>
          <a:prstGeom prst="rect">
            <a:avLst/>
          </a:prstGeom>
        </p:spPr>
      </p:pic>
      <p:sp>
        <p:nvSpPr>
          <p:cNvPr id="16" name="object 16"/>
          <p:cNvSpPr txBox="1">
            <a:spLocks noGrp="1"/>
          </p:cNvSpPr>
          <p:nvPr>
            <p:ph type="title"/>
          </p:nvPr>
        </p:nvSpPr>
        <p:spPr>
          <a:xfrm>
            <a:off x="76200" y="2204966"/>
            <a:ext cx="7530675" cy="248658"/>
          </a:xfrm>
          <a:prstGeom prst="rect">
            <a:avLst/>
          </a:prstGeom>
        </p:spPr>
        <p:txBody>
          <a:bodyPr vert="horz" wrap="square" lIns="0" tIns="12700" rIns="0" bIns="0" rtlCol="0">
            <a:spAutoFit/>
          </a:bodyPr>
          <a:lstStyle/>
          <a:p>
            <a:pPr marL="459105">
              <a:lnSpc>
                <a:spcPts val="1190"/>
              </a:lnSpc>
              <a:spcBef>
                <a:spcPts val="100"/>
              </a:spcBef>
            </a:pPr>
            <a:r>
              <a:rPr lang="en-US" sz="6000" dirty="0">
                <a:latin typeface="Countach" panose="02000000000000000000" pitchFamily="50" charset="0"/>
              </a:rPr>
              <a:t>WHAT WE BELIEVE</a:t>
            </a:r>
          </a:p>
        </p:txBody>
      </p:sp>
      <p:sp>
        <p:nvSpPr>
          <p:cNvPr id="20" name="object 21">
            <a:extLst>
              <a:ext uri="{FF2B5EF4-FFF2-40B4-BE49-F238E27FC236}">
                <a16:creationId xmlns:a16="http://schemas.microsoft.com/office/drawing/2014/main" id="{94753E32-2C26-6F2E-5C5C-689B94844729}"/>
              </a:ext>
            </a:extLst>
          </p:cNvPr>
          <p:cNvSpPr txBox="1"/>
          <p:nvPr/>
        </p:nvSpPr>
        <p:spPr>
          <a:xfrm>
            <a:off x="930155" y="1292665"/>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WE BELIEVE</a:t>
            </a:r>
            <a:endParaRPr sz="1200" spc="300" dirty="0">
              <a:solidFill>
                <a:srgbClr val="C00000"/>
              </a:solidFill>
              <a:latin typeface="Countach" panose="02000000000000000000" pitchFamily="50" charset="0"/>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6200" y="-46483"/>
            <a:ext cx="9906000" cy="5291584"/>
            <a:chOff x="-76200" y="-60708"/>
            <a:chExt cx="9906000" cy="5291584"/>
          </a:xfrm>
        </p:grpSpPr>
        <p:pic>
          <p:nvPicPr>
            <p:cNvPr id="3" name="object 3"/>
            <p:cNvPicPr/>
            <p:nvPr/>
          </p:nvPicPr>
          <p:blipFill>
            <a:blip r:embed="rId2" cstate="print"/>
            <a:stretch>
              <a:fillRect/>
            </a:stretch>
          </p:blipFill>
          <p:spPr>
            <a:xfrm>
              <a:off x="0" y="-33275"/>
              <a:ext cx="9144000" cy="5230366"/>
            </a:xfrm>
            <a:prstGeom prst="rect">
              <a:avLst/>
            </a:prstGeom>
          </p:spPr>
        </p:pic>
        <p:pic>
          <p:nvPicPr>
            <p:cNvPr id="4" name="object 4"/>
            <p:cNvPicPr/>
            <p:nvPr/>
          </p:nvPicPr>
          <p:blipFill>
            <a:blip r:embed="rId3" cstate="print"/>
            <a:stretch>
              <a:fillRect/>
            </a:stretch>
          </p:blipFill>
          <p:spPr>
            <a:xfrm>
              <a:off x="0" y="-26925"/>
              <a:ext cx="9113520" cy="5251450"/>
            </a:xfrm>
            <a:prstGeom prst="rect">
              <a:avLst/>
            </a:prstGeom>
          </p:spPr>
        </p:pic>
        <p:pic>
          <p:nvPicPr>
            <p:cNvPr id="5" name="object 5"/>
            <p:cNvPicPr/>
            <p:nvPr/>
          </p:nvPicPr>
          <p:blipFill>
            <a:blip r:embed="rId4" cstate="print"/>
            <a:stretch>
              <a:fillRect/>
            </a:stretch>
          </p:blipFill>
          <p:spPr>
            <a:xfrm>
              <a:off x="-76200" y="-60708"/>
              <a:ext cx="9906000" cy="5291584"/>
            </a:xfrm>
            <a:prstGeom prst="rect">
              <a:avLst/>
            </a:prstGeom>
          </p:spPr>
        </p:pic>
        <p:pic>
          <p:nvPicPr>
            <p:cNvPr id="6" name="object 6"/>
            <p:cNvPicPr/>
            <p:nvPr/>
          </p:nvPicPr>
          <p:blipFill>
            <a:blip r:embed="rId5" cstate="print"/>
            <a:stretch>
              <a:fillRect/>
            </a:stretch>
          </p:blipFill>
          <p:spPr>
            <a:xfrm>
              <a:off x="4953000" y="82550"/>
              <a:ext cx="3511296" cy="5141975"/>
            </a:xfrm>
            <a:prstGeom prst="rect">
              <a:avLst/>
            </a:prstGeom>
          </p:spPr>
        </p:pic>
      </p:grpSp>
      <p:sp>
        <p:nvSpPr>
          <p:cNvPr id="7" name="object 7"/>
          <p:cNvSpPr txBox="1"/>
          <p:nvPr/>
        </p:nvSpPr>
        <p:spPr>
          <a:xfrm>
            <a:off x="876428" y="1039144"/>
            <a:ext cx="4838572" cy="3056606"/>
          </a:xfrm>
          <a:prstGeom prst="rect">
            <a:avLst/>
          </a:prstGeom>
        </p:spPr>
        <p:txBody>
          <a:bodyPr vert="horz" wrap="square" lIns="0" tIns="212725" rIns="0" bIns="0" rtlCol="0">
            <a:spAutoFit/>
          </a:bodyPr>
          <a:lstStyle/>
          <a:p>
            <a:pPr marR="5080" algn="l">
              <a:lnSpc>
                <a:spcPts val="4200"/>
              </a:lnSpc>
            </a:pPr>
            <a:r>
              <a:rPr lang="en-US" sz="5500" b="1" dirty="0">
                <a:solidFill>
                  <a:srgbClr val="000000"/>
                </a:solidFill>
                <a:latin typeface="Countach" panose="02000000000000000000" pitchFamily="50" charset="0"/>
              </a:rPr>
              <a:t>AMERICA’S </a:t>
            </a:r>
          </a:p>
          <a:p>
            <a:pPr marR="5080" algn="l">
              <a:lnSpc>
                <a:spcPts val="4200"/>
              </a:lnSpc>
            </a:pPr>
            <a:r>
              <a:rPr lang="en-US" sz="5500" b="1" dirty="0">
                <a:solidFill>
                  <a:srgbClr val="000000"/>
                </a:solidFill>
                <a:latin typeface="Countach" panose="02000000000000000000" pitchFamily="50" charset="0"/>
              </a:rPr>
              <a:t>PASTIME IS </a:t>
            </a:r>
          </a:p>
          <a:p>
            <a:pPr marR="5080" algn="l">
              <a:lnSpc>
                <a:spcPts val="4200"/>
              </a:lnSpc>
            </a:pPr>
            <a:r>
              <a:rPr lang="en-US" sz="5500" b="1" dirty="0">
                <a:latin typeface="Countach" panose="02000000000000000000" pitchFamily="50" charset="0"/>
                <a:cs typeface="Arial Narrow"/>
              </a:rPr>
              <a:t>NOW A GLOBAL GAME.</a:t>
            </a:r>
          </a:p>
          <a:p>
            <a:pPr marR="5080" algn="l">
              <a:lnSpc>
                <a:spcPts val="2000"/>
              </a:lnSpc>
            </a:pPr>
            <a:endParaRPr lang="en-US" sz="5500" b="1" dirty="0">
              <a:latin typeface="Countach" panose="02000000000000000000" pitchFamily="50" charset="0"/>
              <a:cs typeface="Arial Narrow"/>
            </a:endParaRPr>
          </a:p>
          <a:p>
            <a:pPr marR="792480"/>
            <a:r>
              <a:rPr lang="en-US" sz="1400" dirty="0">
                <a:solidFill>
                  <a:srgbClr val="FFFFFF"/>
                </a:solidFill>
                <a:latin typeface="Countach" panose="02000000000000000000" pitchFamily="50" charset="0"/>
                <a:cs typeface="Arial"/>
              </a:rPr>
              <a:t>DIAMOND SPORTS ARE A BEACON OF AMERICAN CULTURE, BOTH DOMESTICALLY AND ABROAD.</a:t>
            </a:r>
            <a:endParaRPr lang="en-US" sz="1400" dirty="0">
              <a:latin typeface="Countach" panose="02000000000000000000" pitchFamily="50" charset="0"/>
              <a:cs typeface="Arial"/>
            </a:endParaRPr>
          </a:p>
        </p:txBody>
      </p:sp>
      <p:pic>
        <p:nvPicPr>
          <p:cNvPr id="12" name="object 12"/>
          <p:cNvPicPr/>
          <p:nvPr/>
        </p:nvPicPr>
        <p:blipFill>
          <a:blip r:embed="rId6" cstate="print"/>
          <a:stretch>
            <a:fillRect/>
          </a:stretch>
        </p:blipFill>
        <p:spPr>
          <a:xfrm>
            <a:off x="914400" y="490727"/>
            <a:ext cx="286512" cy="356615"/>
          </a:xfrm>
          <a:prstGeom prst="rect">
            <a:avLst/>
          </a:prstGeom>
        </p:spPr>
      </p:pic>
      <p:sp>
        <p:nvSpPr>
          <p:cNvPr id="18" name="object 21">
            <a:extLst>
              <a:ext uri="{FF2B5EF4-FFF2-40B4-BE49-F238E27FC236}">
                <a16:creationId xmlns:a16="http://schemas.microsoft.com/office/drawing/2014/main" id="{6BBC0D4D-117D-B625-24CE-9A1051F16CF7}"/>
              </a:ext>
            </a:extLst>
          </p:cNvPr>
          <p:cNvSpPr txBox="1"/>
          <p:nvPr/>
        </p:nvSpPr>
        <p:spPr>
          <a:xfrm>
            <a:off x="1249044" y="570289"/>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WE BELIEVE</a:t>
            </a:r>
            <a:endParaRPr sz="1200" spc="300" dirty="0">
              <a:solidFill>
                <a:srgbClr val="C00000"/>
              </a:solidFill>
              <a:latin typeface="Countach" panose="02000000000000000000" pitchFamily="50" charset="0"/>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499"/>
                </a:lnTo>
                <a:lnTo>
                  <a:pt x="9144000" y="5143499"/>
                </a:lnTo>
                <a:lnTo>
                  <a:pt x="9144000" y="0"/>
                </a:lnTo>
                <a:close/>
              </a:path>
            </a:pathLst>
          </a:custGeom>
          <a:solidFill>
            <a:srgbClr val="19222F"/>
          </a:solidFill>
        </p:spPr>
        <p:txBody>
          <a:bodyPr wrap="square" lIns="0" tIns="0" rIns="0" bIns="0" rtlCol="0"/>
          <a:lstStyle/>
          <a:p>
            <a:endParaRPr/>
          </a:p>
        </p:txBody>
      </p:sp>
      <p:pic>
        <p:nvPicPr>
          <p:cNvPr id="3" name="object 3"/>
          <p:cNvPicPr/>
          <p:nvPr/>
        </p:nvPicPr>
        <p:blipFill>
          <a:blip r:embed="rId2" cstate="print"/>
          <a:stretch>
            <a:fillRect/>
          </a:stretch>
        </p:blipFill>
        <p:spPr>
          <a:xfrm>
            <a:off x="405384" y="4721352"/>
            <a:ext cx="185928" cy="228600"/>
          </a:xfrm>
          <a:prstGeom prst="rect">
            <a:avLst/>
          </a:prstGeom>
        </p:spPr>
      </p:pic>
      <p:sp>
        <p:nvSpPr>
          <p:cNvPr id="4" name="object 4"/>
          <p:cNvSpPr txBox="1"/>
          <p:nvPr/>
        </p:nvSpPr>
        <p:spPr>
          <a:xfrm>
            <a:off x="624499" y="4777663"/>
            <a:ext cx="629920" cy="123189"/>
          </a:xfrm>
          <a:prstGeom prst="rect">
            <a:avLst/>
          </a:prstGeom>
        </p:spPr>
        <p:txBody>
          <a:bodyPr vert="horz" wrap="square" lIns="0" tIns="0" rIns="0" bIns="0" rtlCol="0">
            <a:spAutoFit/>
          </a:bodyPr>
          <a:lstStyle/>
          <a:p>
            <a:pPr>
              <a:lnSpc>
                <a:spcPts val="965"/>
              </a:lnSpc>
            </a:pPr>
            <a:r>
              <a:rPr sz="900" spc="-160" dirty="0">
                <a:solidFill>
                  <a:srgbClr val="FFFFFF"/>
                </a:solidFill>
                <a:latin typeface="Arial Narrow"/>
                <a:cs typeface="Arial Narrow"/>
              </a:rPr>
              <a:t>OVERVIEW</a:t>
            </a:r>
            <a:r>
              <a:rPr sz="900" spc="-35" dirty="0">
                <a:solidFill>
                  <a:srgbClr val="FFFFFF"/>
                </a:solidFill>
                <a:latin typeface="Arial Narrow"/>
                <a:cs typeface="Arial Narrow"/>
              </a:rPr>
              <a:t> </a:t>
            </a:r>
            <a:r>
              <a:rPr sz="900" spc="260" dirty="0">
                <a:solidFill>
                  <a:srgbClr val="FFFFFF"/>
                </a:solidFill>
                <a:latin typeface="Arial Narrow"/>
                <a:cs typeface="Arial Narrow"/>
              </a:rPr>
              <a:t>|</a:t>
            </a:r>
            <a:r>
              <a:rPr sz="900" spc="-40" dirty="0">
                <a:solidFill>
                  <a:srgbClr val="FFFFFF"/>
                </a:solidFill>
                <a:latin typeface="Arial Narrow"/>
                <a:cs typeface="Arial Narrow"/>
              </a:rPr>
              <a:t> </a:t>
            </a:r>
            <a:r>
              <a:rPr sz="900" spc="-55" dirty="0">
                <a:solidFill>
                  <a:srgbClr val="FFFFFF"/>
                </a:solidFill>
                <a:latin typeface="Arial Narrow"/>
                <a:cs typeface="Arial Narrow"/>
              </a:rPr>
              <a:t>2025</a:t>
            </a:r>
            <a:endParaRPr sz="900">
              <a:latin typeface="Arial Narrow"/>
              <a:cs typeface="Arial Narrow"/>
            </a:endParaRPr>
          </a:p>
        </p:txBody>
      </p:sp>
      <p:pic>
        <p:nvPicPr>
          <p:cNvPr id="5" name="object 5"/>
          <p:cNvPicPr/>
          <p:nvPr/>
        </p:nvPicPr>
        <p:blipFill>
          <a:blip r:embed="rId3" cstate="print"/>
          <a:stretch>
            <a:fillRect/>
          </a:stretch>
        </p:blipFill>
        <p:spPr>
          <a:xfrm>
            <a:off x="0" y="0"/>
            <a:ext cx="9144000" cy="5143500"/>
          </a:xfrm>
          <a:prstGeom prst="rect">
            <a:avLst/>
          </a:prstGeom>
        </p:spPr>
      </p:pic>
      <p:pic>
        <p:nvPicPr>
          <p:cNvPr id="8" name="object 8"/>
          <p:cNvPicPr/>
          <p:nvPr/>
        </p:nvPicPr>
        <p:blipFill>
          <a:blip r:embed="rId4" cstate="print"/>
          <a:stretch>
            <a:fillRect/>
          </a:stretch>
        </p:blipFill>
        <p:spPr>
          <a:xfrm>
            <a:off x="679704" y="2313431"/>
            <a:ext cx="667512" cy="835152"/>
          </a:xfrm>
          <a:prstGeom prst="rect">
            <a:avLst/>
          </a:prstGeom>
        </p:spPr>
      </p:pic>
      <p:sp>
        <p:nvSpPr>
          <p:cNvPr id="12" name="object 12"/>
          <p:cNvSpPr txBox="1">
            <a:spLocks noGrp="1"/>
          </p:cNvSpPr>
          <p:nvPr>
            <p:ph type="title"/>
          </p:nvPr>
        </p:nvSpPr>
        <p:spPr>
          <a:xfrm>
            <a:off x="667923" y="3114547"/>
            <a:ext cx="8171277" cy="1414746"/>
          </a:xfrm>
          <a:prstGeom prst="rect">
            <a:avLst/>
          </a:prstGeom>
        </p:spPr>
        <p:txBody>
          <a:bodyPr vert="horz" wrap="square" lIns="0" tIns="265430" rIns="0" bIns="0" rtlCol="0">
            <a:spAutoFit/>
          </a:bodyPr>
          <a:lstStyle/>
          <a:p>
            <a:pPr marL="12700" marR="5080">
              <a:lnSpc>
                <a:spcPct val="69300"/>
              </a:lnSpc>
              <a:spcBef>
                <a:spcPts val="2090"/>
              </a:spcBef>
            </a:pPr>
            <a:r>
              <a:rPr lang="en-US" sz="5400" b="0" dirty="0">
                <a:latin typeface="Countach" panose="02000000000000000000" pitchFamily="50" charset="0"/>
              </a:rPr>
              <a:t>IS THE WORLD’S PREMIER YOUTH DIAMOND SPORTS PLATFORM.</a:t>
            </a:r>
            <a:endParaRPr lang="en-US" sz="1000" spc="300" dirty="0">
              <a:latin typeface="Countach" panose="02000000000000000000" pitchFamily="50" charset="0"/>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0" y="0"/>
              <a:ext cx="9144000" cy="5105399"/>
            </a:xfrm>
            <a:prstGeom prst="rect">
              <a:avLst/>
            </a:prstGeom>
          </p:spPr>
        </p:pic>
      </p:grpSp>
      <p:sp>
        <p:nvSpPr>
          <p:cNvPr id="5" name="object 5"/>
          <p:cNvSpPr txBox="1"/>
          <p:nvPr/>
        </p:nvSpPr>
        <p:spPr>
          <a:xfrm>
            <a:off x="970420" y="1044198"/>
            <a:ext cx="3372980" cy="2996590"/>
          </a:xfrm>
          <a:prstGeom prst="rect">
            <a:avLst/>
          </a:prstGeom>
        </p:spPr>
        <p:txBody>
          <a:bodyPr vert="horz" wrap="square" lIns="0" tIns="11430" rIns="0" bIns="0" rtlCol="0">
            <a:spAutoFit/>
          </a:bodyPr>
          <a:lstStyle/>
          <a:p>
            <a:pPr>
              <a:lnSpc>
                <a:spcPts val="4400"/>
              </a:lnSpc>
            </a:pPr>
            <a:r>
              <a:rPr lang="en-US" sz="5500" b="1" dirty="0">
                <a:latin typeface="Countach" panose="02000000000000000000" pitchFamily="50" charset="0"/>
                <a:cs typeface="Arial Narrow"/>
              </a:rPr>
              <a:t>IN CAREER</a:t>
            </a:r>
            <a:endParaRPr lang="en-US" sz="5500" dirty="0">
              <a:latin typeface="Countach" panose="02000000000000000000" pitchFamily="50" charset="0"/>
              <a:cs typeface="Arial Narrow"/>
            </a:endParaRPr>
          </a:p>
          <a:p>
            <a:pPr>
              <a:lnSpc>
                <a:spcPts val="4400"/>
              </a:lnSpc>
            </a:pPr>
            <a:r>
              <a:rPr lang="en-US" sz="5500" b="1" dirty="0">
                <a:latin typeface="Countach" panose="02000000000000000000" pitchFamily="50" charset="0"/>
                <a:cs typeface="Arial Narrow"/>
              </a:rPr>
              <a:t>DEFINING</a:t>
            </a:r>
            <a:endParaRPr lang="en-US" sz="5500" dirty="0">
              <a:latin typeface="Countach" panose="02000000000000000000" pitchFamily="50" charset="0"/>
              <a:cs typeface="Arial Narrow"/>
            </a:endParaRPr>
          </a:p>
          <a:p>
            <a:pPr>
              <a:lnSpc>
                <a:spcPts val="4400"/>
              </a:lnSpc>
            </a:pPr>
            <a:r>
              <a:rPr lang="en-US" sz="5500" b="1" dirty="0">
                <a:latin typeface="Countach" panose="02000000000000000000" pitchFamily="50" charset="0"/>
                <a:cs typeface="Arial Narrow"/>
              </a:rPr>
              <a:t>EXPERIENCES</a:t>
            </a:r>
            <a:endParaRPr lang="en-US" sz="5500" dirty="0">
              <a:latin typeface="Countach" panose="02000000000000000000" pitchFamily="50" charset="0"/>
              <a:cs typeface="Arial Narrow"/>
            </a:endParaRPr>
          </a:p>
          <a:p>
            <a:pPr marL="12700" marR="842010">
              <a:lnSpc>
                <a:spcPct val="116199"/>
              </a:lnSpc>
              <a:spcBef>
                <a:spcPts val="575"/>
              </a:spcBef>
            </a:pPr>
            <a:r>
              <a:rPr lang="en-US" sz="1400" dirty="0">
                <a:solidFill>
                  <a:srgbClr val="FFFFFF"/>
                </a:solidFill>
                <a:latin typeface="Countach" panose="02000000000000000000" pitchFamily="50" charset="0"/>
                <a:cs typeface="Arial"/>
              </a:rPr>
              <a:t>WE DELIVER THE MOST AUTHENTIC IN CLASS, COMPETITIVE, AND CAREER-DEFINING EXPERIENCES BENEFITTING PLAYERS, FAMILIES, SCOUTS, COLLEGES, AND PROFESSIONAL ORGANIZATIONS ALIKE.</a:t>
            </a:r>
            <a:endParaRPr lang="en-US" sz="1400" dirty="0">
              <a:latin typeface="Countach" panose="02000000000000000000" pitchFamily="50" charset="0"/>
              <a:cs typeface="Arial"/>
            </a:endParaRPr>
          </a:p>
        </p:txBody>
      </p:sp>
      <p:pic>
        <p:nvPicPr>
          <p:cNvPr id="7" name="object 7"/>
          <p:cNvPicPr/>
          <p:nvPr/>
        </p:nvPicPr>
        <p:blipFill>
          <a:blip r:embed="rId4" cstate="print"/>
          <a:stretch>
            <a:fillRect/>
          </a:stretch>
        </p:blipFill>
        <p:spPr>
          <a:xfrm>
            <a:off x="3584447" y="36575"/>
            <a:ext cx="5559552" cy="5105400"/>
          </a:xfrm>
          <a:prstGeom prst="rect">
            <a:avLst/>
          </a:prstGeom>
        </p:spPr>
      </p:pic>
      <p:pic>
        <p:nvPicPr>
          <p:cNvPr id="11" name="object 11"/>
          <p:cNvPicPr/>
          <p:nvPr/>
        </p:nvPicPr>
        <p:blipFill>
          <a:blip r:embed="rId5" cstate="print"/>
          <a:stretch>
            <a:fillRect/>
          </a:stretch>
        </p:blipFill>
        <p:spPr>
          <a:xfrm>
            <a:off x="978408" y="499872"/>
            <a:ext cx="286512" cy="356615"/>
          </a:xfrm>
          <a:prstGeom prst="rect">
            <a:avLst/>
          </a:prstGeom>
        </p:spPr>
      </p:pic>
      <p:sp>
        <p:nvSpPr>
          <p:cNvPr id="16" name="object 21">
            <a:extLst>
              <a:ext uri="{FF2B5EF4-FFF2-40B4-BE49-F238E27FC236}">
                <a16:creationId xmlns:a16="http://schemas.microsoft.com/office/drawing/2014/main" id="{6EBC9445-9317-897B-7094-24E3BFC030A1}"/>
              </a:ext>
            </a:extLst>
          </p:cNvPr>
          <p:cNvSpPr txBox="1"/>
          <p:nvPr/>
        </p:nvSpPr>
        <p:spPr>
          <a:xfrm>
            <a:off x="1316863" y="571091"/>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WE BELIEVE</a:t>
            </a:r>
            <a:endParaRPr sz="1200" spc="300" dirty="0">
              <a:solidFill>
                <a:srgbClr val="C00000"/>
              </a:solidFill>
              <a:latin typeface="Countach" panose="02000000000000000000" pitchFamily="50" charset="0"/>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0" y="0"/>
              <a:ext cx="9144000" cy="5105399"/>
            </a:xfrm>
            <a:prstGeom prst="rect">
              <a:avLst/>
            </a:prstGeom>
          </p:spPr>
        </p:pic>
        <p:pic>
          <p:nvPicPr>
            <p:cNvPr id="5" name="object 5"/>
            <p:cNvPicPr/>
            <p:nvPr/>
          </p:nvPicPr>
          <p:blipFill>
            <a:blip r:embed="rId4" cstate="print"/>
            <a:stretch>
              <a:fillRect/>
            </a:stretch>
          </p:blipFill>
          <p:spPr>
            <a:xfrm>
              <a:off x="5794247" y="1106423"/>
              <a:ext cx="3349752" cy="4035552"/>
            </a:xfrm>
            <a:prstGeom prst="rect">
              <a:avLst/>
            </a:prstGeom>
          </p:spPr>
        </p:pic>
        <p:pic>
          <p:nvPicPr>
            <p:cNvPr id="6" name="object 6"/>
            <p:cNvPicPr/>
            <p:nvPr/>
          </p:nvPicPr>
          <p:blipFill>
            <a:blip r:embed="rId5" cstate="print"/>
            <a:stretch>
              <a:fillRect/>
            </a:stretch>
          </p:blipFill>
          <p:spPr>
            <a:xfrm>
              <a:off x="4715255" y="731519"/>
              <a:ext cx="3828288" cy="4410456"/>
            </a:xfrm>
            <a:prstGeom prst="rect">
              <a:avLst/>
            </a:prstGeom>
          </p:spPr>
        </p:pic>
        <p:pic>
          <p:nvPicPr>
            <p:cNvPr id="7" name="object 7"/>
            <p:cNvPicPr/>
            <p:nvPr/>
          </p:nvPicPr>
          <p:blipFill>
            <a:blip r:embed="rId6" cstate="print"/>
            <a:stretch>
              <a:fillRect/>
            </a:stretch>
          </p:blipFill>
          <p:spPr>
            <a:xfrm>
              <a:off x="1941576" y="0"/>
              <a:ext cx="5209032" cy="5141975"/>
            </a:xfrm>
            <a:prstGeom prst="rect">
              <a:avLst/>
            </a:prstGeom>
          </p:spPr>
        </p:pic>
      </p:grpSp>
      <p:sp>
        <p:nvSpPr>
          <p:cNvPr id="8" name="object 8"/>
          <p:cNvSpPr txBox="1"/>
          <p:nvPr/>
        </p:nvSpPr>
        <p:spPr>
          <a:xfrm>
            <a:off x="945970" y="1425301"/>
            <a:ext cx="3532504" cy="2746649"/>
          </a:xfrm>
          <a:prstGeom prst="rect">
            <a:avLst/>
          </a:prstGeom>
        </p:spPr>
        <p:txBody>
          <a:bodyPr vert="horz" wrap="square" lIns="0" tIns="11430" rIns="0" bIns="0" rtlCol="0">
            <a:spAutoFit/>
          </a:bodyPr>
          <a:lstStyle/>
          <a:p>
            <a:pPr>
              <a:lnSpc>
                <a:spcPts val="4400"/>
              </a:lnSpc>
            </a:pPr>
            <a:r>
              <a:rPr lang="en-US" sz="5500" b="1" dirty="0">
                <a:latin typeface="Countach" panose="02000000000000000000" pitchFamily="50" charset="0"/>
                <a:cs typeface="Arial Narrow"/>
              </a:rPr>
              <a:t>WE BELIEVE IN</a:t>
            </a:r>
            <a:endParaRPr lang="en-US" sz="5500" dirty="0">
              <a:latin typeface="Countach" panose="02000000000000000000" pitchFamily="50" charset="0"/>
              <a:cs typeface="Arial Narrow"/>
            </a:endParaRPr>
          </a:p>
          <a:p>
            <a:pPr marR="5080">
              <a:lnSpc>
                <a:spcPts val="4400"/>
              </a:lnSpc>
            </a:pPr>
            <a:r>
              <a:rPr lang="en-US" sz="5500" b="1" dirty="0">
                <a:latin typeface="Countach" panose="02000000000000000000" pitchFamily="50" charset="0"/>
                <a:cs typeface="Arial Narrow"/>
              </a:rPr>
              <a:t>DATA DRIVEN PERFORMANCE</a:t>
            </a:r>
            <a:endParaRPr lang="en-US" sz="5500" dirty="0">
              <a:latin typeface="Countach" panose="02000000000000000000" pitchFamily="50" charset="0"/>
              <a:cs typeface="Arial Narrow"/>
            </a:endParaRPr>
          </a:p>
          <a:p>
            <a:pPr marL="12700" marR="646430">
              <a:lnSpc>
                <a:spcPct val="116100"/>
              </a:lnSpc>
              <a:spcBef>
                <a:spcPts val="555"/>
              </a:spcBef>
            </a:pPr>
            <a:r>
              <a:rPr lang="en-US" sz="1400" dirty="0">
                <a:solidFill>
                  <a:srgbClr val="FFFFFF"/>
                </a:solidFill>
                <a:latin typeface="Countach" panose="02000000000000000000" pitchFamily="50" charset="0"/>
                <a:cs typeface="Arial"/>
              </a:rPr>
              <a:t>WE PROVIDE QUANTITATIVE AND QUALITATIVE PERFORMANCE DATA TO DEVELOP, CHALLENGE, AND EMBOLDEN ATHLETES TO REACH THEIR FULL PLAYING POTENTIAL FOR ANY LEVEL OF PLAY.</a:t>
            </a:r>
            <a:endParaRPr lang="en-US" sz="1400" dirty="0">
              <a:latin typeface="Countach" panose="02000000000000000000" pitchFamily="50" charset="0"/>
              <a:cs typeface="Arial"/>
            </a:endParaRPr>
          </a:p>
        </p:txBody>
      </p:sp>
      <p:pic>
        <p:nvPicPr>
          <p:cNvPr id="12" name="object 12"/>
          <p:cNvPicPr/>
          <p:nvPr/>
        </p:nvPicPr>
        <p:blipFill>
          <a:blip r:embed="rId7" cstate="print"/>
          <a:stretch>
            <a:fillRect/>
          </a:stretch>
        </p:blipFill>
        <p:spPr>
          <a:xfrm>
            <a:off x="981455" y="859536"/>
            <a:ext cx="286512" cy="353567"/>
          </a:xfrm>
          <a:prstGeom prst="rect">
            <a:avLst/>
          </a:prstGeom>
        </p:spPr>
      </p:pic>
      <p:sp>
        <p:nvSpPr>
          <p:cNvPr id="18" name="object 21">
            <a:extLst>
              <a:ext uri="{FF2B5EF4-FFF2-40B4-BE49-F238E27FC236}">
                <a16:creationId xmlns:a16="http://schemas.microsoft.com/office/drawing/2014/main" id="{00FD522D-33EF-422D-73E1-82D6A92F9A72}"/>
              </a:ext>
            </a:extLst>
          </p:cNvPr>
          <p:cNvSpPr txBox="1"/>
          <p:nvPr/>
        </p:nvSpPr>
        <p:spPr>
          <a:xfrm>
            <a:off x="1341119" y="937574"/>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WE BELIEVE</a:t>
            </a:r>
            <a:endParaRPr sz="1200" spc="300" dirty="0">
              <a:solidFill>
                <a:srgbClr val="C00000"/>
              </a:solidFill>
              <a:latin typeface="Countach" panose="02000000000000000000" pitchFamily="50" charset="0"/>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0" y="0"/>
              <a:ext cx="9144000" cy="5105399"/>
            </a:xfrm>
            <a:prstGeom prst="rect">
              <a:avLst/>
            </a:prstGeom>
          </p:spPr>
        </p:pic>
      </p:grpSp>
      <p:sp>
        <p:nvSpPr>
          <p:cNvPr id="5" name="object 5"/>
          <p:cNvSpPr txBox="1"/>
          <p:nvPr/>
        </p:nvSpPr>
        <p:spPr>
          <a:xfrm>
            <a:off x="1007352" y="1057739"/>
            <a:ext cx="3505835" cy="3038011"/>
          </a:xfrm>
          <a:prstGeom prst="rect">
            <a:avLst/>
          </a:prstGeom>
        </p:spPr>
        <p:txBody>
          <a:bodyPr vert="horz" wrap="square" lIns="0" tIns="11430" rIns="0" bIns="0" rtlCol="0">
            <a:spAutoFit/>
          </a:bodyPr>
          <a:lstStyle/>
          <a:p>
            <a:pPr>
              <a:lnSpc>
                <a:spcPts val="4000"/>
              </a:lnSpc>
            </a:pPr>
            <a:r>
              <a:rPr lang="en-US" sz="4800" b="1" dirty="0">
                <a:latin typeface="Countach" panose="02000000000000000000" pitchFamily="50" charset="0"/>
                <a:cs typeface="Arial Narrow"/>
              </a:rPr>
              <a:t>WE BELIEVE IN</a:t>
            </a:r>
            <a:endParaRPr lang="en-US" sz="4800" dirty="0">
              <a:latin typeface="Countach" panose="02000000000000000000" pitchFamily="50" charset="0"/>
              <a:cs typeface="Arial Narrow"/>
            </a:endParaRPr>
          </a:p>
          <a:p>
            <a:pPr>
              <a:lnSpc>
                <a:spcPts val="4000"/>
              </a:lnSpc>
            </a:pPr>
            <a:r>
              <a:rPr lang="en-US" sz="4800" b="1" dirty="0">
                <a:latin typeface="Countach" panose="02000000000000000000" pitchFamily="50" charset="0"/>
                <a:cs typeface="Arial Narrow"/>
              </a:rPr>
              <a:t>ASPIRATIONAL</a:t>
            </a:r>
            <a:endParaRPr lang="en-US" sz="4800" dirty="0">
              <a:latin typeface="Countach" panose="02000000000000000000" pitchFamily="50" charset="0"/>
              <a:cs typeface="Arial Narrow"/>
            </a:endParaRPr>
          </a:p>
          <a:p>
            <a:pPr>
              <a:lnSpc>
                <a:spcPts val="4000"/>
              </a:lnSpc>
            </a:pPr>
            <a:r>
              <a:rPr lang="en-US" sz="4800" b="1" dirty="0">
                <a:latin typeface="Countach" panose="02000000000000000000" pitchFamily="50" charset="0"/>
                <a:cs typeface="Arial Narrow"/>
              </a:rPr>
              <a:t>PLAYING</a:t>
            </a:r>
            <a:endParaRPr lang="en-US" sz="4800" dirty="0">
              <a:latin typeface="Countach" panose="02000000000000000000" pitchFamily="50" charset="0"/>
              <a:cs typeface="Arial Narrow"/>
            </a:endParaRPr>
          </a:p>
          <a:p>
            <a:pPr>
              <a:lnSpc>
                <a:spcPts val="4000"/>
              </a:lnSpc>
            </a:pPr>
            <a:r>
              <a:rPr lang="en-US" sz="4800" b="1" dirty="0">
                <a:latin typeface="Countach" panose="02000000000000000000" pitchFamily="50" charset="0"/>
                <a:cs typeface="Arial Narrow"/>
              </a:rPr>
              <a:t>ENVIRONMENTS</a:t>
            </a:r>
          </a:p>
          <a:p>
            <a:pPr>
              <a:lnSpc>
                <a:spcPts val="2000"/>
              </a:lnSpc>
            </a:pPr>
            <a:endParaRPr lang="en-US" sz="4800" dirty="0">
              <a:latin typeface="Countach" panose="02000000000000000000" pitchFamily="50" charset="0"/>
              <a:cs typeface="Arial Narrow"/>
            </a:endParaRPr>
          </a:p>
          <a:p>
            <a:pPr marR="823594">
              <a:lnSpc>
                <a:spcPts val="1400"/>
              </a:lnSpc>
            </a:pPr>
            <a:r>
              <a:rPr lang="en-US" sz="1400" dirty="0">
                <a:solidFill>
                  <a:srgbClr val="FFFFFF"/>
                </a:solidFill>
                <a:latin typeface="Countach" panose="02000000000000000000" pitchFamily="50" charset="0"/>
                <a:cs typeface="Arial"/>
              </a:rPr>
              <a:t>WE INSPIRE ATHLETES AT EVERY SKILL LEVEL TO REALIZE THEIR DREAMS IN THE HIGHEST</a:t>
            </a:r>
            <a:endParaRPr lang="en-US" sz="1400" dirty="0">
              <a:latin typeface="Countach" panose="02000000000000000000" pitchFamily="50" charset="0"/>
              <a:cs typeface="Arial"/>
            </a:endParaRPr>
          </a:p>
          <a:p>
            <a:pPr marR="887094">
              <a:lnSpc>
                <a:spcPts val="1400"/>
              </a:lnSpc>
            </a:pPr>
            <a:r>
              <a:rPr lang="en-US" sz="1400" dirty="0">
                <a:solidFill>
                  <a:srgbClr val="FFFFFF"/>
                </a:solidFill>
                <a:latin typeface="Countach" panose="02000000000000000000" pitchFamily="50" charset="0"/>
                <a:cs typeface="Arial"/>
              </a:rPr>
              <a:t>PERFORMANCE ENVIRONMENT POSSIBLE - FROM ON THE FIELD TO THE GEAR THEY WEAR.</a:t>
            </a:r>
            <a:endParaRPr lang="en-US" sz="1400" dirty="0">
              <a:latin typeface="Countach" panose="02000000000000000000" pitchFamily="50" charset="0"/>
              <a:cs typeface="Arial"/>
            </a:endParaRPr>
          </a:p>
        </p:txBody>
      </p:sp>
      <p:pic>
        <p:nvPicPr>
          <p:cNvPr id="7" name="object 7"/>
          <p:cNvPicPr/>
          <p:nvPr/>
        </p:nvPicPr>
        <p:blipFill>
          <a:blip r:embed="rId4" cstate="print"/>
          <a:stretch>
            <a:fillRect/>
          </a:stretch>
        </p:blipFill>
        <p:spPr>
          <a:xfrm>
            <a:off x="4178808" y="210311"/>
            <a:ext cx="4858512" cy="4931664"/>
          </a:xfrm>
          <a:prstGeom prst="rect">
            <a:avLst/>
          </a:prstGeom>
        </p:spPr>
      </p:pic>
      <p:pic>
        <p:nvPicPr>
          <p:cNvPr id="11" name="object 11"/>
          <p:cNvPicPr/>
          <p:nvPr/>
        </p:nvPicPr>
        <p:blipFill>
          <a:blip r:embed="rId5" cstate="print"/>
          <a:stretch>
            <a:fillRect/>
          </a:stretch>
        </p:blipFill>
        <p:spPr>
          <a:xfrm>
            <a:off x="1018032" y="463295"/>
            <a:ext cx="286512" cy="356615"/>
          </a:xfrm>
          <a:prstGeom prst="rect">
            <a:avLst/>
          </a:prstGeom>
        </p:spPr>
      </p:pic>
      <p:sp>
        <p:nvSpPr>
          <p:cNvPr id="17" name="object 21">
            <a:extLst>
              <a:ext uri="{FF2B5EF4-FFF2-40B4-BE49-F238E27FC236}">
                <a16:creationId xmlns:a16="http://schemas.microsoft.com/office/drawing/2014/main" id="{82432C7C-F85C-56FB-56C2-9CB8A9AA6FED}"/>
              </a:ext>
            </a:extLst>
          </p:cNvPr>
          <p:cNvSpPr txBox="1"/>
          <p:nvPr/>
        </p:nvSpPr>
        <p:spPr>
          <a:xfrm>
            <a:off x="1371600" y="542857"/>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WE BELIEVE</a:t>
            </a:r>
            <a:endParaRPr sz="1200" spc="300" dirty="0">
              <a:solidFill>
                <a:srgbClr val="C00000"/>
              </a:solidFill>
              <a:latin typeface="Countach" panose="02000000000000000000" pitchFamily="50" charset="0"/>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0" y="0"/>
              <a:ext cx="9144000" cy="5105399"/>
            </a:xfrm>
            <a:prstGeom prst="rect">
              <a:avLst/>
            </a:prstGeom>
          </p:spPr>
        </p:pic>
      </p:grpSp>
      <p:sp>
        <p:nvSpPr>
          <p:cNvPr id="5" name="object 5"/>
          <p:cNvSpPr txBox="1"/>
          <p:nvPr/>
        </p:nvSpPr>
        <p:spPr>
          <a:xfrm>
            <a:off x="1054840" y="1265437"/>
            <a:ext cx="4050559" cy="2969083"/>
          </a:xfrm>
          <a:prstGeom prst="rect">
            <a:avLst/>
          </a:prstGeom>
        </p:spPr>
        <p:txBody>
          <a:bodyPr vert="horz" wrap="square" lIns="0" tIns="215900" rIns="0" bIns="0" rtlCol="0">
            <a:spAutoFit/>
          </a:bodyPr>
          <a:lstStyle/>
          <a:p>
            <a:pPr marR="5080">
              <a:lnSpc>
                <a:spcPts val="4600"/>
              </a:lnSpc>
            </a:pPr>
            <a:r>
              <a:rPr lang="en-US" sz="5500" b="1" dirty="0">
                <a:solidFill>
                  <a:srgbClr val="000000"/>
                </a:solidFill>
                <a:latin typeface="Countach" panose="02000000000000000000" pitchFamily="50" charset="0"/>
              </a:rPr>
              <a:t>TEAM SPORTS</a:t>
            </a:r>
            <a:endParaRPr lang="en-US" sz="5500" b="1" dirty="0">
              <a:latin typeface="Countach" panose="02000000000000000000" pitchFamily="50" charset="0"/>
              <a:cs typeface="Arial Narrow"/>
            </a:endParaRPr>
          </a:p>
          <a:p>
            <a:pPr marR="5080">
              <a:lnSpc>
                <a:spcPts val="4600"/>
              </a:lnSpc>
            </a:pPr>
            <a:r>
              <a:rPr lang="en-US" sz="5500" b="1" dirty="0">
                <a:latin typeface="Countach" panose="02000000000000000000" pitchFamily="50" charset="0"/>
                <a:cs typeface="Arial Narrow"/>
              </a:rPr>
              <a:t>IS AN EDUCATION PLATFORM</a:t>
            </a:r>
          </a:p>
          <a:p>
            <a:pPr marL="12700" marR="1318260">
              <a:lnSpc>
                <a:spcPct val="115599"/>
              </a:lnSpc>
              <a:spcBef>
                <a:spcPts val="585"/>
              </a:spcBef>
            </a:pPr>
            <a:r>
              <a:rPr lang="en-US" sz="1200" dirty="0">
                <a:solidFill>
                  <a:srgbClr val="FFFFFF"/>
                </a:solidFill>
                <a:latin typeface="Countach" panose="02000000000000000000" pitchFamily="50" charset="0"/>
                <a:cs typeface="Arial"/>
              </a:rPr>
              <a:t>SPORTS TEACHES LIFE LESSONS THAT HELP KIDS WIN BEYOND THE FIELD. </a:t>
            </a:r>
          </a:p>
          <a:p>
            <a:pPr marL="12700" marR="1318260">
              <a:lnSpc>
                <a:spcPct val="115599"/>
              </a:lnSpc>
              <a:spcBef>
                <a:spcPts val="585"/>
              </a:spcBef>
            </a:pPr>
            <a:r>
              <a:rPr lang="en-US" sz="1200" dirty="0">
                <a:solidFill>
                  <a:srgbClr val="FFFFFF"/>
                </a:solidFill>
                <a:latin typeface="Countach" panose="02000000000000000000" pitchFamily="50" charset="0"/>
                <a:cs typeface="Arial"/>
              </a:rPr>
              <a:t>WE HELP UNDERSERVED COMMUNITIES PROVIDE ACCESS TO THE GAME.</a:t>
            </a:r>
            <a:endParaRPr lang="en-US" sz="1200" dirty="0">
              <a:latin typeface="Countach" panose="02000000000000000000" pitchFamily="50" charset="0"/>
              <a:cs typeface="Arial"/>
            </a:endParaRPr>
          </a:p>
        </p:txBody>
      </p:sp>
      <p:pic>
        <p:nvPicPr>
          <p:cNvPr id="7" name="object 7"/>
          <p:cNvPicPr/>
          <p:nvPr/>
        </p:nvPicPr>
        <p:blipFill>
          <a:blip r:embed="rId4" cstate="print"/>
          <a:stretch>
            <a:fillRect/>
          </a:stretch>
        </p:blipFill>
        <p:spPr>
          <a:xfrm>
            <a:off x="4639056" y="94487"/>
            <a:ext cx="4123944" cy="5047488"/>
          </a:xfrm>
          <a:prstGeom prst="rect">
            <a:avLst/>
          </a:prstGeom>
        </p:spPr>
      </p:pic>
      <p:pic>
        <p:nvPicPr>
          <p:cNvPr id="11" name="object 11"/>
          <p:cNvPicPr/>
          <p:nvPr/>
        </p:nvPicPr>
        <p:blipFill>
          <a:blip r:embed="rId5" cstate="print"/>
          <a:stretch>
            <a:fillRect/>
          </a:stretch>
        </p:blipFill>
        <p:spPr>
          <a:xfrm>
            <a:off x="1060703" y="862583"/>
            <a:ext cx="286512" cy="356615"/>
          </a:xfrm>
          <a:prstGeom prst="rect">
            <a:avLst/>
          </a:prstGeom>
        </p:spPr>
      </p:pic>
      <p:sp>
        <p:nvSpPr>
          <p:cNvPr id="17" name="object 21">
            <a:extLst>
              <a:ext uri="{FF2B5EF4-FFF2-40B4-BE49-F238E27FC236}">
                <a16:creationId xmlns:a16="http://schemas.microsoft.com/office/drawing/2014/main" id="{1FB1B8D8-0E98-4BB2-392F-CDB8FDA8CCC4}"/>
              </a:ext>
            </a:extLst>
          </p:cNvPr>
          <p:cNvSpPr txBox="1"/>
          <p:nvPr/>
        </p:nvSpPr>
        <p:spPr>
          <a:xfrm>
            <a:off x="1440841" y="942145"/>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WE BELIEVE</a:t>
            </a:r>
            <a:endParaRPr sz="1200" spc="300" dirty="0">
              <a:solidFill>
                <a:srgbClr val="C00000"/>
              </a:solidFill>
              <a:latin typeface="Countach" panose="02000000000000000000" pitchFamily="50" charset="0"/>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499"/>
                </a:lnTo>
                <a:lnTo>
                  <a:pt x="9144000" y="5143499"/>
                </a:lnTo>
                <a:lnTo>
                  <a:pt x="9144000" y="0"/>
                </a:lnTo>
                <a:close/>
              </a:path>
            </a:pathLst>
          </a:custGeom>
          <a:solidFill>
            <a:srgbClr val="19222F"/>
          </a:solidFill>
        </p:spPr>
        <p:txBody>
          <a:bodyPr wrap="square" lIns="0" tIns="0" rIns="0" bIns="0" rtlCol="0"/>
          <a:lstStyle/>
          <a:p>
            <a:endParaRPr/>
          </a:p>
        </p:txBody>
      </p:sp>
      <p:grpSp>
        <p:nvGrpSpPr>
          <p:cNvPr id="3" name="object 3"/>
          <p:cNvGrpSpPr/>
          <p:nvPr/>
        </p:nvGrpSpPr>
        <p:grpSpPr>
          <a:xfrm>
            <a:off x="0" y="0"/>
            <a:ext cx="9143999" cy="5141975"/>
            <a:chOff x="0" y="0"/>
            <a:chExt cx="9143999" cy="5141975"/>
          </a:xfrm>
        </p:grpSpPr>
        <p:pic>
          <p:nvPicPr>
            <p:cNvPr id="4" name="object 4"/>
            <p:cNvPicPr/>
            <p:nvPr/>
          </p:nvPicPr>
          <p:blipFill>
            <a:blip r:embed="rId2" cstate="print"/>
            <a:stretch>
              <a:fillRect/>
            </a:stretch>
          </p:blipFill>
          <p:spPr>
            <a:xfrm>
              <a:off x="405384" y="4721352"/>
              <a:ext cx="185928" cy="228600"/>
            </a:xfrm>
            <a:prstGeom prst="rect">
              <a:avLst/>
            </a:prstGeom>
          </p:spPr>
        </p:pic>
        <p:pic>
          <p:nvPicPr>
            <p:cNvPr id="5" name="object 5"/>
            <p:cNvPicPr/>
            <p:nvPr/>
          </p:nvPicPr>
          <p:blipFill>
            <a:blip r:embed="rId3" cstate="print"/>
            <a:stretch>
              <a:fillRect/>
            </a:stretch>
          </p:blipFill>
          <p:spPr>
            <a:xfrm>
              <a:off x="12191" y="39623"/>
              <a:ext cx="9131808" cy="5102352"/>
            </a:xfrm>
            <a:prstGeom prst="rect">
              <a:avLst/>
            </a:prstGeom>
          </p:spPr>
        </p:pic>
        <p:pic>
          <p:nvPicPr>
            <p:cNvPr id="6" name="object 6"/>
            <p:cNvPicPr/>
            <p:nvPr/>
          </p:nvPicPr>
          <p:blipFill>
            <a:blip r:embed="rId4" cstate="print"/>
            <a:stretch>
              <a:fillRect/>
            </a:stretch>
          </p:blipFill>
          <p:spPr>
            <a:xfrm>
              <a:off x="0" y="0"/>
              <a:ext cx="9131808" cy="5141975"/>
            </a:xfrm>
            <a:prstGeom prst="rect">
              <a:avLst/>
            </a:prstGeom>
          </p:spPr>
        </p:pic>
        <p:pic>
          <p:nvPicPr>
            <p:cNvPr id="7" name="object 7"/>
            <p:cNvPicPr/>
            <p:nvPr/>
          </p:nvPicPr>
          <p:blipFill>
            <a:blip r:embed="rId5" cstate="print"/>
            <a:stretch>
              <a:fillRect/>
            </a:stretch>
          </p:blipFill>
          <p:spPr>
            <a:xfrm>
              <a:off x="36576" y="0"/>
              <a:ext cx="9095232" cy="5141975"/>
            </a:xfrm>
            <a:prstGeom prst="rect">
              <a:avLst/>
            </a:prstGeom>
          </p:spPr>
        </p:pic>
        <p:pic>
          <p:nvPicPr>
            <p:cNvPr id="8" name="object 8"/>
            <p:cNvPicPr>
              <a:picLocks noChangeAspect="1"/>
            </p:cNvPicPr>
            <p:nvPr/>
          </p:nvPicPr>
          <p:blipFill>
            <a:blip r:embed="rId6">
              <a:extLst>
                <a:ext uri="{28A0092B-C50C-407E-A947-70E740481C1C}">
                  <a14:useLocalDpi xmlns:a14="http://schemas.microsoft.com/office/drawing/2010/main" val="0"/>
                </a:ext>
              </a:extLst>
            </a:blip>
            <a:srcRect l="31544" t="3245" r="36781" b="34755"/>
            <a:stretch>
              <a:fillRect/>
            </a:stretch>
          </p:blipFill>
          <p:spPr>
            <a:xfrm>
              <a:off x="4800599" y="39623"/>
              <a:ext cx="3910977" cy="5102352"/>
            </a:xfrm>
            <a:prstGeom prst="rect">
              <a:avLst/>
            </a:prstGeom>
          </p:spPr>
        </p:pic>
        <p:pic>
          <p:nvPicPr>
            <p:cNvPr id="9" name="object 9"/>
            <p:cNvPicPr/>
            <p:nvPr/>
          </p:nvPicPr>
          <p:blipFill>
            <a:blip r:embed="rId7" cstate="print"/>
            <a:stretch>
              <a:fillRect/>
            </a:stretch>
          </p:blipFill>
          <p:spPr>
            <a:xfrm>
              <a:off x="1207008" y="399288"/>
              <a:ext cx="3227831" cy="3950208"/>
            </a:xfrm>
            <a:prstGeom prst="rect">
              <a:avLst/>
            </a:prstGeom>
          </p:spPr>
        </p:pic>
      </p:grpSp>
      <p:pic>
        <p:nvPicPr>
          <p:cNvPr id="13" name="object 13"/>
          <p:cNvPicPr/>
          <p:nvPr/>
        </p:nvPicPr>
        <p:blipFill>
          <a:blip r:embed="rId8" cstate="print"/>
          <a:stretch>
            <a:fillRect/>
          </a:stretch>
        </p:blipFill>
        <p:spPr>
          <a:xfrm>
            <a:off x="795527" y="1176527"/>
            <a:ext cx="286512" cy="356615"/>
          </a:xfrm>
          <a:prstGeom prst="rect">
            <a:avLst/>
          </a:prstGeom>
        </p:spPr>
      </p:pic>
      <p:sp>
        <p:nvSpPr>
          <p:cNvPr id="14" name="object 14"/>
          <p:cNvSpPr txBox="1"/>
          <p:nvPr/>
        </p:nvSpPr>
        <p:spPr>
          <a:xfrm>
            <a:off x="775124" y="1714332"/>
            <a:ext cx="5778076" cy="1619418"/>
          </a:xfrm>
          <a:prstGeom prst="rect">
            <a:avLst/>
          </a:prstGeom>
        </p:spPr>
        <p:txBody>
          <a:bodyPr vert="horz" wrap="square" lIns="0" tIns="12700" rIns="0" bIns="0" rtlCol="0">
            <a:spAutoFit/>
          </a:bodyPr>
          <a:lstStyle/>
          <a:p>
            <a:pPr>
              <a:lnSpc>
                <a:spcPct val="100000"/>
              </a:lnSpc>
              <a:spcBef>
                <a:spcPts val="475"/>
              </a:spcBef>
            </a:pPr>
            <a:endParaRPr sz="1200" dirty="0">
              <a:latin typeface="Arial"/>
              <a:cs typeface="Arial"/>
            </a:endParaRPr>
          </a:p>
          <a:p>
            <a:pPr marL="12700" marR="5080">
              <a:lnSpc>
                <a:spcPct val="76900"/>
              </a:lnSpc>
              <a:spcBef>
                <a:spcPts val="5"/>
              </a:spcBef>
            </a:pPr>
            <a:r>
              <a:rPr lang="en-US" sz="6000" b="1" dirty="0">
                <a:solidFill>
                  <a:srgbClr val="FFFFFF"/>
                </a:solidFill>
                <a:latin typeface="Countach" panose="02000000000000000000" pitchFamily="50" charset="0"/>
                <a:cs typeface="Arial Narrow"/>
              </a:rPr>
              <a:t>WHY PARTNER </a:t>
            </a:r>
          </a:p>
          <a:p>
            <a:pPr marL="12700" marR="5080">
              <a:lnSpc>
                <a:spcPct val="76900"/>
              </a:lnSpc>
              <a:spcBef>
                <a:spcPts val="5"/>
              </a:spcBef>
            </a:pPr>
            <a:r>
              <a:rPr lang="en-US" sz="6000" b="1" dirty="0">
                <a:solidFill>
                  <a:srgbClr val="FFFFFF"/>
                </a:solidFill>
                <a:latin typeface="Countach" panose="02000000000000000000" pitchFamily="50" charset="0"/>
                <a:cs typeface="Arial Narrow"/>
              </a:rPr>
              <a:t>WITH US</a:t>
            </a:r>
            <a:endParaRPr lang="en-US" sz="6000" dirty="0">
              <a:latin typeface="Countach" panose="02000000000000000000" pitchFamily="50" charset="0"/>
              <a:cs typeface="Arial Narrow"/>
            </a:endParaRPr>
          </a:p>
        </p:txBody>
      </p:sp>
      <p:sp>
        <p:nvSpPr>
          <p:cNvPr id="17" name="object 21">
            <a:extLst>
              <a:ext uri="{FF2B5EF4-FFF2-40B4-BE49-F238E27FC236}">
                <a16:creationId xmlns:a16="http://schemas.microsoft.com/office/drawing/2014/main" id="{436421FF-140C-DA26-8668-2608E3E2C87D}"/>
              </a:ext>
            </a:extLst>
          </p:cNvPr>
          <p:cNvSpPr txBox="1"/>
          <p:nvPr/>
        </p:nvSpPr>
        <p:spPr>
          <a:xfrm>
            <a:off x="1207135" y="1256089"/>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PARTNERSHIPS</a:t>
            </a:r>
            <a:endParaRPr sz="1200" spc="300" dirty="0">
              <a:solidFill>
                <a:srgbClr val="C00000"/>
              </a:solidFill>
              <a:latin typeface="Countach" panose="02000000000000000000" pitchFamily="50" charset="0"/>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03903" y="0"/>
            <a:ext cx="5340096" cy="5141975"/>
          </a:xfrm>
          <a:prstGeom prst="rect">
            <a:avLst/>
          </a:prstGeom>
        </p:spPr>
      </p:pic>
      <p:grpSp>
        <p:nvGrpSpPr>
          <p:cNvPr id="3" name="object 3"/>
          <p:cNvGrpSpPr/>
          <p:nvPr/>
        </p:nvGrpSpPr>
        <p:grpSpPr>
          <a:xfrm>
            <a:off x="0" y="0"/>
            <a:ext cx="9144000" cy="5141975"/>
            <a:chOff x="0" y="0"/>
            <a:chExt cx="9144000" cy="5141975"/>
          </a:xfrm>
        </p:grpSpPr>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grpSp>
      <p:pic>
        <p:nvPicPr>
          <p:cNvPr id="10" name="object 10"/>
          <p:cNvPicPr/>
          <p:nvPr/>
        </p:nvPicPr>
        <p:blipFill>
          <a:blip r:embed="rId6" cstate="print"/>
          <a:stretch>
            <a:fillRect/>
          </a:stretch>
        </p:blipFill>
        <p:spPr>
          <a:xfrm>
            <a:off x="2731008" y="387095"/>
            <a:ext cx="6031992" cy="4032504"/>
          </a:xfrm>
          <a:prstGeom prst="rect">
            <a:avLst/>
          </a:prstGeom>
        </p:spPr>
      </p:pic>
      <p:sp>
        <p:nvSpPr>
          <p:cNvPr id="11" name="object 11"/>
          <p:cNvSpPr txBox="1"/>
          <p:nvPr/>
        </p:nvSpPr>
        <p:spPr>
          <a:xfrm>
            <a:off x="762000" y="1352550"/>
            <a:ext cx="3532504" cy="2639441"/>
          </a:xfrm>
          <a:prstGeom prst="rect">
            <a:avLst/>
          </a:prstGeom>
        </p:spPr>
        <p:txBody>
          <a:bodyPr vert="horz" wrap="square" lIns="0" tIns="241300" rIns="0" bIns="0" rtlCol="0">
            <a:spAutoFit/>
          </a:bodyPr>
          <a:lstStyle/>
          <a:p>
            <a:pPr marR="78105">
              <a:lnSpc>
                <a:spcPts val="4600"/>
              </a:lnSpc>
            </a:pPr>
            <a:r>
              <a:rPr lang="en-US" sz="5500" b="1" dirty="0">
                <a:solidFill>
                  <a:srgbClr val="000000"/>
                </a:solidFill>
                <a:latin typeface="Countach" panose="02000000000000000000" pitchFamily="50" charset="0"/>
                <a:cs typeface="Arial Narrow"/>
              </a:rPr>
              <a:t>PERFECT</a:t>
            </a:r>
          </a:p>
          <a:p>
            <a:pPr marR="78105">
              <a:lnSpc>
                <a:spcPts val="4600"/>
              </a:lnSpc>
            </a:pPr>
            <a:r>
              <a:rPr lang="en-US" sz="5500" b="1" dirty="0">
                <a:latin typeface="Countach" panose="02000000000000000000" pitchFamily="50" charset="0"/>
                <a:cs typeface="Arial Narrow"/>
              </a:rPr>
              <a:t>GAME IS WORLDWIDE</a:t>
            </a:r>
          </a:p>
          <a:p>
            <a:pPr marL="52705" marR="5080">
              <a:lnSpc>
                <a:spcPct val="116100"/>
              </a:lnSpc>
              <a:spcBef>
                <a:spcPts val="135"/>
              </a:spcBef>
            </a:pPr>
            <a:r>
              <a:rPr lang="en-US" sz="1200" dirty="0">
                <a:solidFill>
                  <a:srgbClr val="FFFFFF"/>
                </a:solidFill>
                <a:latin typeface="Countach" panose="02000000000000000000" pitchFamily="50" charset="0"/>
                <a:cs typeface="Arial"/>
              </a:rPr>
              <a:t>WE HOLD OVER 11,000 EVENTS ACROSS 44 STATES AND INTERNATIONALLY THROUGHOUT THE ENTIRE YEAR HOSTING</a:t>
            </a:r>
          </a:p>
          <a:p>
            <a:pPr marL="52705" marR="5080">
              <a:lnSpc>
                <a:spcPct val="116100"/>
              </a:lnSpc>
              <a:spcBef>
                <a:spcPts val="135"/>
              </a:spcBef>
            </a:pPr>
            <a:r>
              <a:rPr lang="en-US" sz="1200" dirty="0">
                <a:solidFill>
                  <a:srgbClr val="FFFFFF"/>
                </a:solidFill>
                <a:latin typeface="Countach" panose="02000000000000000000" pitchFamily="50" charset="0"/>
                <a:cs typeface="Arial"/>
              </a:rPr>
              <a:t>PLAYERS FROM ALL OVER THE WORLD.</a:t>
            </a:r>
            <a:endParaRPr lang="en-US" sz="1200" dirty="0">
              <a:latin typeface="Countach" panose="02000000000000000000" pitchFamily="50" charset="0"/>
              <a:cs typeface="Arial"/>
            </a:endParaRPr>
          </a:p>
        </p:txBody>
      </p:sp>
      <p:pic>
        <p:nvPicPr>
          <p:cNvPr id="13" name="object 13"/>
          <p:cNvPicPr/>
          <p:nvPr/>
        </p:nvPicPr>
        <p:blipFill>
          <a:blip r:embed="rId7" cstate="print"/>
          <a:stretch>
            <a:fillRect/>
          </a:stretch>
        </p:blipFill>
        <p:spPr>
          <a:xfrm>
            <a:off x="3096767" y="1292352"/>
            <a:ext cx="5666232" cy="3032760"/>
          </a:xfrm>
          <a:prstGeom prst="rect">
            <a:avLst/>
          </a:prstGeom>
        </p:spPr>
      </p:pic>
      <p:sp>
        <p:nvSpPr>
          <p:cNvPr id="21" name="object 21">
            <a:extLst>
              <a:ext uri="{FF2B5EF4-FFF2-40B4-BE49-F238E27FC236}">
                <a16:creationId xmlns:a16="http://schemas.microsoft.com/office/drawing/2014/main" id="{9E399D86-60DC-4718-025F-7877422C8AF4}"/>
              </a:ext>
            </a:extLst>
          </p:cNvPr>
          <p:cNvSpPr txBox="1"/>
          <p:nvPr/>
        </p:nvSpPr>
        <p:spPr>
          <a:xfrm>
            <a:off x="1158240" y="1045778"/>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PARTNERSHIPS</a:t>
            </a:r>
            <a:endParaRPr sz="1200" spc="300" dirty="0">
              <a:solidFill>
                <a:srgbClr val="C00000"/>
              </a:solidFill>
              <a:latin typeface="Countach" panose="02000000000000000000" pitchFamily="50" charset="0"/>
              <a:cs typeface="Arial"/>
            </a:endParaRPr>
          </a:p>
        </p:txBody>
      </p:sp>
      <p:pic>
        <p:nvPicPr>
          <p:cNvPr id="22" name="object 14"/>
          <p:cNvPicPr/>
          <p:nvPr/>
        </p:nvPicPr>
        <p:blipFill>
          <a:blip r:embed="rId8" cstate="print"/>
          <a:stretch>
            <a:fillRect/>
          </a:stretch>
        </p:blipFill>
        <p:spPr>
          <a:xfrm>
            <a:off x="762000" y="966216"/>
            <a:ext cx="286512" cy="35661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grpSp>
      <p:sp>
        <p:nvSpPr>
          <p:cNvPr id="7" name="object 7"/>
          <p:cNvSpPr txBox="1"/>
          <p:nvPr/>
        </p:nvSpPr>
        <p:spPr>
          <a:xfrm>
            <a:off x="762000" y="1366605"/>
            <a:ext cx="2781355" cy="2559675"/>
          </a:xfrm>
          <a:prstGeom prst="rect">
            <a:avLst/>
          </a:prstGeom>
        </p:spPr>
        <p:txBody>
          <a:bodyPr vert="horz" wrap="square" lIns="0" tIns="241300" rIns="0" bIns="0" rtlCol="0">
            <a:spAutoFit/>
          </a:bodyPr>
          <a:lstStyle/>
          <a:p>
            <a:pPr marL="12700" marR="321310">
              <a:lnSpc>
                <a:spcPct val="70000"/>
              </a:lnSpc>
              <a:spcBef>
                <a:spcPts val="1900"/>
              </a:spcBef>
            </a:pPr>
            <a:r>
              <a:rPr lang="en-US" sz="5500" b="1" dirty="0">
                <a:latin typeface="Countach" panose="02000000000000000000" pitchFamily="50" charset="0"/>
                <a:cs typeface="Arial Narrow"/>
              </a:rPr>
              <a:t>PERFECT GAME IS ELITE</a:t>
            </a:r>
          </a:p>
          <a:p>
            <a:pPr marR="5080">
              <a:lnSpc>
                <a:spcPts val="1400"/>
              </a:lnSpc>
            </a:pPr>
            <a:r>
              <a:rPr lang="en-US" sz="1200" dirty="0">
                <a:solidFill>
                  <a:srgbClr val="FFFFFF"/>
                </a:solidFill>
                <a:latin typeface="Countach" panose="02000000000000000000" pitchFamily="50" charset="0"/>
                <a:cs typeface="Arial"/>
              </a:rPr>
              <a:t>WE HOST THE WORLD’S MOST </a:t>
            </a:r>
          </a:p>
          <a:p>
            <a:pPr marR="5080">
              <a:lnSpc>
                <a:spcPts val="1400"/>
              </a:lnSpc>
            </a:pPr>
            <a:r>
              <a:rPr lang="en-US" sz="1200" dirty="0">
                <a:solidFill>
                  <a:srgbClr val="FFFFFF"/>
                </a:solidFill>
                <a:latin typeface="Countach" panose="02000000000000000000" pitchFamily="50" charset="0"/>
                <a:cs typeface="Arial"/>
              </a:rPr>
              <a:t>PRESTIGIOUS EVENTS IN YOUTH AND </a:t>
            </a:r>
          </a:p>
          <a:p>
            <a:pPr marR="5080">
              <a:lnSpc>
                <a:spcPts val="1400"/>
              </a:lnSpc>
            </a:pPr>
            <a:r>
              <a:rPr lang="en-US" sz="1200" dirty="0">
                <a:solidFill>
                  <a:srgbClr val="FFFFFF"/>
                </a:solidFill>
                <a:latin typeface="Countach" panose="02000000000000000000" pitchFamily="50" charset="0"/>
                <a:cs typeface="Arial"/>
              </a:rPr>
              <a:t>HIGH SCHOOL BASEBALL &amp; SOFTBALL.</a:t>
            </a:r>
            <a:endParaRPr lang="en-US" sz="1200" dirty="0">
              <a:latin typeface="Countach" panose="02000000000000000000" pitchFamily="50" charset="0"/>
              <a:cs typeface="Arial"/>
            </a:endParaRPr>
          </a:p>
        </p:txBody>
      </p:sp>
      <p:grpSp>
        <p:nvGrpSpPr>
          <p:cNvPr id="8" name="object 8"/>
          <p:cNvGrpSpPr/>
          <p:nvPr/>
        </p:nvGrpSpPr>
        <p:grpSpPr>
          <a:xfrm>
            <a:off x="2971800" y="0"/>
            <a:ext cx="6135623" cy="5141975"/>
            <a:chOff x="3008376" y="0"/>
            <a:chExt cx="6135623" cy="5141975"/>
          </a:xfrm>
        </p:grpSpPr>
        <p:pic>
          <p:nvPicPr>
            <p:cNvPr id="9" name="object 9"/>
            <p:cNvPicPr/>
            <p:nvPr/>
          </p:nvPicPr>
          <p:blipFill>
            <a:blip r:embed="rId6" cstate="print"/>
            <a:stretch>
              <a:fillRect/>
            </a:stretch>
          </p:blipFill>
          <p:spPr>
            <a:xfrm>
              <a:off x="3072383" y="573023"/>
              <a:ext cx="2017775" cy="3922776"/>
            </a:xfrm>
            <a:prstGeom prst="rect">
              <a:avLst/>
            </a:prstGeom>
          </p:spPr>
        </p:pic>
        <p:pic>
          <p:nvPicPr>
            <p:cNvPr id="10" name="object 10"/>
            <p:cNvPicPr/>
            <p:nvPr/>
          </p:nvPicPr>
          <p:blipFill>
            <a:blip r:embed="rId7" cstate="print"/>
            <a:stretch>
              <a:fillRect/>
            </a:stretch>
          </p:blipFill>
          <p:spPr>
            <a:xfrm>
              <a:off x="3008376" y="512063"/>
              <a:ext cx="2154936" cy="4059936"/>
            </a:xfrm>
            <a:prstGeom prst="rect">
              <a:avLst/>
            </a:prstGeom>
          </p:spPr>
        </p:pic>
        <p:pic>
          <p:nvPicPr>
            <p:cNvPr id="11" name="object 11"/>
            <p:cNvPicPr/>
            <p:nvPr/>
          </p:nvPicPr>
          <p:blipFill>
            <a:blip r:embed="rId8" cstate="print"/>
            <a:stretch>
              <a:fillRect/>
            </a:stretch>
          </p:blipFill>
          <p:spPr>
            <a:xfrm>
              <a:off x="5340095" y="573023"/>
              <a:ext cx="2127504" cy="4139184"/>
            </a:xfrm>
            <a:prstGeom prst="rect">
              <a:avLst/>
            </a:prstGeom>
          </p:spPr>
        </p:pic>
        <p:pic>
          <p:nvPicPr>
            <p:cNvPr id="12" name="object 12"/>
            <p:cNvPicPr/>
            <p:nvPr/>
          </p:nvPicPr>
          <p:blipFill>
            <a:blip r:embed="rId9" cstate="print"/>
            <a:stretch>
              <a:fillRect/>
            </a:stretch>
          </p:blipFill>
          <p:spPr>
            <a:xfrm>
              <a:off x="5266943" y="512063"/>
              <a:ext cx="2273807" cy="4279391"/>
            </a:xfrm>
            <a:prstGeom prst="rect">
              <a:avLst/>
            </a:prstGeom>
          </p:spPr>
        </p:pic>
        <p:pic>
          <p:nvPicPr>
            <p:cNvPr id="13" name="object 13"/>
            <p:cNvPicPr/>
            <p:nvPr/>
          </p:nvPicPr>
          <p:blipFill>
            <a:blip r:embed="rId10" cstate="print"/>
            <a:stretch>
              <a:fillRect/>
            </a:stretch>
          </p:blipFill>
          <p:spPr>
            <a:xfrm>
              <a:off x="6553199" y="0"/>
              <a:ext cx="2590800" cy="5141975"/>
            </a:xfrm>
            <a:prstGeom prst="rect">
              <a:avLst/>
            </a:prstGeom>
          </p:spPr>
        </p:pic>
        <p:pic>
          <p:nvPicPr>
            <p:cNvPr id="14" name="object 14"/>
            <p:cNvPicPr/>
            <p:nvPr/>
          </p:nvPicPr>
          <p:blipFill>
            <a:blip r:embed="rId11" cstate="print"/>
            <a:stretch>
              <a:fillRect/>
            </a:stretch>
          </p:blipFill>
          <p:spPr>
            <a:xfrm>
              <a:off x="6013704" y="890016"/>
              <a:ext cx="871727" cy="975360"/>
            </a:xfrm>
            <a:prstGeom prst="rect">
              <a:avLst/>
            </a:prstGeom>
          </p:spPr>
        </p:pic>
        <p:pic>
          <p:nvPicPr>
            <p:cNvPr id="15" name="object 15"/>
            <p:cNvPicPr/>
            <p:nvPr/>
          </p:nvPicPr>
          <p:blipFill>
            <a:blip r:embed="rId12" cstate="print"/>
            <a:stretch>
              <a:fillRect/>
            </a:stretch>
          </p:blipFill>
          <p:spPr>
            <a:xfrm>
              <a:off x="3560063" y="890016"/>
              <a:ext cx="868680" cy="975360"/>
            </a:xfrm>
            <a:prstGeom prst="rect">
              <a:avLst/>
            </a:prstGeom>
          </p:spPr>
        </p:pic>
      </p:grpSp>
      <p:sp>
        <p:nvSpPr>
          <p:cNvPr id="23" name="object 21">
            <a:extLst>
              <a:ext uri="{FF2B5EF4-FFF2-40B4-BE49-F238E27FC236}">
                <a16:creationId xmlns:a16="http://schemas.microsoft.com/office/drawing/2014/main" id="{9C4C9687-F974-F62C-4B30-678A43DD244B}"/>
              </a:ext>
            </a:extLst>
          </p:cNvPr>
          <p:cNvSpPr txBox="1"/>
          <p:nvPr/>
        </p:nvSpPr>
        <p:spPr>
          <a:xfrm>
            <a:off x="1158240" y="1045778"/>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PARTNERSHIPS</a:t>
            </a:r>
            <a:endParaRPr sz="1200" spc="300" dirty="0">
              <a:solidFill>
                <a:srgbClr val="C00000"/>
              </a:solidFill>
              <a:latin typeface="Countach" panose="02000000000000000000" pitchFamily="50" charset="0"/>
              <a:cs typeface="Arial"/>
            </a:endParaRPr>
          </a:p>
        </p:txBody>
      </p:sp>
      <p:pic>
        <p:nvPicPr>
          <p:cNvPr id="24" name="object 14">
            <a:extLst>
              <a:ext uri="{FF2B5EF4-FFF2-40B4-BE49-F238E27FC236}">
                <a16:creationId xmlns:a16="http://schemas.microsoft.com/office/drawing/2014/main" id="{BE05E814-96B6-1432-F34D-C0D4B13D6B92}"/>
              </a:ext>
            </a:extLst>
          </p:cNvPr>
          <p:cNvPicPr/>
          <p:nvPr/>
        </p:nvPicPr>
        <p:blipFill>
          <a:blip r:embed="rId13" cstate="print"/>
          <a:stretch>
            <a:fillRect/>
          </a:stretch>
        </p:blipFill>
        <p:spPr>
          <a:xfrm>
            <a:off x="762000" y="966216"/>
            <a:ext cx="286512" cy="35661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03903" y="0"/>
            <a:ext cx="5340096" cy="5141975"/>
          </a:xfrm>
          <a:prstGeom prst="rect">
            <a:avLst/>
          </a:prstGeom>
        </p:spPr>
      </p:pic>
      <p:grpSp>
        <p:nvGrpSpPr>
          <p:cNvPr id="3" name="object 3"/>
          <p:cNvGrpSpPr/>
          <p:nvPr/>
        </p:nvGrpSpPr>
        <p:grpSpPr>
          <a:xfrm>
            <a:off x="0" y="0"/>
            <a:ext cx="9144000" cy="5142230"/>
            <a:chOff x="0" y="0"/>
            <a:chExt cx="9144000" cy="5142230"/>
          </a:xfrm>
        </p:grpSpPr>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grpSp>
      <p:sp>
        <p:nvSpPr>
          <p:cNvPr id="7" name="object 7"/>
          <p:cNvSpPr txBox="1">
            <a:spLocks noGrp="1"/>
          </p:cNvSpPr>
          <p:nvPr>
            <p:ph type="title"/>
          </p:nvPr>
        </p:nvSpPr>
        <p:spPr>
          <a:xfrm>
            <a:off x="609600" y="912877"/>
            <a:ext cx="1892460" cy="2406172"/>
          </a:xfrm>
          <a:prstGeom prst="rect">
            <a:avLst/>
          </a:prstGeom>
        </p:spPr>
        <p:txBody>
          <a:bodyPr vert="horz" wrap="square" lIns="0" tIns="241300" rIns="0" bIns="0" rtlCol="0">
            <a:spAutoFit/>
          </a:bodyPr>
          <a:lstStyle/>
          <a:p>
            <a:pPr marL="12700" marR="5080">
              <a:lnSpc>
                <a:spcPct val="70000"/>
              </a:lnSpc>
              <a:spcBef>
                <a:spcPts val="1900"/>
              </a:spcBef>
            </a:pPr>
            <a:r>
              <a:rPr lang="en-US" sz="5000" dirty="0">
                <a:solidFill>
                  <a:srgbClr val="000000"/>
                </a:solidFill>
                <a:latin typeface="Countach" panose="02000000000000000000" pitchFamily="50" charset="0"/>
              </a:rPr>
              <a:t>PERFECT GAME OFFERS SCALE</a:t>
            </a:r>
            <a:endParaRPr lang="en-US" sz="5000" dirty="0">
              <a:latin typeface="Countach" panose="02000000000000000000" pitchFamily="50" charset="0"/>
            </a:endParaRPr>
          </a:p>
        </p:txBody>
      </p:sp>
      <p:sp>
        <p:nvSpPr>
          <p:cNvPr id="8" name="object 8"/>
          <p:cNvSpPr txBox="1"/>
          <p:nvPr/>
        </p:nvSpPr>
        <p:spPr>
          <a:xfrm>
            <a:off x="616060" y="3319049"/>
            <a:ext cx="1825708" cy="730969"/>
          </a:xfrm>
          <a:prstGeom prst="rect">
            <a:avLst/>
          </a:prstGeom>
        </p:spPr>
        <p:txBody>
          <a:bodyPr vert="horz" wrap="square" lIns="0" tIns="12700" rIns="0" bIns="0" rtlCol="0">
            <a:spAutoFit/>
          </a:bodyPr>
          <a:lstStyle/>
          <a:p>
            <a:pPr marR="5080">
              <a:lnSpc>
                <a:spcPts val="1400"/>
              </a:lnSpc>
            </a:pPr>
            <a:r>
              <a:rPr lang="en-US" sz="1400" dirty="0">
                <a:solidFill>
                  <a:srgbClr val="FFFFFF"/>
                </a:solidFill>
                <a:latin typeface="Countach" panose="02000000000000000000" pitchFamily="50" charset="0"/>
                <a:cs typeface="Arial"/>
              </a:rPr>
              <a:t>WE HAVE THE BIGGEST</a:t>
            </a:r>
          </a:p>
          <a:p>
            <a:pPr marR="5080">
              <a:lnSpc>
                <a:spcPts val="1400"/>
              </a:lnSpc>
            </a:pPr>
            <a:r>
              <a:rPr lang="en-US" sz="1400" dirty="0">
                <a:solidFill>
                  <a:srgbClr val="FFFFFF"/>
                </a:solidFill>
                <a:latin typeface="Countach" panose="02000000000000000000" pitchFamily="50" charset="0"/>
                <a:cs typeface="Arial"/>
              </a:rPr>
              <a:t>MOST ATTENDED YOUTH TOURNAMENTS ON THE</a:t>
            </a:r>
          </a:p>
          <a:p>
            <a:pPr marR="5080">
              <a:lnSpc>
                <a:spcPts val="1400"/>
              </a:lnSpc>
            </a:pPr>
            <a:r>
              <a:rPr lang="en-US" sz="1400" dirty="0">
                <a:solidFill>
                  <a:srgbClr val="FFFFFF"/>
                </a:solidFill>
                <a:latin typeface="Countach" panose="02000000000000000000" pitchFamily="50" charset="0"/>
                <a:cs typeface="Arial"/>
              </a:rPr>
              <a:t>PLANET.</a:t>
            </a:r>
            <a:endParaRPr lang="en-US" sz="1400" dirty="0">
              <a:latin typeface="Countach" panose="02000000000000000000" pitchFamily="50" charset="0"/>
              <a:cs typeface="Arial"/>
            </a:endParaRPr>
          </a:p>
        </p:txBody>
      </p:sp>
      <p:grpSp>
        <p:nvGrpSpPr>
          <p:cNvPr id="9" name="object 9"/>
          <p:cNvGrpSpPr/>
          <p:nvPr/>
        </p:nvGrpSpPr>
        <p:grpSpPr>
          <a:xfrm>
            <a:off x="2625745" y="740663"/>
            <a:ext cx="6176010" cy="3035935"/>
            <a:chOff x="2807207" y="740663"/>
            <a:chExt cx="6176010" cy="3035935"/>
          </a:xfrm>
        </p:grpSpPr>
        <p:pic>
          <p:nvPicPr>
            <p:cNvPr id="10" name="object 10"/>
            <p:cNvPicPr/>
            <p:nvPr/>
          </p:nvPicPr>
          <p:blipFill>
            <a:blip r:embed="rId6" cstate="print"/>
            <a:stretch>
              <a:fillRect/>
            </a:stretch>
          </p:blipFill>
          <p:spPr>
            <a:xfrm>
              <a:off x="3011423" y="768095"/>
              <a:ext cx="1063752" cy="938784"/>
            </a:xfrm>
            <a:prstGeom prst="rect">
              <a:avLst/>
            </a:prstGeom>
          </p:spPr>
        </p:pic>
        <p:pic>
          <p:nvPicPr>
            <p:cNvPr id="11" name="object 11"/>
            <p:cNvPicPr/>
            <p:nvPr/>
          </p:nvPicPr>
          <p:blipFill>
            <a:blip r:embed="rId7" cstate="print"/>
            <a:stretch>
              <a:fillRect/>
            </a:stretch>
          </p:blipFill>
          <p:spPr>
            <a:xfrm>
              <a:off x="4718303" y="740663"/>
              <a:ext cx="908303" cy="883919"/>
            </a:xfrm>
            <a:prstGeom prst="rect">
              <a:avLst/>
            </a:prstGeom>
          </p:spPr>
        </p:pic>
        <p:pic>
          <p:nvPicPr>
            <p:cNvPr id="12" name="object 12"/>
            <p:cNvPicPr/>
            <p:nvPr/>
          </p:nvPicPr>
          <p:blipFill>
            <a:blip r:embed="rId8" cstate="print"/>
            <a:stretch>
              <a:fillRect/>
            </a:stretch>
          </p:blipFill>
          <p:spPr>
            <a:xfrm>
              <a:off x="6214872" y="768095"/>
              <a:ext cx="1021079" cy="786384"/>
            </a:xfrm>
            <a:prstGeom prst="rect">
              <a:avLst/>
            </a:prstGeom>
          </p:spPr>
        </p:pic>
        <p:pic>
          <p:nvPicPr>
            <p:cNvPr id="13" name="object 13"/>
            <p:cNvPicPr/>
            <p:nvPr/>
          </p:nvPicPr>
          <p:blipFill>
            <a:blip r:embed="rId9" cstate="print"/>
            <a:stretch>
              <a:fillRect/>
            </a:stretch>
          </p:blipFill>
          <p:spPr>
            <a:xfrm>
              <a:off x="7775448" y="740663"/>
              <a:ext cx="1002792" cy="740663"/>
            </a:xfrm>
            <a:prstGeom prst="rect">
              <a:avLst/>
            </a:prstGeom>
          </p:spPr>
        </p:pic>
        <p:pic>
          <p:nvPicPr>
            <p:cNvPr id="14" name="object 14"/>
            <p:cNvPicPr/>
            <p:nvPr/>
          </p:nvPicPr>
          <p:blipFill>
            <a:blip r:embed="rId10" cstate="print"/>
            <a:stretch>
              <a:fillRect/>
            </a:stretch>
          </p:blipFill>
          <p:spPr>
            <a:xfrm>
              <a:off x="2807207" y="2734056"/>
              <a:ext cx="1472183" cy="883919"/>
            </a:xfrm>
            <a:prstGeom prst="rect">
              <a:avLst/>
            </a:prstGeom>
          </p:spPr>
        </p:pic>
        <p:pic>
          <p:nvPicPr>
            <p:cNvPr id="15" name="object 15"/>
            <p:cNvPicPr/>
            <p:nvPr/>
          </p:nvPicPr>
          <p:blipFill>
            <a:blip r:embed="rId11" cstate="print"/>
            <a:stretch>
              <a:fillRect/>
            </a:stretch>
          </p:blipFill>
          <p:spPr>
            <a:xfrm>
              <a:off x="4639055" y="2779775"/>
              <a:ext cx="1063752" cy="890016"/>
            </a:xfrm>
            <a:prstGeom prst="rect">
              <a:avLst/>
            </a:prstGeom>
          </p:spPr>
        </p:pic>
        <p:pic>
          <p:nvPicPr>
            <p:cNvPr id="16" name="object 16"/>
            <p:cNvPicPr/>
            <p:nvPr/>
          </p:nvPicPr>
          <p:blipFill>
            <a:blip r:embed="rId12" cstate="print"/>
            <a:stretch>
              <a:fillRect/>
            </a:stretch>
          </p:blipFill>
          <p:spPr>
            <a:xfrm>
              <a:off x="6175248" y="2673096"/>
              <a:ext cx="1100327" cy="1103375"/>
            </a:xfrm>
            <a:prstGeom prst="rect">
              <a:avLst/>
            </a:prstGeom>
          </p:spPr>
        </p:pic>
        <p:pic>
          <p:nvPicPr>
            <p:cNvPr id="17" name="object 17"/>
            <p:cNvPicPr/>
            <p:nvPr/>
          </p:nvPicPr>
          <p:blipFill>
            <a:blip r:embed="rId13" cstate="print"/>
            <a:stretch>
              <a:fillRect/>
            </a:stretch>
          </p:blipFill>
          <p:spPr>
            <a:xfrm>
              <a:off x="7714487" y="2883408"/>
              <a:ext cx="1063752" cy="801624"/>
            </a:xfrm>
            <a:prstGeom prst="rect">
              <a:avLst/>
            </a:prstGeom>
          </p:spPr>
        </p:pic>
        <p:sp>
          <p:nvSpPr>
            <p:cNvPr id="18" name="object 18"/>
            <p:cNvSpPr/>
            <p:nvPr/>
          </p:nvSpPr>
          <p:spPr>
            <a:xfrm>
              <a:off x="2884170" y="1713077"/>
              <a:ext cx="6098540" cy="626110"/>
            </a:xfrm>
            <a:custGeom>
              <a:avLst/>
              <a:gdLst/>
              <a:ahLst/>
              <a:cxnLst/>
              <a:rect l="l" t="t" r="r" b="b"/>
              <a:pathLst>
                <a:path w="6098540" h="626110">
                  <a:moveTo>
                    <a:pt x="1317904" y="104254"/>
                  </a:moveTo>
                  <a:lnTo>
                    <a:pt x="1309700" y="63677"/>
                  </a:lnTo>
                  <a:lnTo>
                    <a:pt x="1287360" y="30543"/>
                  </a:lnTo>
                  <a:lnTo>
                    <a:pt x="1254226" y="8204"/>
                  </a:lnTo>
                  <a:lnTo>
                    <a:pt x="1213650" y="0"/>
                  </a:lnTo>
                  <a:lnTo>
                    <a:pt x="104254" y="0"/>
                  </a:lnTo>
                  <a:lnTo>
                    <a:pt x="63665" y="8204"/>
                  </a:lnTo>
                  <a:lnTo>
                    <a:pt x="30530" y="30543"/>
                  </a:lnTo>
                  <a:lnTo>
                    <a:pt x="8191" y="63677"/>
                  </a:lnTo>
                  <a:lnTo>
                    <a:pt x="0" y="104254"/>
                  </a:lnTo>
                  <a:lnTo>
                    <a:pt x="0" y="521246"/>
                  </a:lnTo>
                  <a:lnTo>
                    <a:pt x="8191" y="561835"/>
                  </a:lnTo>
                  <a:lnTo>
                    <a:pt x="30530" y="594969"/>
                  </a:lnTo>
                  <a:lnTo>
                    <a:pt x="63665" y="617308"/>
                  </a:lnTo>
                  <a:lnTo>
                    <a:pt x="104254" y="625500"/>
                  </a:lnTo>
                  <a:lnTo>
                    <a:pt x="1213650" y="625500"/>
                  </a:lnTo>
                  <a:lnTo>
                    <a:pt x="1254226" y="617308"/>
                  </a:lnTo>
                  <a:lnTo>
                    <a:pt x="1287360" y="594969"/>
                  </a:lnTo>
                  <a:lnTo>
                    <a:pt x="1309700" y="561835"/>
                  </a:lnTo>
                  <a:lnTo>
                    <a:pt x="1317904" y="521246"/>
                  </a:lnTo>
                  <a:lnTo>
                    <a:pt x="1317904" y="104254"/>
                  </a:lnTo>
                  <a:close/>
                </a:path>
                <a:path w="6098540" h="626110">
                  <a:moveTo>
                    <a:pt x="2946260" y="104254"/>
                  </a:moveTo>
                  <a:lnTo>
                    <a:pt x="2938056" y="63677"/>
                  </a:lnTo>
                  <a:lnTo>
                    <a:pt x="2915716" y="30543"/>
                  </a:lnTo>
                  <a:lnTo>
                    <a:pt x="2882582" y="8204"/>
                  </a:lnTo>
                  <a:lnTo>
                    <a:pt x="2842006" y="0"/>
                  </a:lnTo>
                  <a:lnTo>
                    <a:pt x="1732610" y="0"/>
                  </a:lnTo>
                  <a:lnTo>
                    <a:pt x="1692021" y="8204"/>
                  </a:lnTo>
                  <a:lnTo>
                    <a:pt x="1658886" y="30543"/>
                  </a:lnTo>
                  <a:lnTo>
                    <a:pt x="1636547" y="63677"/>
                  </a:lnTo>
                  <a:lnTo>
                    <a:pt x="1628355" y="104254"/>
                  </a:lnTo>
                  <a:lnTo>
                    <a:pt x="1628355" y="521246"/>
                  </a:lnTo>
                  <a:lnTo>
                    <a:pt x="1636547" y="561835"/>
                  </a:lnTo>
                  <a:lnTo>
                    <a:pt x="1658886" y="594969"/>
                  </a:lnTo>
                  <a:lnTo>
                    <a:pt x="1692021" y="617308"/>
                  </a:lnTo>
                  <a:lnTo>
                    <a:pt x="1732610" y="625500"/>
                  </a:lnTo>
                  <a:lnTo>
                    <a:pt x="2842006" y="625500"/>
                  </a:lnTo>
                  <a:lnTo>
                    <a:pt x="2882582" y="617308"/>
                  </a:lnTo>
                  <a:lnTo>
                    <a:pt x="2915716" y="594969"/>
                  </a:lnTo>
                  <a:lnTo>
                    <a:pt x="2938056" y="561835"/>
                  </a:lnTo>
                  <a:lnTo>
                    <a:pt x="2946260" y="521246"/>
                  </a:lnTo>
                  <a:lnTo>
                    <a:pt x="2946260" y="104254"/>
                  </a:lnTo>
                  <a:close/>
                </a:path>
                <a:path w="6098540" h="626110">
                  <a:moveTo>
                    <a:pt x="4499559" y="104254"/>
                  </a:moveTo>
                  <a:lnTo>
                    <a:pt x="4491355" y="63677"/>
                  </a:lnTo>
                  <a:lnTo>
                    <a:pt x="4469015" y="30543"/>
                  </a:lnTo>
                  <a:lnTo>
                    <a:pt x="4435881" y="8204"/>
                  </a:lnTo>
                  <a:lnTo>
                    <a:pt x="4395305" y="0"/>
                  </a:lnTo>
                  <a:lnTo>
                    <a:pt x="3285909" y="0"/>
                  </a:lnTo>
                  <a:lnTo>
                    <a:pt x="3245320" y="8204"/>
                  </a:lnTo>
                  <a:lnTo>
                    <a:pt x="3212185" y="30543"/>
                  </a:lnTo>
                  <a:lnTo>
                    <a:pt x="3189846" y="63677"/>
                  </a:lnTo>
                  <a:lnTo>
                    <a:pt x="3181654" y="104254"/>
                  </a:lnTo>
                  <a:lnTo>
                    <a:pt x="3181654" y="521246"/>
                  </a:lnTo>
                  <a:lnTo>
                    <a:pt x="3189846" y="561835"/>
                  </a:lnTo>
                  <a:lnTo>
                    <a:pt x="3212185" y="594969"/>
                  </a:lnTo>
                  <a:lnTo>
                    <a:pt x="3245320" y="617308"/>
                  </a:lnTo>
                  <a:lnTo>
                    <a:pt x="3285909" y="625500"/>
                  </a:lnTo>
                  <a:lnTo>
                    <a:pt x="4395305" y="625500"/>
                  </a:lnTo>
                  <a:lnTo>
                    <a:pt x="4435881" y="617308"/>
                  </a:lnTo>
                  <a:lnTo>
                    <a:pt x="4469015" y="594969"/>
                  </a:lnTo>
                  <a:lnTo>
                    <a:pt x="4491355" y="561835"/>
                  </a:lnTo>
                  <a:lnTo>
                    <a:pt x="4499559" y="521246"/>
                  </a:lnTo>
                  <a:lnTo>
                    <a:pt x="4499559" y="104254"/>
                  </a:lnTo>
                  <a:close/>
                </a:path>
                <a:path w="6098540" h="626110">
                  <a:moveTo>
                    <a:pt x="6098527" y="104254"/>
                  </a:moveTo>
                  <a:lnTo>
                    <a:pt x="6090323" y="63677"/>
                  </a:lnTo>
                  <a:lnTo>
                    <a:pt x="6067984" y="30543"/>
                  </a:lnTo>
                  <a:lnTo>
                    <a:pt x="6034849" y="8204"/>
                  </a:lnTo>
                  <a:lnTo>
                    <a:pt x="5994273" y="0"/>
                  </a:lnTo>
                  <a:lnTo>
                    <a:pt x="4884877" y="0"/>
                  </a:lnTo>
                  <a:lnTo>
                    <a:pt x="4844300" y="8204"/>
                  </a:lnTo>
                  <a:lnTo>
                    <a:pt x="4811166" y="30543"/>
                  </a:lnTo>
                  <a:lnTo>
                    <a:pt x="4788827" y="63677"/>
                  </a:lnTo>
                  <a:lnTo>
                    <a:pt x="4780635" y="104254"/>
                  </a:lnTo>
                  <a:lnTo>
                    <a:pt x="4780635" y="521246"/>
                  </a:lnTo>
                  <a:lnTo>
                    <a:pt x="4788827" y="561835"/>
                  </a:lnTo>
                  <a:lnTo>
                    <a:pt x="4811166" y="594969"/>
                  </a:lnTo>
                  <a:lnTo>
                    <a:pt x="4844300" y="617308"/>
                  </a:lnTo>
                  <a:lnTo>
                    <a:pt x="4884877" y="625500"/>
                  </a:lnTo>
                  <a:lnTo>
                    <a:pt x="5994273" y="625500"/>
                  </a:lnTo>
                  <a:lnTo>
                    <a:pt x="6034849" y="617308"/>
                  </a:lnTo>
                  <a:lnTo>
                    <a:pt x="6067984" y="594969"/>
                  </a:lnTo>
                  <a:lnTo>
                    <a:pt x="6090323" y="561835"/>
                  </a:lnTo>
                  <a:lnTo>
                    <a:pt x="6098527" y="521246"/>
                  </a:lnTo>
                  <a:lnTo>
                    <a:pt x="6098527" y="104254"/>
                  </a:lnTo>
                  <a:close/>
                </a:path>
              </a:pathLst>
            </a:custGeom>
            <a:solidFill>
              <a:srgbClr val="000000"/>
            </a:solidFill>
          </p:spPr>
          <p:txBody>
            <a:bodyPr wrap="square" lIns="0" tIns="0" rIns="0" bIns="0" rtlCol="0"/>
            <a:lstStyle/>
            <a:p>
              <a:endParaRPr>
                <a:latin typeface="Countach" panose="02000000000000000000" pitchFamily="50" charset="0"/>
              </a:endParaRPr>
            </a:p>
          </p:txBody>
        </p:sp>
      </p:grpSp>
      <p:sp>
        <p:nvSpPr>
          <p:cNvPr id="19" name="object 19"/>
          <p:cNvSpPr txBox="1"/>
          <p:nvPr/>
        </p:nvSpPr>
        <p:spPr>
          <a:xfrm>
            <a:off x="2803647" y="1774443"/>
            <a:ext cx="1115695" cy="439420"/>
          </a:xfrm>
          <a:prstGeom prst="rect">
            <a:avLst/>
          </a:prstGeom>
        </p:spPr>
        <p:txBody>
          <a:bodyPr vert="horz" wrap="square" lIns="0" tIns="12700" rIns="0" bIns="0" rtlCol="0">
            <a:spAutoFit/>
          </a:bodyPr>
          <a:lstStyle/>
          <a:p>
            <a:pPr marL="635" algn="ctr">
              <a:lnSpc>
                <a:spcPts val="1150"/>
              </a:lnSpc>
              <a:spcBef>
                <a:spcPts val="100"/>
              </a:spcBef>
            </a:pPr>
            <a:r>
              <a:rPr lang="en-US" sz="1000" b="1" dirty="0">
                <a:solidFill>
                  <a:srgbClr val="F8D102"/>
                </a:solidFill>
                <a:latin typeface="Countach" panose="02000000000000000000" pitchFamily="50" charset="0"/>
                <a:cs typeface="Trebuchet MS"/>
              </a:rPr>
              <a:t>ATTENDANCE</a:t>
            </a:r>
            <a:endParaRPr lang="en-US" sz="1000" b="1" dirty="0">
              <a:latin typeface="Countach" panose="02000000000000000000" pitchFamily="50" charset="0"/>
              <a:cs typeface="Trebuchet MS"/>
            </a:endParaRPr>
          </a:p>
          <a:p>
            <a:pPr algn="ctr">
              <a:lnSpc>
                <a:spcPts val="2110"/>
              </a:lnSpc>
            </a:pPr>
            <a:r>
              <a:rPr lang="en-US" sz="1800" b="1" dirty="0">
                <a:solidFill>
                  <a:srgbClr val="F8D102"/>
                </a:solidFill>
                <a:latin typeface="Countach" panose="02000000000000000000" pitchFamily="50" charset="0"/>
                <a:cs typeface="Book Antiqua"/>
              </a:rPr>
              <a:t>386,590</a:t>
            </a:r>
            <a:endParaRPr lang="en-US" sz="1800" b="1" dirty="0">
              <a:latin typeface="Countach" panose="02000000000000000000" pitchFamily="50" charset="0"/>
              <a:cs typeface="Book Antiqua"/>
            </a:endParaRPr>
          </a:p>
        </p:txBody>
      </p:sp>
      <p:sp>
        <p:nvSpPr>
          <p:cNvPr id="20" name="object 20"/>
          <p:cNvSpPr txBox="1"/>
          <p:nvPr/>
        </p:nvSpPr>
        <p:spPr>
          <a:xfrm>
            <a:off x="4520116" y="1774443"/>
            <a:ext cx="939800" cy="439420"/>
          </a:xfrm>
          <a:prstGeom prst="rect">
            <a:avLst/>
          </a:prstGeom>
        </p:spPr>
        <p:txBody>
          <a:bodyPr vert="horz" wrap="square" lIns="0" tIns="12700" rIns="0" bIns="0" rtlCol="0">
            <a:spAutoFit/>
          </a:bodyPr>
          <a:lstStyle/>
          <a:p>
            <a:pPr marL="635" algn="ctr">
              <a:lnSpc>
                <a:spcPts val="1150"/>
              </a:lnSpc>
              <a:spcBef>
                <a:spcPts val="100"/>
              </a:spcBef>
            </a:pPr>
            <a:r>
              <a:rPr lang="en-US" sz="1000" b="1" dirty="0">
                <a:solidFill>
                  <a:srgbClr val="F8D102"/>
                </a:solidFill>
                <a:latin typeface="Countach" panose="02000000000000000000" pitchFamily="50" charset="0"/>
                <a:cs typeface="Trebuchet MS"/>
              </a:rPr>
              <a:t>ATTENDANCE</a:t>
            </a:r>
            <a:endParaRPr lang="en-US" sz="1000" b="1" dirty="0">
              <a:latin typeface="Countach" panose="02000000000000000000" pitchFamily="50" charset="0"/>
              <a:cs typeface="Trebuchet MS"/>
            </a:endParaRPr>
          </a:p>
          <a:p>
            <a:pPr algn="ctr">
              <a:lnSpc>
                <a:spcPts val="2110"/>
              </a:lnSpc>
            </a:pPr>
            <a:r>
              <a:rPr lang="en-US" sz="1800" b="1" dirty="0">
                <a:solidFill>
                  <a:srgbClr val="F8D102"/>
                </a:solidFill>
                <a:latin typeface="Countach" panose="02000000000000000000" pitchFamily="50" charset="0"/>
                <a:cs typeface="Book Antiqua"/>
              </a:rPr>
              <a:t>59,580</a:t>
            </a:r>
            <a:endParaRPr lang="en-US" sz="1800" b="1" dirty="0">
              <a:latin typeface="Countach" panose="02000000000000000000" pitchFamily="50" charset="0"/>
              <a:cs typeface="Book Antiqua"/>
            </a:endParaRPr>
          </a:p>
        </p:txBody>
      </p:sp>
      <p:sp>
        <p:nvSpPr>
          <p:cNvPr id="21" name="object 21"/>
          <p:cNvSpPr txBox="1"/>
          <p:nvPr/>
        </p:nvSpPr>
        <p:spPr>
          <a:xfrm>
            <a:off x="6002739" y="1774443"/>
            <a:ext cx="1080770" cy="439420"/>
          </a:xfrm>
          <a:prstGeom prst="rect">
            <a:avLst/>
          </a:prstGeom>
        </p:spPr>
        <p:txBody>
          <a:bodyPr vert="horz" wrap="square" lIns="0" tIns="12700" rIns="0" bIns="0" rtlCol="0">
            <a:spAutoFit/>
          </a:bodyPr>
          <a:lstStyle/>
          <a:p>
            <a:pPr marL="635" algn="ctr">
              <a:lnSpc>
                <a:spcPts val="1150"/>
              </a:lnSpc>
              <a:spcBef>
                <a:spcPts val="100"/>
              </a:spcBef>
            </a:pPr>
            <a:r>
              <a:rPr lang="en-US" sz="1000" b="1" dirty="0">
                <a:solidFill>
                  <a:srgbClr val="F8D102"/>
                </a:solidFill>
                <a:latin typeface="Countach" panose="02000000000000000000" pitchFamily="50" charset="0"/>
                <a:cs typeface="Trebuchet MS"/>
              </a:rPr>
              <a:t>ATTENDANCE</a:t>
            </a:r>
            <a:endParaRPr lang="en-US" sz="1000" b="1" dirty="0">
              <a:latin typeface="Countach" panose="02000000000000000000" pitchFamily="50" charset="0"/>
              <a:cs typeface="Trebuchet MS"/>
            </a:endParaRPr>
          </a:p>
          <a:p>
            <a:pPr algn="ctr">
              <a:lnSpc>
                <a:spcPts val="2110"/>
              </a:lnSpc>
            </a:pPr>
            <a:r>
              <a:rPr lang="en-US" sz="1800" b="1" dirty="0">
                <a:solidFill>
                  <a:srgbClr val="F8D102"/>
                </a:solidFill>
                <a:latin typeface="Countach" panose="02000000000000000000" pitchFamily="50" charset="0"/>
                <a:cs typeface="Book Antiqua"/>
              </a:rPr>
              <a:t>160,300</a:t>
            </a:r>
            <a:endParaRPr lang="en-US" sz="1800" b="1" dirty="0">
              <a:latin typeface="Countach" panose="02000000000000000000" pitchFamily="50" charset="0"/>
              <a:cs typeface="Book Antiqua"/>
            </a:endParaRPr>
          </a:p>
        </p:txBody>
      </p:sp>
      <p:sp>
        <p:nvSpPr>
          <p:cNvPr id="22" name="object 22"/>
          <p:cNvSpPr txBox="1"/>
          <p:nvPr/>
        </p:nvSpPr>
        <p:spPr>
          <a:xfrm>
            <a:off x="7684295" y="1774443"/>
            <a:ext cx="916305" cy="439420"/>
          </a:xfrm>
          <a:prstGeom prst="rect">
            <a:avLst/>
          </a:prstGeom>
        </p:spPr>
        <p:txBody>
          <a:bodyPr vert="horz" wrap="square" lIns="0" tIns="12700" rIns="0" bIns="0" rtlCol="0">
            <a:spAutoFit/>
          </a:bodyPr>
          <a:lstStyle/>
          <a:p>
            <a:pPr algn="ctr">
              <a:lnSpc>
                <a:spcPts val="1150"/>
              </a:lnSpc>
              <a:spcBef>
                <a:spcPts val="100"/>
              </a:spcBef>
            </a:pPr>
            <a:r>
              <a:rPr lang="en-US" sz="1000" b="1" dirty="0">
                <a:solidFill>
                  <a:srgbClr val="F8D102"/>
                </a:solidFill>
                <a:latin typeface="Countach" panose="02000000000000000000" pitchFamily="50" charset="0"/>
                <a:cs typeface="Trebuchet MS"/>
              </a:rPr>
              <a:t>ATTENDANCE</a:t>
            </a:r>
            <a:endParaRPr lang="en-US" sz="1000" b="1" dirty="0">
              <a:latin typeface="Countach" panose="02000000000000000000" pitchFamily="50" charset="0"/>
              <a:cs typeface="Trebuchet MS"/>
            </a:endParaRPr>
          </a:p>
          <a:p>
            <a:pPr algn="ctr">
              <a:lnSpc>
                <a:spcPts val="2110"/>
              </a:lnSpc>
            </a:pPr>
            <a:r>
              <a:rPr lang="en-US" sz="1800" b="1" dirty="0">
                <a:solidFill>
                  <a:srgbClr val="F8D102"/>
                </a:solidFill>
                <a:latin typeface="Countach" panose="02000000000000000000" pitchFamily="50" charset="0"/>
                <a:cs typeface="Book Antiqua"/>
              </a:rPr>
              <a:t>43,375</a:t>
            </a:r>
            <a:endParaRPr lang="en-US" sz="1800" b="1" dirty="0">
              <a:latin typeface="Countach" panose="02000000000000000000" pitchFamily="50" charset="0"/>
              <a:cs typeface="Book Antiqua"/>
            </a:endParaRPr>
          </a:p>
        </p:txBody>
      </p:sp>
      <p:sp>
        <p:nvSpPr>
          <p:cNvPr id="23" name="object 23"/>
          <p:cNvSpPr/>
          <p:nvPr/>
        </p:nvSpPr>
        <p:spPr>
          <a:xfrm>
            <a:off x="2702708" y="3852316"/>
            <a:ext cx="6098540" cy="626110"/>
          </a:xfrm>
          <a:custGeom>
            <a:avLst/>
            <a:gdLst/>
            <a:ahLst/>
            <a:cxnLst/>
            <a:rect l="l" t="t" r="r" b="b"/>
            <a:pathLst>
              <a:path w="6098540" h="626110">
                <a:moveTo>
                  <a:pt x="1317904" y="104254"/>
                </a:moveTo>
                <a:lnTo>
                  <a:pt x="1309700" y="63677"/>
                </a:lnTo>
                <a:lnTo>
                  <a:pt x="1287360" y="30543"/>
                </a:lnTo>
                <a:lnTo>
                  <a:pt x="1254226" y="8204"/>
                </a:lnTo>
                <a:lnTo>
                  <a:pt x="1213650" y="0"/>
                </a:lnTo>
                <a:lnTo>
                  <a:pt x="104254" y="0"/>
                </a:lnTo>
                <a:lnTo>
                  <a:pt x="63665" y="8204"/>
                </a:lnTo>
                <a:lnTo>
                  <a:pt x="30530" y="30543"/>
                </a:lnTo>
                <a:lnTo>
                  <a:pt x="8191" y="63677"/>
                </a:lnTo>
                <a:lnTo>
                  <a:pt x="0" y="104254"/>
                </a:lnTo>
                <a:lnTo>
                  <a:pt x="0" y="521246"/>
                </a:lnTo>
                <a:lnTo>
                  <a:pt x="8191" y="561835"/>
                </a:lnTo>
                <a:lnTo>
                  <a:pt x="30530" y="594969"/>
                </a:lnTo>
                <a:lnTo>
                  <a:pt x="63665" y="617308"/>
                </a:lnTo>
                <a:lnTo>
                  <a:pt x="104254" y="625500"/>
                </a:lnTo>
                <a:lnTo>
                  <a:pt x="1213650" y="625500"/>
                </a:lnTo>
                <a:lnTo>
                  <a:pt x="1254226" y="617308"/>
                </a:lnTo>
                <a:lnTo>
                  <a:pt x="1287360" y="594969"/>
                </a:lnTo>
                <a:lnTo>
                  <a:pt x="1309700" y="561835"/>
                </a:lnTo>
                <a:lnTo>
                  <a:pt x="1317904" y="521246"/>
                </a:lnTo>
                <a:lnTo>
                  <a:pt x="1317904" y="104254"/>
                </a:lnTo>
                <a:close/>
              </a:path>
              <a:path w="6098540" h="626110">
                <a:moveTo>
                  <a:pt x="2946260" y="104254"/>
                </a:moveTo>
                <a:lnTo>
                  <a:pt x="2938056" y="63677"/>
                </a:lnTo>
                <a:lnTo>
                  <a:pt x="2915716" y="30543"/>
                </a:lnTo>
                <a:lnTo>
                  <a:pt x="2882582" y="8204"/>
                </a:lnTo>
                <a:lnTo>
                  <a:pt x="2842006" y="0"/>
                </a:lnTo>
                <a:lnTo>
                  <a:pt x="1732610" y="0"/>
                </a:lnTo>
                <a:lnTo>
                  <a:pt x="1692021" y="8204"/>
                </a:lnTo>
                <a:lnTo>
                  <a:pt x="1658886" y="30543"/>
                </a:lnTo>
                <a:lnTo>
                  <a:pt x="1636547" y="63677"/>
                </a:lnTo>
                <a:lnTo>
                  <a:pt x="1628355" y="104254"/>
                </a:lnTo>
                <a:lnTo>
                  <a:pt x="1628355" y="521246"/>
                </a:lnTo>
                <a:lnTo>
                  <a:pt x="1636547" y="561835"/>
                </a:lnTo>
                <a:lnTo>
                  <a:pt x="1658886" y="594969"/>
                </a:lnTo>
                <a:lnTo>
                  <a:pt x="1692021" y="617308"/>
                </a:lnTo>
                <a:lnTo>
                  <a:pt x="1732610" y="625500"/>
                </a:lnTo>
                <a:lnTo>
                  <a:pt x="2842006" y="625500"/>
                </a:lnTo>
                <a:lnTo>
                  <a:pt x="2882582" y="617308"/>
                </a:lnTo>
                <a:lnTo>
                  <a:pt x="2915716" y="594969"/>
                </a:lnTo>
                <a:lnTo>
                  <a:pt x="2938056" y="561835"/>
                </a:lnTo>
                <a:lnTo>
                  <a:pt x="2946260" y="521246"/>
                </a:lnTo>
                <a:lnTo>
                  <a:pt x="2946260" y="104254"/>
                </a:lnTo>
                <a:close/>
              </a:path>
              <a:path w="6098540" h="626110">
                <a:moveTo>
                  <a:pt x="4499559" y="104254"/>
                </a:moveTo>
                <a:lnTo>
                  <a:pt x="4491355" y="63677"/>
                </a:lnTo>
                <a:lnTo>
                  <a:pt x="4469015" y="30543"/>
                </a:lnTo>
                <a:lnTo>
                  <a:pt x="4435881" y="8204"/>
                </a:lnTo>
                <a:lnTo>
                  <a:pt x="4395305" y="0"/>
                </a:lnTo>
                <a:lnTo>
                  <a:pt x="3285909" y="0"/>
                </a:lnTo>
                <a:lnTo>
                  <a:pt x="3245320" y="8204"/>
                </a:lnTo>
                <a:lnTo>
                  <a:pt x="3212185" y="30543"/>
                </a:lnTo>
                <a:lnTo>
                  <a:pt x="3189846" y="63677"/>
                </a:lnTo>
                <a:lnTo>
                  <a:pt x="3181654" y="104254"/>
                </a:lnTo>
                <a:lnTo>
                  <a:pt x="3181654" y="521246"/>
                </a:lnTo>
                <a:lnTo>
                  <a:pt x="3189846" y="561835"/>
                </a:lnTo>
                <a:lnTo>
                  <a:pt x="3212185" y="594969"/>
                </a:lnTo>
                <a:lnTo>
                  <a:pt x="3245320" y="617308"/>
                </a:lnTo>
                <a:lnTo>
                  <a:pt x="3285909" y="625500"/>
                </a:lnTo>
                <a:lnTo>
                  <a:pt x="4395305" y="625500"/>
                </a:lnTo>
                <a:lnTo>
                  <a:pt x="4435881" y="617308"/>
                </a:lnTo>
                <a:lnTo>
                  <a:pt x="4469015" y="594969"/>
                </a:lnTo>
                <a:lnTo>
                  <a:pt x="4491355" y="561835"/>
                </a:lnTo>
                <a:lnTo>
                  <a:pt x="4499559" y="521246"/>
                </a:lnTo>
                <a:lnTo>
                  <a:pt x="4499559" y="104254"/>
                </a:lnTo>
                <a:close/>
              </a:path>
              <a:path w="6098540" h="626110">
                <a:moveTo>
                  <a:pt x="6098527" y="104254"/>
                </a:moveTo>
                <a:lnTo>
                  <a:pt x="6090323" y="63677"/>
                </a:lnTo>
                <a:lnTo>
                  <a:pt x="6067984" y="30543"/>
                </a:lnTo>
                <a:lnTo>
                  <a:pt x="6034849" y="8204"/>
                </a:lnTo>
                <a:lnTo>
                  <a:pt x="5994273" y="0"/>
                </a:lnTo>
                <a:lnTo>
                  <a:pt x="4884877" y="0"/>
                </a:lnTo>
                <a:lnTo>
                  <a:pt x="4844300" y="8204"/>
                </a:lnTo>
                <a:lnTo>
                  <a:pt x="4811166" y="30543"/>
                </a:lnTo>
                <a:lnTo>
                  <a:pt x="4788827" y="63677"/>
                </a:lnTo>
                <a:lnTo>
                  <a:pt x="4780635" y="104254"/>
                </a:lnTo>
                <a:lnTo>
                  <a:pt x="4780635" y="521246"/>
                </a:lnTo>
                <a:lnTo>
                  <a:pt x="4788827" y="561835"/>
                </a:lnTo>
                <a:lnTo>
                  <a:pt x="4811166" y="594969"/>
                </a:lnTo>
                <a:lnTo>
                  <a:pt x="4844300" y="617308"/>
                </a:lnTo>
                <a:lnTo>
                  <a:pt x="4884877" y="625500"/>
                </a:lnTo>
                <a:lnTo>
                  <a:pt x="5994273" y="625500"/>
                </a:lnTo>
                <a:lnTo>
                  <a:pt x="6034849" y="617308"/>
                </a:lnTo>
                <a:lnTo>
                  <a:pt x="6067984" y="594969"/>
                </a:lnTo>
                <a:lnTo>
                  <a:pt x="6090323" y="561835"/>
                </a:lnTo>
                <a:lnTo>
                  <a:pt x="6098527" y="521246"/>
                </a:lnTo>
                <a:lnTo>
                  <a:pt x="6098527" y="104254"/>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4" name="object 24"/>
          <p:cNvSpPr txBox="1"/>
          <p:nvPr/>
        </p:nvSpPr>
        <p:spPr>
          <a:xfrm>
            <a:off x="2894135" y="3911091"/>
            <a:ext cx="935355" cy="439420"/>
          </a:xfrm>
          <a:prstGeom prst="rect">
            <a:avLst/>
          </a:prstGeom>
        </p:spPr>
        <p:txBody>
          <a:bodyPr vert="horz" wrap="square" lIns="0" tIns="12700" rIns="0" bIns="0" rtlCol="0">
            <a:spAutoFit/>
          </a:bodyPr>
          <a:lstStyle/>
          <a:p>
            <a:pPr algn="ctr">
              <a:lnSpc>
                <a:spcPts val="1150"/>
              </a:lnSpc>
              <a:spcBef>
                <a:spcPts val="100"/>
              </a:spcBef>
            </a:pPr>
            <a:r>
              <a:rPr lang="en-US" sz="1000" b="1" dirty="0">
                <a:solidFill>
                  <a:srgbClr val="F8D102"/>
                </a:solidFill>
                <a:latin typeface="Countach" panose="02000000000000000000" pitchFamily="50" charset="0"/>
                <a:cs typeface="Trebuchet MS"/>
              </a:rPr>
              <a:t>ATTENDANCE</a:t>
            </a:r>
            <a:endParaRPr lang="en-US" sz="1000" b="1" dirty="0">
              <a:latin typeface="Countach" panose="02000000000000000000" pitchFamily="50" charset="0"/>
              <a:cs typeface="Trebuchet MS"/>
            </a:endParaRPr>
          </a:p>
          <a:p>
            <a:pPr algn="ctr">
              <a:lnSpc>
                <a:spcPts val="2110"/>
              </a:lnSpc>
            </a:pPr>
            <a:r>
              <a:rPr lang="en-US" sz="1800" b="1" dirty="0">
                <a:solidFill>
                  <a:srgbClr val="F8D102"/>
                </a:solidFill>
                <a:latin typeface="Countach" panose="02000000000000000000" pitchFamily="50" charset="0"/>
                <a:cs typeface="Book Antiqua"/>
              </a:rPr>
              <a:t>43,235</a:t>
            </a:r>
            <a:endParaRPr lang="en-US" sz="1800" b="1" dirty="0">
              <a:latin typeface="Countach" panose="02000000000000000000" pitchFamily="50" charset="0"/>
              <a:cs typeface="Book Antiqua"/>
            </a:endParaRPr>
          </a:p>
        </p:txBody>
      </p:sp>
      <p:sp>
        <p:nvSpPr>
          <p:cNvPr id="25" name="object 25"/>
          <p:cNvSpPr txBox="1"/>
          <p:nvPr/>
        </p:nvSpPr>
        <p:spPr>
          <a:xfrm>
            <a:off x="4429628" y="3911091"/>
            <a:ext cx="1121410" cy="439420"/>
          </a:xfrm>
          <a:prstGeom prst="rect">
            <a:avLst/>
          </a:prstGeom>
        </p:spPr>
        <p:txBody>
          <a:bodyPr vert="horz" wrap="square" lIns="0" tIns="12700" rIns="0" bIns="0" rtlCol="0">
            <a:spAutoFit/>
          </a:bodyPr>
          <a:lstStyle/>
          <a:p>
            <a:pPr algn="ctr">
              <a:lnSpc>
                <a:spcPts val="1150"/>
              </a:lnSpc>
              <a:spcBef>
                <a:spcPts val="100"/>
              </a:spcBef>
            </a:pPr>
            <a:r>
              <a:rPr lang="en-US" sz="1000" b="1" dirty="0">
                <a:solidFill>
                  <a:srgbClr val="F8D102"/>
                </a:solidFill>
                <a:latin typeface="Countach" panose="02000000000000000000" pitchFamily="50" charset="0"/>
                <a:cs typeface="Trebuchet MS"/>
              </a:rPr>
              <a:t>ATTENDANCE</a:t>
            </a:r>
            <a:endParaRPr lang="en-US" sz="1000" b="1" dirty="0">
              <a:latin typeface="Countach" panose="02000000000000000000" pitchFamily="50" charset="0"/>
              <a:cs typeface="Trebuchet MS"/>
            </a:endParaRPr>
          </a:p>
          <a:p>
            <a:pPr algn="ctr">
              <a:lnSpc>
                <a:spcPts val="2110"/>
              </a:lnSpc>
            </a:pPr>
            <a:r>
              <a:rPr lang="en-US" sz="1800" b="1" dirty="0">
                <a:solidFill>
                  <a:srgbClr val="F8D102"/>
                </a:solidFill>
                <a:latin typeface="Countach" panose="02000000000000000000" pitchFamily="50" charset="0"/>
                <a:cs typeface="Book Antiqua"/>
              </a:rPr>
              <a:t>493,500</a:t>
            </a:r>
            <a:endParaRPr lang="en-US" sz="1800" b="1" dirty="0">
              <a:latin typeface="Countach" panose="02000000000000000000" pitchFamily="50" charset="0"/>
              <a:cs typeface="Book Antiqua"/>
            </a:endParaRPr>
          </a:p>
        </p:txBody>
      </p:sp>
      <p:sp>
        <p:nvSpPr>
          <p:cNvPr id="26" name="object 26"/>
          <p:cNvSpPr txBox="1"/>
          <p:nvPr/>
        </p:nvSpPr>
        <p:spPr>
          <a:xfrm>
            <a:off x="5992427" y="3911091"/>
            <a:ext cx="1101725" cy="439420"/>
          </a:xfrm>
          <a:prstGeom prst="rect">
            <a:avLst/>
          </a:prstGeom>
        </p:spPr>
        <p:txBody>
          <a:bodyPr vert="horz" wrap="square" lIns="0" tIns="12700" rIns="0" bIns="0" rtlCol="0">
            <a:spAutoFit/>
          </a:bodyPr>
          <a:lstStyle/>
          <a:p>
            <a:pPr algn="ctr">
              <a:lnSpc>
                <a:spcPts val="1150"/>
              </a:lnSpc>
              <a:spcBef>
                <a:spcPts val="100"/>
              </a:spcBef>
            </a:pPr>
            <a:r>
              <a:rPr lang="en-US" sz="1000" b="1" dirty="0">
                <a:solidFill>
                  <a:srgbClr val="F8D102"/>
                </a:solidFill>
                <a:latin typeface="Countach" panose="02000000000000000000" pitchFamily="50" charset="0"/>
                <a:cs typeface="Trebuchet MS"/>
              </a:rPr>
              <a:t>ATTENDANCE</a:t>
            </a:r>
            <a:endParaRPr lang="en-US" sz="1000" b="1" dirty="0">
              <a:latin typeface="Countach" panose="02000000000000000000" pitchFamily="50" charset="0"/>
              <a:cs typeface="Trebuchet MS"/>
            </a:endParaRPr>
          </a:p>
          <a:p>
            <a:pPr algn="ctr">
              <a:lnSpc>
                <a:spcPts val="2110"/>
              </a:lnSpc>
            </a:pPr>
            <a:r>
              <a:rPr lang="en-US" sz="1800" b="1" dirty="0">
                <a:solidFill>
                  <a:srgbClr val="F8D102"/>
                </a:solidFill>
                <a:latin typeface="Countach" panose="02000000000000000000" pitchFamily="50" charset="0"/>
                <a:cs typeface="Book Antiqua"/>
              </a:rPr>
              <a:t>435,395</a:t>
            </a:r>
            <a:endParaRPr lang="en-US" sz="1800" b="1" dirty="0">
              <a:latin typeface="Countach" panose="02000000000000000000" pitchFamily="50" charset="0"/>
              <a:cs typeface="Book Antiqua"/>
            </a:endParaRPr>
          </a:p>
        </p:txBody>
      </p:sp>
      <p:sp>
        <p:nvSpPr>
          <p:cNvPr id="27" name="object 27"/>
          <p:cNvSpPr txBox="1"/>
          <p:nvPr/>
        </p:nvSpPr>
        <p:spPr>
          <a:xfrm>
            <a:off x="7616033" y="3911091"/>
            <a:ext cx="1052830" cy="439420"/>
          </a:xfrm>
          <a:prstGeom prst="rect">
            <a:avLst/>
          </a:prstGeom>
        </p:spPr>
        <p:txBody>
          <a:bodyPr vert="horz" wrap="square" lIns="0" tIns="12700" rIns="0" bIns="0" rtlCol="0">
            <a:spAutoFit/>
          </a:bodyPr>
          <a:lstStyle/>
          <a:p>
            <a:pPr marL="635" algn="ctr">
              <a:lnSpc>
                <a:spcPts val="1150"/>
              </a:lnSpc>
              <a:spcBef>
                <a:spcPts val="100"/>
              </a:spcBef>
            </a:pPr>
            <a:r>
              <a:rPr lang="en-US" sz="1000" b="1" dirty="0">
                <a:solidFill>
                  <a:srgbClr val="F8D102"/>
                </a:solidFill>
                <a:latin typeface="Countach" panose="02000000000000000000" pitchFamily="50" charset="0"/>
                <a:cs typeface="Trebuchet MS"/>
              </a:rPr>
              <a:t>ATTENDANCE</a:t>
            </a:r>
            <a:endParaRPr lang="en-US" sz="1000" b="1" dirty="0">
              <a:latin typeface="Countach" panose="02000000000000000000" pitchFamily="50" charset="0"/>
              <a:cs typeface="Trebuchet MS"/>
            </a:endParaRPr>
          </a:p>
          <a:p>
            <a:pPr algn="ctr">
              <a:lnSpc>
                <a:spcPts val="2110"/>
              </a:lnSpc>
            </a:pPr>
            <a:r>
              <a:rPr lang="en-US" sz="1800" b="1" dirty="0">
                <a:solidFill>
                  <a:srgbClr val="F8D102"/>
                </a:solidFill>
                <a:latin typeface="Countach" panose="02000000000000000000" pitchFamily="50" charset="0"/>
                <a:cs typeface="Book Antiqua"/>
              </a:rPr>
              <a:t>105,345</a:t>
            </a:r>
            <a:endParaRPr lang="en-US" sz="1800" b="1" dirty="0">
              <a:latin typeface="Countach" panose="02000000000000000000" pitchFamily="50" charset="0"/>
              <a:cs typeface="Book Antiqua"/>
            </a:endParaRPr>
          </a:p>
        </p:txBody>
      </p:sp>
      <p:pic>
        <p:nvPicPr>
          <p:cNvPr id="28" name="object 28"/>
          <p:cNvPicPr/>
          <p:nvPr/>
        </p:nvPicPr>
        <p:blipFill>
          <a:blip r:embed="rId14" cstate="print"/>
          <a:stretch>
            <a:fillRect/>
          </a:stretch>
        </p:blipFill>
        <p:spPr>
          <a:xfrm>
            <a:off x="675026" y="630936"/>
            <a:ext cx="283463" cy="356615"/>
          </a:xfrm>
          <a:prstGeom prst="rect">
            <a:avLst/>
          </a:prstGeom>
        </p:spPr>
      </p:pic>
      <p:sp>
        <p:nvSpPr>
          <p:cNvPr id="32" name="object 21">
            <a:extLst>
              <a:ext uri="{FF2B5EF4-FFF2-40B4-BE49-F238E27FC236}">
                <a16:creationId xmlns:a16="http://schemas.microsoft.com/office/drawing/2014/main" id="{7B371005-B401-2B29-8185-E2D7BD442F79}"/>
              </a:ext>
            </a:extLst>
          </p:cNvPr>
          <p:cNvSpPr txBox="1"/>
          <p:nvPr/>
        </p:nvSpPr>
        <p:spPr>
          <a:xfrm>
            <a:off x="1037395" y="694244"/>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PARTNERSHIPS</a:t>
            </a:r>
            <a:endParaRPr sz="1200" spc="300" dirty="0">
              <a:solidFill>
                <a:srgbClr val="C00000"/>
              </a:solidFill>
              <a:latin typeface="Countach" panose="02000000000000000000" pitchFamily="50" charset="0"/>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pic>
          <p:nvPicPr>
            <p:cNvPr id="7" name="object 7"/>
            <p:cNvPicPr/>
            <p:nvPr/>
          </p:nvPicPr>
          <p:blipFill>
            <a:blip r:embed="rId6" cstate="print"/>
            <a:stretch>
              <a:fillRect/>
            </a:stretch>
          </p:blipFill>
          <p:spPr>
            <a:xfrm>
              <a:off x="6412991" y="164591"/>
              <a:ext cx="2731008" cy="4977384"/>
            </a:xfrm>
            <a:prstGeom prst="rect">
              <a:avLst/>
            </a:prstGeom>
          </p:spPr>
        </p:pic>
      </p:grpSp>
      <p:sp>
        <p:nvSpPr>
          <p:cNvPr id="8" name="object 8"/>
          <p:cNvSpPr txBox="1"/>
          <p:nvPr/>
        </p:nvSpPr>
        <p:spPr>
          <a:xfrm>
            <a:off x="762875" y="3961891"/>
            <a:ext cx="2630805" cy="392415"/>
          </a:xfrm>
          <a:prstGeom prst="rect">
            <a:avLst/>
          </a:prstGeom>
        </p:spPr>
        <p:txBody>
          <a:bodyPr vert="horz" wrap="square" lIns="0" tIns="12700" rIns="0" bIns="0" rtlCol="0">
            <a:spAutoFit/>
          </a:bodyPr>
          <a:lstStyle/>
          <a:p>
            <a:pPr marL="12700" marR="5080">
              <a:lnSpc>
                <a:spcPct val="110000"/>
              </a:lnSpc>
              <a:spcBef>
                <a:spcPts val="100"/>
              </a:spcBef>
            </a:pPr>
            <a:r>
              <a:rPr lang="en-US" sz="1200" dirty="0">
                <a:solidFill>
                  <a:srgbClr val="FFFFFF"/>
                </a:solidFill>
                <a:latin typeface="Countach" panose="02000000000000000000" pitchFamily="50" charset="0"/>
                <a:cs typeface="Arial"/>
              </a:rPr>
              <a:t>DIAMONDKAST, PG ADVISORS, AND SCOUTS ARE THERE EVERY STEP OF THE WAY.</a:t>
            </a:r>
            <a:endParaRPr lang="en-US" sz="1200" dirty="0">
              <a:latin typeface="Countach" panose="02000000000000000000" pitchFamily="50" charset="0"/>
              <a:cs typeface="Arial"/>
            </a:endParaRPr>
          </a:p>
        </p:txBody>
      </p:sp>
      <p:sp>
        <p:nvSpPr>
          <p:cNvPr id="9" name="object 9"/>
          <p:cNvSpPr/>
          <p:nvPr/>
        </p:nvSpPr>
        <p:spPr>
          <a:xfrm>
            <a:off x="4847577" y="313677"/>
            <a:ext cx="1228090" cy="485140"/>
          </a:xfrm>
          <a:custGeom>
            <a:avLst/>
            <a:gdLst/>
            <a:ahLst/>
            <a:cxnLst/>
            <a:rect l="l" t="t" r="r" b="b"/>
            <a:pathLst>
              <a:path w="1228089" h="485140">
                <a:moveTo>
                  <a:pt x="1147089" y="0"/>
                </a:moveTo>
                <a:lnTo>
                  <a:pt x="80797" y="0"/>
                </a:lnTo>
                <a:lnTo>
                  <a:pt x="49345" y="6348"/>
                </a:lnTo>
                <a:lnTo>
                  <a:pt x="23663" y="23663"/>
                </a:lnTo>
                <a:lnTo>
                  <a:pt x="6348" y="49345"/>
                </a:lnTo>
                <a:lnTo>
                  <a:pt x="0" y="80797"/>
                </a:lnTo>
                <a:lnTo>
                  <a:pt x="0" y="403999"/>
                </a:lnTo>
                <a:lnTo>
                  <a:pt x="6348" y="435451"/>
                </a:lnTo>
                <a:lnTo>
                  <a:pt x="23663" y="461133"/>
                </a:lnTo>
                <a:lnTo>
                  <a:pt x="49345" y="478448"/>
                </a:lnTo>
                <a:lnTo>
                  <a:pt x="80797" y="484797"/>
                </a:lnTo>
                <a:lnTo>
                  <a:pt x="1147089" y="484797"/>
                </a:lnTo>
                <a:lnTo>
                  <a:pt x="1178543" y="478448"/>
                </a:lnTo>
                <a:lnTo>
                  <a:pt x="1204229" y="461133"/>
                </a:lnTo>
                <a:lnTo>
                  <a:pt x="1221548" y="435451"/>
                </a:lnTo>
                <a:lnTo>
                  <a:pt x="1227899" y="403999"/>
                </a:lnTo>
                <a:lnTo>
                  <a:pt x="1227899" y="80797"/>
                </a:lnTo>
                <a:lnTo>
                  <a:pt x="1221548" y="49345"/>
                </a:lnTo>
                <a:lnTo>
                  <a:pt x="1204229" y="23663"/>
                </a:lnTo>
                <a:lnTo>
                  <a:pt x="1178543" y="6348"/>
                </a:lnTo>
                <a:lnTo>
                  <a:pt x="1147089"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0" name="object 10"/>
          <p:cNvSpPr txBox="1"/>
          <p:nvPr/>
        </p:nvSpPr>
        <p:spPr>
          <a:xfrm>
            <a:off x="4911133" y="353272"/>
            <a:ext cx="1121347" cy="364202"/>
          </a:xfrm>
          <a:prstGeom prst="rect">
            <a:avLst/>
          </a:prstGeom>
        </p:spPr>
        <p:txBody>
          <a:bodyPr vert="horz" wrap="square" lIns="0" tIns="12700" rIns="0" bIns="0" rtlCol="0">
            <a:spAutoFit/>
          </a:bodyPr>
          <a:lstStyle/>
          <a:p>
            <a:pPr algn="ctr">
              <a:lnSpc>
                <a:spcPct val="100000"/>
              </a:lnSpc>
              <a:spcBef>
                <a:spcPts val="100"/>
              </a:spcBef>
            </a:pPr>
            <a:r>
              <a:rPr lang="en-US" sz="1200" dirty="0">
                <a:solidFill>
                  <a:srgbClr val="F8D102"/>
                </a:solidFill>
                <a:latin typeface="Countach" panose="02000000000000000000" pitchFamily="50" charset="0"/>
                <a:cs typeface="Book Antiqua"/>
              </a:rPr>
              <a:t>6U+</a:t>
            </a:r>
            <a:endParaRPr lang="en-US" sz="1200" dirty="0">
              <a:latin typeface="Countach" panose="02000000000000000000" pitchFamily="50" charset="0"/>
              <a:cs typeface="Book Antiqua"/>
            </a:endParaRPr>
          </a:p>
          <a:p>
            <a:pPr algn="ctr">
              <a:lnSpc>
                <a:spcPct val="100000"/>
              </a:lnSpc>
              <a:spcBef>
                <a:spcPts val="55"/>
              </a:spcBef>
            </a:pPr>
            <a:r>
              <a:rPr lang="en-US" sz="1000" dirty="0">
                <a:solidFill>
                  <a:srgbClr val="FFFFFF"/>
                </a:solidFill>
                <a:latin typeface="Countach" panose="02000000000000000000" pitchFamily="50" charset="0"/>
                <a:cs typeface="Arial Narrow"/>
              </a:rPr>
              <a:t>TOURNAMENTS &amp; LEAGUES</a:t>
            </a:r>
            <a:endParaRPr lang="en-US" sz="1000" dirty="0">
              <a:latin typeface="Countach" panose="02000000000000000000" pitchFamily="50" charset="0"/>
              <a:cs typeface="Arial Narrow"/>
            </a:endParaRPr>
          </a:p>
        </p:txBody>
      </p:sp>
      <p:sp>
        <p:nvSpPr>
          <p:cNvPr id="11" name="object 11"/>
          <p:cNvSpPr/>
          <p:nvPr/>
        </p:nvSpPr>
        <p:spPr>
          <a:xfrm>
            <a:off x="4847615" y="1130630"/>
            <a:ext cx="1228090" cy="485140"/>
          </a:xfrm>
          <a:custGeom>
            <a:avLst/>
            <a:gdLst/>
            <a:ahLst/>
            <a:cxnLst/>
            <a:rect l="l" t="t" r="r" b="b"/>
            <a:pathLst>
              <a:path w="1228089" h="485140">
                <a:moveTo>
                  <a:pt x="1147102" y="0"/>
                </a:moveTo>
                <a:lnTo>
                  <a:pt x="80797" y="0"/>
                </a:lnTo>
                <a:lnTo>
                  <a:pt x="49345" y="6348"/>
                </a:lnTo>
                <a:lnTo>
                  <a:pt x="23663" y="23663"/>
                </a:lnTo>
                <a:lnTo>
                  <a:pt x="6348" y="49345"/>
                </a:lnTo>
                <a:lnTo>
                  <a:pt x="0" y="80797"/>
                </a:lnTo>
                <a:lnTo>
                  <a:pt x="0" y="403999"/>
                </a:lnTo>
                <a:lnTo>
                  <a:pt x="6348" y="435446"/>
                </a:lnTo>
                <a:lnTo>
                  <a:pt x="23663" y="461129"/>
                </a:lnTo>
                <a:lnTo>
                  <a:pt x="49345" y="478446"/>
                </a:lnTo>
                <a:lnTo>
                  <a:pt x="80797" y="484797"/>
                </a:lnTo>
                <a:lnTo>
                  <a:pt x="1147102" y="484797"/>
                </a:lnTo>
                <a:lnTo>
                  <a:pt x="1178548" y="478446"/>
                </a:lnTo>
                <a:lnTo>
                  <a:pt x="1204231" y="461129"/>
                </a:lnTo>
                <a:lnTo>
                  <a:pt x="1221548" y="435446"/>
                </a:lnTo>
                <a:lnTo>
                  <a:pt x="1227899" y="403999"/>
                </a:lnTo>
                <a:lnTo>
                  <a:pt x="1227899" y="80797"/>
                </a:lnTo>
                <a:lnTo>
                  <a:pt x="1221548" y="49345"/>
                </a:lnTo>
                <a:lnTo>
                  <a:pt x="1204231" y="23663"/>
                </a:lnTo>
                <a:lnTo>
                  <a:pt x="1178548" y="6348"/>
                </a:lnTo>
                <a:lnTo>
                  <a:pt x="1147102"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2" name="object 12"/>
          <p:cNvSpPr txBox="1"/>
          <p:nvPr/>
        </p:nvSpPr>
        <p:spPr>
          <a:xfrm>
            <a:off x="5143271" y="1179067"/>
            <a:ext cx="636905" cy="368300"/>
          </a:xfrm>
          <a:prstGeom prst="rect">
            <a:avLst/>
          </a:prstGeom>
        </p:spPr>
        <p:txBody>
          <a:bodyPr vert="horz" wrap="square" lIns="0" tIns="12700" rIns="0" bIns="0" rtlCol="0">
            <a:spAutoFit/>
          </a:bodyPr>
          <a:lstStyle/>
          <a:p>
            <a:pPr algn="ctr">
              <a:lnSpc>
                <a:spcPct val="100000"/>
              </a:lnSpc>
              <a:spcBef>
                <a:spcPts val="100"/>
              </a:spcBef>
            </a:pPr>
            <a:r>
              <a:rPr lang="en-US" sz="1200" dirty="0">
                <a:solidFill>
                  <a:srgbClr val="F8D102"/>
                </a:solidFill>
                <a:latin typeface="Countach" panose="02000000000000000000" pitchFamily="50" charset="0"/>
                <a:cs typeface="Book Antiqua"/>
              </a:rPr>
              <a:t>9U-12U</a:t>
            </a:r>
            <a:endParaRPr lang="en-US" sz="1200" dirty="0">
              <a:latin typeface="Countach" panose="02000000000000000000" pitchFamily="50" charset="0"/>
              <a:cs typeface="Book Antiqua"/>
            </a:endParaRPr>
          </a:p>
          <a:p>
            <a:pPr algn="ctr">
              <a:lnSpc>
                <a:spcPct val="100000"/>
              </a:lnSpc>
              <a:spcBef>
                <a:spcPts val="55"/>
              </a:spcBef>
            </a:pPr>
            <a:r>
              <a:rPr lang="en-US" sz="1000" dirty="0">
                <a:solidFill>
                  <a:srgbClr val="FFFFFF"/>
                </a:solidFill>
                <a:latin typeface="Countach" panose="02000000000000000000" pitchFamily="50" charset="0"/>
                <a:cs typeface="Arial Narrow"/>
              </a:rPr>
              <a:t>ID CAMPS</a:t>
            </a:r>
            <a:endParaRPr lang="en-US" sz="1000" dirty="0">
              <a:latin typeface="Countach" panose="02000000000000000000" pitchFamily="50" charset="0"/>
              <a:cs typeface="Arial Narrow"/>
            </a:endParaRPr>
          </a:p>
        </p:txBody>
      </p:sp>
      <p:sp>
        <p:nvSpPr>
          <p:cNvPr id="13" name="object 13"/>
          <p:cNvSpPr/>
          <p:nvPr/>
        </p:nvSpPr>
        <p:spPr>
          <a:xfrm>
            <a:off x="6868071" y="645820"/>
            <a:ext cx="1353185" cy="485140"/>
          </a:xfrm>
          <a:custGeom>
            <a:avLst/>
            <a:gdLst/>
            <a:ahLst/>
            <a:cxnLst/>
            <a:rect l="l" t="t" r="r" b="b"/>
            <a:pathLst>
              <a:path w="1353184" h="485140">
                <a:moveTo>
                  <a:pt x="1271904" y="0"/>
                </a:moveTo>
                <a:lnTo>
                  <a:pt x="80810" y="0"/>
                </a:lnTo>
                <a:lnTo>
                  <a:pt x="49356" y="6350"/>
                </a:lnTo>
                <a:lnTo>
                  <a:pt x="23669" y="23669"/>
                </a:lnTo>
                <a:lnTo>
                  <a:pt x="6350" y="49356"/>
                </a:lnTo>
                <a:lnTo>
                  <a:pt x="0" y="80810"/>
                </a:lnTo>
                <a:lnTo>
                  <a:pt x="0" y="403999"/>
                </a:lnTo>
                <a:lnTo>
                  <a:pt x="6350" y="435453"/>
                </a:lnTo>
                <a:lnTo>
                  <a:pt x="23669" y="461140"/>
                </a:lnTo>
                <a:lnTo>
                  <a:pt x="49356" y="478459"/>
                </a:lnTo>
                <a:lnTo>
                  <a:pt x="80810" y="484809"/>
                </a:lnTo>
                <a:lnTo>
                  <a:pt x="1271904" y="484809"/>
                </a:lnTo>
                <a:lnTo>
                  <a:pt x="1303356" y="478459"/>
                </a:lnTo>
                <a:lnTo>
                  <a:pt x="1329039" y="461140"/>
                </a:lnTo>
                <a:lnTo>
                  <a:pt x="1346353" y="435453"/>
                </a:lnTo>
                <a:lnTo>
                  <a:pt x="1352702" y="403999"/>
                </a:lnTo>
                <a:lnTo>
                  <a:pt x="1352702" y="80810"/>
                </a:lnTo>
                <a:lnTo>
                  <a:pt x="1346353" y="49356"/>
                </a:lnTo>
                <a:lnTo>
                  <a:pt x="1329039" y="23669"/>
                </a:lnTo>
                <a:lnTo>
                  <a:pt x="1303356" y="6350"/>
                </a:lnTo>
                <a:lnTo>
                  <a:pt x="1271904"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4" name="object 14"/>
          <p:cNvSpPr txBox="1"/>
          <p:nvPr/>
        </p:nvSpPr>
        <p:spPr>
          <a:xfrm>
            <a:off x="7087691" y="695637"/>
            <a:ext cx="896442" cy="364202"/>
          </a:xfrm>
          <a:prstGeom prst="rect">
            <a:avLst/>
          </a:prstGeom>
        </p:spPr>
        <p:txBody>
          <a:bodyPr vert="horz" wrap="square" lIns="0" tIns="12700" rIns="0" bIns="0" rtlCol="0">
            <a:spAutoFit/>
          </a:bodyPr>
          <a:lstStyle/>
          <a:p>
            <a:pPr marL="48895" algn="ctr">
              <a:lnSpc>
                <a:spcPct val="100000"/>
              </a:lnSpc>
              <a:spcBef>
                <a:spcPts val="100"/>
              </a:spcBef>
            </a:pPr>
            <a:r>
              <a:rPr lang="en-US" sz="1200" dirty="0">
                <a:solidFill>
                  <a:srgbClr val="F8D102"/>
                </a:solidFill>
                <a:latin typeface="Countach" panose="02000000000000000000" pitchFamily="50" charset="0"/>
                <a:cs typeface="Book Antiqua"/>
              </a:rPr>
              <a:t>8U-14U</a:t>
            </a:r>
            <a:endParaRPr lang="en-US" sz="1200" dirty="0">
              <a:latin typeface="Countach" panose="02000000000000000000" pitchFamily="50" charset="0"/>
              <a:cs typeface="Book Antiqua"/>
            </a:endParaRPr>
          </a:p>
          <a:p>
            <a:pPr marL="12700" algn="ctr">
              <a:lnSpc>
                <a:spcPct val="100000"/>
              </a:lnSpc>
              <a:spcBef>
                <a:spcPts val="55"/>
              </a:spcBef>
            </a:pPr>
            <a:r>
              <a:rPr lang="en-US" sz="1000" dirty="0">
                <a:solidFill>
                  <a:srgbClr val="FFFFFF"/>
                </a:solidFill>
                <a:latin typeface="Countach" panose="02000000000000000000" pitchFamily="50" charset="0"/>
                <a:cs typeface="Arial Narrow"/>
              </a:rPr>
              <a:t>ALL-STATE GAMES</a:t>
            </a:r>
            <a:endParaRPr lang="en-US" sz="1000" dirty="0">
              <a:latin typeface="Countach" panose="02000000000000000000" pitchFamily="50" charset="0"/>
              <a:cs typeface="Arial Narrow"/>
            </a:endParaRPr>
          </a:p>
        </p:txBody>
      </p:sp>
      <p:sp>
        <p:nvSpPr>
          <p:cNvPr id="15" name="object 15"/>
          <p:cNvSpPr/>
          <p:nvPr/>
        </p:nvSpPr>
        <p:spPr>
          <a:xfrm>
            <a:off x="4864569" y="1947570"/>
            <a:ext cx="1228090" cy="485140"/>
          </a:xfrm>
          <a:custGeom>
            <a:avLst/>
            <a:gdLst/>
            <a:ahLst/>
            <a:cxnLst/>
            <a:rect l="l" t="t" r="r" b="b"/>
            <a:pathLst>
              <a:path w="1228089" h="485139">
                <a:moveTo>
                  <a:pt x="1147102" y="0"/>
                </a:moveTo>
                <a:lnTo>
                  <a:pt x="80810" y="0"/>
                </a:lnTo>
                <a:lnTo>
                  <a:pt x="49356" y="6350"/>
                </a:lnTo>
                <a:lnTo>
                  <a:pt x="23669" y="23669"/>
                </a:lnTo>
                <a:lnTo>
                  <a:pt x="6350" y="49356"/>
                </a:lnTo>
                <a:lnTo>
                  <a:pt x="0" y="80810"/>
                </a:lnTo>
                <a:lnTo>
                  <a:pt x="0" y="403999"/>
                </a:lnTo>
                <a:lnTo>
                  <a:pt x="6350" y="435453"/>
                </a:lnTo>
                <a:lnTo>
                  <a:pt x="23669" y="461140"/>
                </a:lnTo>
                <a:lnTo>
                  <a:pt x="49356" y="478459"/>
                </a:lnTo>
                <a:lnTo>
                  <a:pt x="80810" y="484809"/>
                </a:lnTo>
                <a:lnTo>
                  <a:pt x="1147102" y="484809"/>
                </a:lnTo>
                <a:lnTo>
                  <a:pt x="1178554" y="478459"/>
                </a:lnTo>
                <a:lnTo>
                  <a:pt x="1204236" y="461140"/>
                </a:lnTo>
                <a:lnTo>
                  <a:pt x="1221550" y="435453"/>
                </a:lnTo>
                <a:lnTo>
                  <a:pt x="1227899" y="403999"/>
                </a:lnTo>
                <a:lnTo>
                  <a:pt x="1227899" y="80810"/>
                </a:lnTo>
                <a:lnTo>
                  <a:pt x="1221550" y="49356"/>
                </a:lnTo>
                <a:lnTo>
                  <a:pt x="1204236" y="23669"/>
                </a:lnTo>
                <a:lnTo>
                  <a:pt x="1178554" y="6350"/>
                </a:lnTo>
                <a:lnTo>
                  <a:pt x="1147102"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6" name="object 16"/>
          <p:cNvSpPr txBox="1"/>
          <p:nvPr/>
        </p:nvSpPr>
        <p:spPr>
          <a:xfrm>
            <a:off x="4963216" y="2005222"/>
            <a:ext cx="994817" cy="364202"/>
          </a:xfrm>
          <a:prstGeom prst="rect">
            <a:avLst/>
          </a:prstGeom>
        </p:spPr>
        <p:txBody>
          <a:bodyPr vert="horz" wrap="square" lIns="0" tIns="12700" rIns="0" bIns="0" rtlCol="0">
            <a:spAutoFit/>
          </a:bodyPr>
          <a:lstStyle/>
          <a:p>
            <a:pPr marL="51435" algn="ctr">
              <a:lnSpc>
                <a:spcPct val="100000"/>
              </a:lnSpc>
              <a:spcBef>
                <a:spcPts val="100"/>
              </a:spcBef>
            </a:pPr>
            <a:r>
              <a:rPr lang="en-US" sz="1200" dirty="0">
                <a:solidFill>
                  <a:srgbClr val="F8D102"/>
                </a:solidFill>
                <a:latin typeface="Countach" panose="02000000000000000000" pitchFamily="50" charset="0"/>
                <a:cs typeface="Book Antiqua"/>
              </a:rPr>
              <a:t>13U-14U</a:t>
            </a:r>
            <a:endParaRPr lang="en-US" sz="1200" dirty="0">
              <a:latin typeface="Countach" panose="02000000000000000000" pitchFamily="50" charset="0"/>
              <a:cs typeface="Book Antiqua"/>
            </a:endParaRPr>
          </a:p>
          <a:p>
            <a:pPr marL="12700" algn="ctr">
              <a:lnSpc>
                <a:spcPct val="100000"/>
              </a:lnSpc>
              <a:spcBef>
                <a:spcPts val="55"/>
              </a:spcBef>
            </a:pPr>
            <a:r>
              <a:rPr lang="en-US" sz="1000" dirty="0">
                <a:solidFill>
                  <a:srgbClr val="FFFFFF"/>
                </a:solidFill>
                <a:latin typeface="Countach" panose="02000000000000000000" pitchFamily="50" charset="0"/>
                <a:cs typeface="Arial Narrow"/>
              </a:rPr>
              <a:t>PROSPECT GATEWAY</a:t>
            </a:r>
            <a:endParaRPr lang="en-US" sz="1000" dirty="0">
              <a:latin typeface="Countach" panose="02000000000000000000" pitchFamily="50" charset="0"/>
              <a:cs typeface="Arial Narrow"/>
            </a:endParaRPr>
          </a:p>
        </p:txBody>
      </p:sp>
      <p:sp>
        <p:nvSpPr>
          <p:cNvPr id="17" name="object 17"/>
          <p:cNvSpPr/>
          <p:nvPr/>
        </p:nvSpPr>
        <p:spPr>
          <a:xfrm>
            <a:off x="6868071" y="1495755"/>
            <a:ext cx="1353185" cy="485140"/>
          </a:xfrm>
          <a:custGeom>
            <a:avLst/>
            <a:gdLst/>
            <a:ahLst/>
            <a:cxnLst/>
            <a:rect l="l" t="t" r="r" b="b"/>
            <a:pathLst>
              <a:path w="1353184" h="485139">
                <a:moveTo>
                  <a:pt x="1271904" y="0"/>
                </a:moveTo>
                <a:lnTo>
                  <a:pt x="80810" y="0"/>
                </a:lnTo>
                <a:lnTo>
                  <a:pt x="49356" y="6348"/>
                </a:lnTo>
                <a:lnTo>
                  <a:pt x="23669" y="23663"/>
                </a:lnTo>
                <a:lnTo>
                  <a:pt x="6350" y="49345"/>
                </a:lnTo>
                <a:lnTo>
                  <a:pt x="0" y="80797"/>
                </a:lnTo>
                <a:lnTo>
                  <a:pt x="0" y="403999"/>
                </a:lnTo>
                <a:lnTo>
                  <a:pt x="6350" y="435451"/>
                </a:lnTo>
                <a:lnTo>
                  <a:pt x="23669" y="461133"/>
                </a:lnTo>
                <a:lnTo>
                  <a:pt x="49356" y="478448"/>
                </a:lnTo>
                <a:lnTo>
                  <a:pt x="80810" y="484797"/>
                </a:lnTo>
                <a:lnTo>
                  <a:pt x="1271904" y="484797"/>
                </a:lnTo>
                <a:lnTo>
                  <a:pt x="1303356" y="478448"/>
                </a:lnTo>
                <a:lnTo>
                  <a:pt x="1329039" y="461133"/>
                </a:lnTo>
                <a:lnTo>
                  <a:pt x="1346353" y="435451"/>
                </a:lnTo>
                <a:lnTo>
                  <a:pt x="1352702" y="403999"/>
                </a:lnTo>
                <a:lnTo>
                  <a:pt x="1352702" y="80797"/>
                </a:lnTo>
                <a:lnTo>
                  <a:pt x="1346353" y="49345"/>
                </a:lnTo>
                <a:lnTo>
                  <a:pt x="1329039" y="23663"/>
                </a:lnTo>
                <a:lnTo>
                  <a:pt x="1303356" y="6348"/>
                </a:lnTo>
                <a:lnTo>
                  <a:pt x="1271904"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8" name="object 18"/>
          <p:cNvSpPr txBox="1"/>
          <p:nvPr/>
        </p:nvSpPr>
        <p:spPr>
          <a:xfrm>
            <a:off x="7123465" y="1532847"/>
            <a:ext cx="898830" cy="364202"/>
          </a:xfrm>
          <a:prstGeom prst="rect">
            <a:avLst/>
          </a:prstGeom>
        </p:spPr>
        <p:txBody>
          <a:bodyPr vert="horz" wrap="square" lIns="0" tIns="12700" rIns="0" bIns="0" rtlCol="0">
            <a:spAutoFit/>
          </a:bodyPr>
          <a:lstStyle/>
          <a:p>
            <a:pPr marL="33655" algn="ctr">
              <a:lnSpc>
                <a:spcPct val="100000"/>
              </a:lnSpc>
              <a:spcBef>
                <a:spcPts val="100"/>
              </a:spcBef>
            </a:pPr>
            <a:r>
              <a:rPr lang="en-US" sz="1200" dirty="0">
                <a:solidFill>
                  <a:srgbClr val="F8D102"/>
                </a:solidFill>
                <a:latin typeface="Countach" panose="02000000000000000000" pitchFamily="50" charset="0"/>
                <a:cs typeface="Book Antiqua"/>
              </a:rPr>
              <a:t>11U-14U</a:t>
            </a:r>
            <a:endParaRPr lang="en-US" sz="1200" dirty="0">
              <a:latin typeface="Countach" panose="02000000000000000000" pitchFamily="50" charset="0"/>
              <a:cs typeface="Book Antiqua"/>
            </a:endParaRPr>
          </a:p>
          <a:p>
            <a:pPr marL="12700" algn="ctr">
              <a:lnSpc>
                <a:spcPct val="100000"/>
              </a:lnSpc>
              <a:spcBef>
                <a:spcPts val="55"/>
              </a:spcBef>
            </a:pPr>
            <a:r>
              <a:rPr lang="en-US" sz="1000" dirty="0">
                <a:solidFill>
                  <a:srgbClr val="FFFFFF"/>
                </a:solidFill>
                <a:latin typeface="Countach" panose="02000000000000000000" pitchFamily="50" charset="0"/>
                <a:cs typeface="Arial Narrow"/>
              </a:rPr>
              <a:t>SELECT FESTIVALS</a:t>
            </a:r>
            <a:endParaRPr lang="en-US" sz="1000" dirty="0">
              <a:latin typeface="Countach" panose="02000000000000000000" pitchFamily="50" charset="0"/>
              <a:cs typeface="Arial Narrow"/>
            </a:endParaRPr>
          </a:p>
        </p:txBody>
      </p:sp>
      <p:sp>
        <p:nvSpPr>
          <p:cNvPr id="19" name="object 19"/>
          <p:cNvSpPr/>
          <p:nvPr/>
        </p:nvSpPr>
        <p:spPr>
          <a:xfrm>
            <a:off x="6859320" y="2345664"/>
            <a:ext cx="1353185" cy="485140"/>
          </a:xfrm>
          <a:custGeom>
            <a:avLst/>
            <a:gdLst/>
            <a:ahLst/>
            <a:cxnLst/>
            <a:rect l="l" t="t" r="r" b="b"/>
            <a:pathLst>
              <a:path w="1353184" h="485139">
                <a:moveTo>
                  <a:pt x="1271904" y="0"/>
                </a:moveTo>
                <a:lnTo>
                  <a:pt x="80810" y="0"/>
                </a:lnTo>
                <a:lnTo>
                  <a:pt x="49356" y="6350"/>
                </a:lnTo>
                <a:lnTo>
                  <a:pt x="23669" y="23669"/>
                </a:lnTo>
                <a:lnTo>
                  <a:pt x="6350" y="49356"/>
                </a:lnTo>
                <a:lnTo>
                  <a:pt x="0" y="80810"/>
                </a:lnTo>
                <a:lnTo>
                  <a:pt x="0" y="403999"/>
                </a:lnTo>
                <a:lnTo>
                  <a:pt x="6350" y="435453"/>
                </a:lnTo>
                <a:lnTo>
                  <a:pt x="23669" y="461140"/>
                </a:lnTo>
                <a:lnTo>
                  <a:pt x="49356" y="478459"/>
                </a:lnTo>
                <a:lnTo>
                  <a:pt x="80810" y="484809"/>
                </a:lnTo>
                <a:lnTo>
                  <a:pt x="1271904" y="484809"/>
                </a:lnTo>
                <a:lnTo>
                  <a:pt x="1303356" y="478459"/>
                </a:lnTo>
                <a:lnTo>
                  <a:pt x="1329039" y="461140"/>
                </a:lnTo>
                <a:lnTo>
                  <a:pt x="1346353" y="435453"/>
                </a:lnTo>
                <a:lnTo>
                  <a:pt x="1352702" y="403999"/>
                </a:lnTo>
                <a:lnTo>
                  <a:pt x="1352702" y="80810"/>
                </a:lnTo>
                <a:lnTo>
                  <a:pt x="1346353" y="49356"/>
                </a:lnTo>
                <a:lnTo>
                  <a:pt x="1329039" y="23669"/>
                </a:lnTo>
                <a:lnTo>
                  <a:pt x="1303356" y="6350"/>
                </a:lnTo>
                <a:lnTo>
                  <a:pt x="1271904"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20" name="object 20"/>
          <p:cNvSpPr txBox="1"/>
          <p:nvPr/>
        </p:nvSpPr>
        <p:spPr>
          <a:xfrm>
            <a:off x="7211501" y="2404269"/>
            <a:ext cx="715010" cy="368300"/>
          </a:xfrm>
          <a:prstGeom prst="rect">
            <a:avLst/>
          </a:prstGeom>
        </p:spPr>
        <p:txBody>
          <a:bodyPr vert="horz" wrap="square" lIns="0" tIns="12700" rIns="0" bIns="0" rtlCol="0">
            <a:spAutoFit/>
          </a:bodyPr>
          <a:lstStyle/>
          <a:p>
            <a:pPr algn="ctr">
              <a:lnSpc>
                <a:spcPct val="100000"/>
              </a:lnSpc>
              <a:spcBef>
                <a:spcPts val="100"/>
              </a:spcBef>
            </a:pPr>
            <a:r>
              <a:rPr lang="en-US" sz="1200" dirty="0">
                <a:solidFill>
                  <a:srgbClr val="F8D102"/>
                </a:solidFill>
                <a:latin typeface="Countach" panose="02000000000000000000" pitchFamily="50" charset="0"/>
                <a:cs typeface="Book Antiqua"/>
              </a:rPr>
              <a:t>15U-18U</a:t>
            </a:r>
            <a:endParaRPr lang="en-US" sz="1200" dirty="0">
              <a:latin typeface="Countach" panose="02000000000000000000" pitchFamily="50" charset="0"/>
              <a:cs typeface="Book Antiqua"/>
            </a:endParaRPr>
          </a:p>
          <a:p>
            <a:pPr algn="ctr">
              <a:lnSpc>
                <a:spcPct val="100000"/>
              </a:lnSpc>
              <a:spcBef>
                <a:spcPts val="55"/>
              </a:spcBef>
            </a:pPr>
            <a:r>
              <a:rPr lang="en-US" sz="1000" dirty="0">
                <a:solidFill>
                  <a:srgbClr val="FFFFFF"/>
                </a:solidFill>
                <a:latin typeface="Countach" panose="02000000000000000000" pitchFamily="50" charset="0"/>
                <a:cs typeface="Arial Narrow"/>
              </a:rPr>
              <a:t>SHOWCASES</a:t>
            </a:r>
            <a:endParaRPr lang="en-US" sz="1000" dirty="0">
              <a:latin typeface="Countach" panose="02000000000000000000" pitchFamily="50" charset="0"/>
              <a:cs typeface="Arial Narrow"/>
            </a:endParaRPr>
          </a:p>
        </p:txBody>
      </p:sp>
      <p:sp>
        <p:nvSpPr>
          <p:cNvPr id="21" name="object 21"/>
          <p:cNvSpPr/>
          <p:nvPr/>
        </p:nvSpPr>
        <p:spPr>
          <a:xfrm>
            <a:off x="6859320" y="3195599"/>
            <a:ext cx="1353185" cy="485140"/>
          </a:xfrm>
          <a:custGeom>
            <a:avLst/>
            <a:gdLst/>
            <a:ahLst/>
            <a:cxnLst/>
            <a:rect l="l" t="t" r="r" b="b"/>
            <a:pathLst>
              <a:path w="1353184" h="485139">
                <a:moveTo>
                  <a:pt x="1271904" y="0"/>
                </a:moveTo>
                <a:lnTo>
                  <a:pt x="80810" y="0"/>
                </a:lnTo>
                <a:lnTo>
                  <a:pt x="49356" y="6348"/>
                </a:lnTo>
                <a:lnTo>
                  <a:pt x="23669" y="23663"/>
                </a:lnTo>
                <a:lnTo>
                  <a:pt x="6350" y="49345"/>
                </a:lnTo>
                <a:lnTo>
                  <a:pt x="0" y="80797"/>
                </a:lnTo>
                <a:lnTo>
                  <a:pt x="0" y="403999"/>
                </a:lnTo>
                <a:lnTo>
                  <a:pt x="6350" y="435451"/>
                </a:lnTo>
                <a:lnTo>
                  <a:pt x="23669" y="461133"/>
                </a:lnTo>
                <a:lnTo>
                  <a:pt x="49356" y="478448"/>
                </a:lnTo>
                <a:lnTo>
                  <a:pt x="80810" y="484797"/>
                </a:lnTo>
                <a:lnTo>
                  <a:pt x="1271904" y="484797"/>
                </a:lnTo>
                <a:lnTo>
                  <a:pt x="1303356" y="478448"/>
                </a:lnTo>
                <a:lnTo>
                  <a:pt x="1329039" y="461133"/>
                </a:lnTo>
                <a:lnTo>
                  <a:pt x="1346353" y="435451"/>
                </a:lnTo>
                <a:lnTo>
                  <a:pt x="1352702" y="403999"/>
                </a:lnTo>
                <a:lnTo>
                  <a:pt x="1352702" y="80797"/>
                </a:lnTo>
                <a:lnTo>
                  <a:pt x="1346353" y="49345"/>
                </a:lnTo>
                <a:lnTo>
                  <a:pt x="1329039" y="23663"/>
                </a:lnTo>
                <a:lnTo>
                  <a:pt x="1303356" y="6348"/>
                </a:lnTo>
                <a:lnTo>
                  <a:pt x="1271904"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22" name="object 22"/>
          <p:cNvSpPr txBox="1"/>
          <p:nvPr/>
        </p:nvSpPr>
        <p:spPr>
          <a:xfrm>
            <a:off x="7038686" y="3246172"/>
            <a:ext cx="1060641" cy="364202"/>
          </a:xfrm>
          <a:prstGeom prst="rect">
            <a:avLst/>
          </a:prstGeom>
        </p:spPr>
        <p:txBody>
          <a:bodyPr vert="horz" wrap="square" lIns="0" tIns="12700" rIns="0" bIns="0" rtlCol="0">
            <a:spAutoFit/>
          </a:bodyPr>
          <a:lstStyle/>
          <a:p>
            <a:pPr algn="ctr">
              <a:lnSpc>
                <a:spcPct val="100000"/>
              </a:lnSpc>
              <a:spcBef>
                <a:spcPts val="100"/>
              </a:spcBef>
            </a:pPr>
            <a:r>
              <a:rPr lang="en-US" sz="1200" dirty="0">
                <a:solidFill>
                  <a:srgbClr val="F8D102"/>
                </a:solidFill>
                <a:latin typeface="Countach" panose="02000000000000000000" pitchFamily="50" charset="0"/>
                <a:cs typeface="Book Antiqua"/>
              </a:rPr>
              <a:t>13U-18U</a:t>
            </a:r>
            <a:endParaRPr lang="en-US" sz="1200" dirty="0">
              <a:latin typeface="Countach" panose="02000000000000000000" pitchFamily="50" charset="0"/>
              <a:cs typeface="Book Antiqua"/>
            </a:endParaRPr>
          </a:p>
          <a:p>
            <a:pPr algn="ctr">
              <a:lnSpc>
                <a:spcPct val="100000"/>
              </a:lnSpc>
              <a:spcBef>
                <a:spcPts val="55"/>
              </a:spcBef>
            </a:pPr>
            <a:r>
              <a:rPr lang="en-US" sz="1000" dirty="0">
                <a:solidFill>
                  <a:srgbClr val="FFFFFF"/>
                </a:solidFill>
                <a:latin typeface="Countach" panose="02000000000000000000" pitchFamily="50" charset="0"/>
                <a:cs typeface="Arial Narrow"/>
              </a:rPr>
              <a:t>NATIONAL SHOWCASES</a:t>
            </a:r>
            <a:endParaRPr lang="en-US" sz="1000" dirty="0">
              <a:latin typeface="Countach" panose="02000000000000000000" pitchFamily="50" charset="0"/>
              <a:cs typeface="Arial Narrow"/>
            </a:endParaRPr>
          </a:p>
        </p:txBody>
      </p:sp>
      <p:sp>
        <p:nvSpPr>
          <p:cNvPr id="23" name="object 23"/>
          <p:cNvSpPr/>
          <p:nvPr/>
        </p:nvSpPr>
        <p:spPr>
          <a:xfrm>
            <a:off x="4851450" y="2764523"/>
            <a:ext cx="1228090" cy="485140"/>
          </a:xfrm>
          <a:custGeom>
            <a:avLst/>
            <a:gdLst/>
            <a:ahLst/>
            <a:cxnLst/>
            <a:rect l="l" t="t" r="r" b="b"/>
            <a:pathLst>
              <a:path w="1228089" h="485139">
                <a:moveTo>
                  <a:pt x="1147102" y="0"/>
                </a:moveTo>
                <a:lnTo>
                  <a:pt x="80797" y="0"/>
                </a:lnTo>
                <a:lnTo>
                  <a:pt x="49350" y="6350"/>
                </a:lnTo>
                <a:lnTo>
                  <a:pt x="23668" y="23668"/>
                </a:lnTo>
                <a:lnTo>
                  <a:pt x="6350" y="49350"/>
                </a:lnTo>
                <a:lnTo>
                  <a:pt x="0" y="80797"/>
                </a:lnTo>
                <a:lnTo>
                  <a:pt x="0" y="403999"/>
                </a:lnTo>
                <a:lnTo>
                  <a:pt x="6350" y="435451"/>
                </a:lnTo>
                <a:lnTo>
                  <a:pt x="23668" y="461133"/>
                </a:lnTo>
                <a:lnTo>
                  <a:pt x="49350" y="478448"/>
                </a:lnTo>
                <a:lnTo>
                  <a:pt x="80797" y="484797"/>
                </a:lnTo>
                <a:lnTo>
                  <a:pt x="1147102" y="484797"/>
                </a:lnTo>
                <a:lnTo>
                  <a:pt x="1178548" y="478448"/>
                </a:lnTo>
                <a:lnTo>
                  <a:pt x="1204231" y="461133"/>
                </a:lnTo>
                <a:lnTo>
                  <a:pt x="1221548" y="435451"/>
                </a:lnTo>
                <a:lnTo>
                  <a:pt x="1227899" y="403999"/>
                </a:lnTo>
                <a:lnTo>
                  <a:pt x="1227899" y="80797"/>
                </a:lnTo>
                <a:lnTo>
                  <a:pt x="1221548" y="49350"/>
                </a:lnTo>
                <a:lnTo>
                  <a:pt x="1204231" y="23668"/>
                </a:lnTo>
                <a:lnTo>
                  <a:pt x="1178548" y="6350"/>
                </a:lnTo>
                <a:lnTo>
                  <a:pt x="1147102"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24" name="object 24"/>
          <p:cNvSpPr txBox="1"/>
          <p:nvPr/>
        </p:nvSpPr>
        <p:spPr>
          <a:xfrm>
            <a:off x="4963891" y="2796003"/>
            <a:ext cx="996745" cy="376385"/>
          </a:xfrm>
          <a:prstGeom prst="rect">
            <a:avLst/>
          </a:prstGeom>
        </p:spPr>
        <p:txBody>
          <a:bodyPr vert="horz" wrap="square" lIns="0" tIns="24765" rIns="0" bIns="0" rtlCol="0">
            <a:spAutoFit/>
          </a:bodyPr>
          <a:lstStyle/>
          <a:p>
            <a:pPr algn="ctr">
              <a:lnSpc>
                <a:spcPct val="100000"/>
              </a:lnSpc>
              <a:spcBef>
                <a:spcPts val="195"/>
              </a:spcBef>
            </a:pPr>
            <a:r>
              <a:rPr lang="en-US" sz="1200" dirty="0">
                <a:solidFill>
                  <a:srgbClr val="F8D102"/>
                </a:solidFill>
                <a:latin typeface="Countach" panose="02000000000000000000" pitchFamily="50" charset="0"/>
                <a:cs typeface="Book Antiqua"/>
              </a:rPr>
              <a:t>13U-18U</a:t>
            </a:r>
            <a:endParaRPr lang="en-US" sz="1200" dirty="0">
              <a:latin typeface="Countach" panose="02000000000000000000" pitchFamily="50" charset="0"/>
              <a:cs typeface="Book Antiqua"/>
            </a:endParaRPr>
          </a:p>
          <a:p>
            <a:pPr algn="ctr">
              <a:lnSpc>
                <a:spcPct val="100000"/>
              </a:lnSpc>
              <a:spcBef>
                <a:spcPts val="80"/>
              </a:spcBef>
            </a:pPr>
            <a:r>
              <a:rPr lang="en-US" sz="1000" dirty="0">
                <a:solidFill>
                  <a:srgbClr val="FFFFFF"/>
                </a:solidFill>
                <a:latin typeface="Countach" panose="02000000000000000000" pitchFamily="50" charset="0"/>
                <a:cs typeface="Arial Narrow"/>
              </a:rPr>
              <a:t>NAT’L CHAMPIONSHIPS</a:t>
            </a:r>
            <a:endParaRPr lang="en-US" sz="1000" dirty="0">
              <a:latin typeface="Countach" panose="02000000000000000000" pitchFamily="50" charset="0"/>
              <a:cs typeface="Arial Narrow"/>
            </a:endParaRPr>
          </a:p>
        </p:txBody>
      </p:sp>
      <p:sp>
        <p:nvSpPr>
          <p:cNvPr id="25" name="object 25"/>
          <p:cNvSpPr/>
          <p:nvPr/>
        </p:nvSpPr>
        <p:spPr>
          <a:xfrm>
            <a:off x="4851450" y="3581476"/>
            <a:ext cx="1228090" cy="485140"/>
          </a:xfrm>
          <a:custGeom>
            <a:avLst/>
            <a:gdLst/>
            <a:ahLst/>
            <a:cxnLst/>
            <a:rect l="l" t="t" r="r" b="b"/>
            <a:pathLst>
              <a:path w="1228089" h="485139">
                <a:moveTo>
                  <a:pt x="1147102" y="0"/>
                </a:moveTo>
                <a:lnTo>
                  <a:pt x="80797" y="0"/>
                </a:lnTo>
                <a:lnTo>
                  <a:pt x="49350" y="6348"/>
                </a:lnTo>
                <a:lnTo>
                  <a:pt x="23668" y="23663"/>
                </a:lnTo>
                <a:lnTo>
                  <a:pt x="6350" y="49345"/>
                </a:lnTo>
                <a:lnTo>
                  <a:pt x="0" y="80797"/>
                </a:lnTo>
                <a:lnTo>
                  <a:pt x="0" y="403997"/>
                </a:lnTo>
                <a:lnTo>
                  <a:pt x="6350" y="435448"/>
                </a:lnTo>
                <a:lnTo>
                  <a:pt x="23668" y="461132"/>
                </a:lnTo>
                <a:lnTo>
                  <a:pt x="49350" y="478448"/>
                </a:lnTo>
                <a:lnTo>
                  <a:pt x="80797" y="484798"/>
                </a:lnTo>
                <a:lnTo>
                  <a:pt x="1147102" y="484798"/>
                </a:lnTo>
                <a:lnTo>
                  <a:pt x="1178548" y="478448"/>
                </a:lnTo>
                <a:lnTo>
                  <a:pt x="1204231" y="461132"/>
                </a:lnTo>
                <a:lnTo>
                  <a:pt x="1221548" y="435448"/>
                </a:lnTo>
                <a:lnTo>
                  <a:pt x="1227899" y="403997"/>
                </a:lnTo>
                <a:lnTo>
                  <a:pt x="1227899" y="80797"/>
                </a:lnTo>
                <a:lnTo>
                  <a:pt x="1221548" y="49345"/>
                </a:lnTo>
                <a:lnTo>
                  <a:pt x="1204231" y="23663"/>
                </a:lnTo>
                <a:lnTo>
                  <a:pt x="1178548" y="6348"/>
                </a:lnTo>
                <a:lnTo>
                  <a:pt x="1147102"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26" name="object 26"/>
          <p:cNvSpPr txBox="1"/>
          <p:nvPr/>
        </p:nvSpPr>
        <p:spPr>
          <a:xfrm>
            <a:off x="4919423" y="3617451"/>
            <a:ext cx="1129639" cy="376385"/>
          </a:xfrm>
          <a:prstGeom prst="rect">
            <a:avLst/>
          </a:prstGeom>
        </p:spPr>
        <p:txBody>
          <a:bodyPr vert="horz" wrap="square" lIns="0" tIns="24765" rIns="0" bIns="0" rtlCol="0">
            <a:spAutoFit/>
          </a:bodyPr>
          <a:lstStyle/>
          <a:p>
            <a:pPr marL="635" algn="ctr">
              <a:lnSpc>
                <a:spcPct val="100000"/>
              </a:lnSpc>
              <a:spcBef>
                <a:spcPts val="195"/>
              </a:spcBef>
            </a:pPr>
            <a:r>
              <a:rPr lang="en-US" sz="1200" dirty="0">
                <a:solidFill>
                  <a:srgbClr val="F8D102"/>
                </a:solidFill>
                <a:latin typeface="Countach" panose="02000000000000000000" pitchFamily="50" charset="0"/>
                <a:cs typeface="Book Antiqua"/>
              </a:rPr>
              <a:t>18U</a:t>
            </a:r>
            <a:endParaRPr lang="en-US" sz="1200" dirty="0">
              <a:latin typeface="Countach" panose="02000000000000000000" pitchFamily="50" charset="0"/>
              <a:cs typeface="Book Antiqua"/>
            </a:endParaRPr>
          </a:p>
          <a:p>
            <a:pPr algn="ctr">
              <a:lnSpc>
                <a:spcPct val="100000"/>
              </a:lnSpc>
              <a:spcBef>
                <a:spcPts val="80"/>
              </a:spcBef>
            </a:pPr>
            <a:r>
              <a:rPr lang="en-US" sz="1000" dirty="0">
                <a:solidFill>
                  <a:srgbClr val="FFFFFF"/>
                </a:solidFill>
                <a:latin typeface="Countach" panose="02000000000000000000" pitchFamily="50" charset="0"/>
                <a:cs typeface="Arial Narrow"/>
              </a:rPr>
              <a:t>ALL-AMERICAN CLASSIC</a:t>
            </a:r>
            <a:endParaRPr lang="en-US" sz="1000" dirty="0">
              <a:latin typeface="Countach" panose="02000000000000000000" pitchFamily="50" charset="0"/>
              <a:cs typeface="Arial Narrow"/>
            </a:endParaRPr>
          </a:p>
        </p:txBody>
      </p:sp>
      <p:sp>
        <p:nvSpPr>
          <p:cNvPr id="27" name="object 27"/>
          <p:cNvSpPr/>
          <p:nvPr/>
        </p:nvSpPr>
        <p:spPr>
          <a:xfrm>
            <a:off x="6859320" y="4045525"/>
            <a:ext cx="1353185" cy="485140"/>
          </a:xfrm>
          <a:custGeom>
            <a:avLst/>
            <a:gdLst/>
            <a:ahLst/>
            <a:cxnLst/>
            <a:rect l="l" t="t" r="r" b="b"/>
            <a:pathLst>
              <a:path w="1353184" h="485139">
                <a:moveTo>
                  <a:pt x="1271904" y="0"/>
                </a:moveTo>
                <a:lnTo>
                  <a:pt x="80810" y="0"/>
                </a:lnTo>
                <a:lnTo>
                  <a:pt x="49356" y="6349"/>
                </a:lnTo>
                <a:lnTo>
                  <a:pt x="23669" y="23666"/>
                </a:lnTo>
                <a:lnTo>
                  <a:pt x="6350" y="49349"/>
                </a:lnTo>
                <a:lnTo>
                  <a:pt x="0" y="80801"/>
                </a:lnTo>
                <a:lnTo>
                  <a:pt x="0" y="403998"/>
                </a:lnTo>
                <a:lnTo>
                  <a:pt x="6350" y="435449"/>
                </a:lnTo>
                <a:lnTo>
                  <a:pt x="23669" y="461133"/>
                </a:lnTo>
                <a:lnTo>
                  <a:pt x="49356" y="478449"/>
                </a:lnTo>
                <a:lnTo>
                  <a:pt x="80810" y="484799"/>
                </a:lnTo>
                <a:lnTo>
                  <a:pt x="1271904" y="484799"/>
                </a:lnTo>
                <a:lnTo>
                  <a:pt x="1303356" y="478449"/>
                </a:lnTo>
                <a:lnTo>
                  <a:pt x="1329039" y="461133"/>
                </a:lnTo>
                <a:lnTo>
                  <a:pt x="1346353" y="435449"/>
                </a:lnTo>
                <a:lnTo>
                  <a:pt x="1352702" y="403998"/>
                </a:lnTo>
                <a:lnTo>
                  <a:pt x="1352702" y="80801"/>
                </a:lnTo>
                <a:lnTo>
                  <a:pt x="1346353" y="49349"/>
                </a:lnTo>
                <a:lnTo>
                  <a:pt x="1329039" y="23666"/>
                </a:lnTo>
                <a:lnTo>
                  <a:pt x="1303356" y="6349"/>
                </a:lnTo>
                <a:lnTo>
                  <a:pt x="1271904"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28" name="object 28"/>
          <p:cNvSpPr txBox="1"/>
          <p:nvPr/>
        </p:nvSpPr>
        <p:spPr>
          <a:xfrm>
            <a:off x="7021955" y="4090103"/>
            <a:ext cx="1094105" cy="368300"/>
          </a:xfrm>
          <a:prstGeom prst="rect">
            <a:avLst/>
          </a:prstGeom>
        </p:spPr>
        <p:txBody>
          <a:bodyPr vert="horz" wrap="square" lIns="0" tIns="12700" rIns="0" bIns="0" rtlCol="0">
            <a:spAutoFit/>
          </a:bodyPr>
          <a:lstStyle/>
          <a:p>
            <a:pPr algn="ctr">
              <a:lnSpc>
                <a:spcPct val="100000"/>
              </a:lnSpc>
              <a:spcBef>
                <a:spcPts val="100"/>
              </a:spcBef>
            </a:pPr>
            <a:r>
              <a:rPr lang="en-US" sz="1200" dirty="0">
                <a:solidFill>
                  <a:srgbClr val="F8D102"/>
                </a:solidFill>
                <a:latin typeface="Countach" panose="02000000000000000000" pitchFamily="50" charset="0"/>
                <a:cs typeface="Book Antiqua"/>
              </a:rPr>
              <a:t>JUCO/NCAA</a:t>
            </a:r>
            <a:endParaRPr lang="en-US" sz="1200" dirty="0">
              <a:latin typeface="Countach" panose="02000000000000000000" pitchFamily="50" charset="0"/>
              <a:cs typeface="Book Antiqua"/>
            </a:endParaRPr>
          </a:p>
          <a:p>
            <a:pPr marL="635" algn="ctr">
              <a:lnSpc>
                <a:spcPct val="100000"/>
              </a:lnSpc>
              <a:spcBef>
                <a:spcPts val="55"/>
              </a:spcBef>
            </a:pPr>
            <a:r>
              <a:rPr lang="en-US" sz="1000" dirty="0">
                <a:solidFill>
                  <a:srgbClr val="FFFFFF"/>
                </a:solidFill>
                <a:latin typeface="Countach" panose="02000000000000000000" pitchFamily="50" charset="0"/>
                <a:cs typeface="Arial Narrow"/>
              </a:rPr>
              <a:t>EVENTS/COVERAGE</a:t>
            </a:r>
            <a:endParaRPr lang="en-US" sz="1000" dirty="0">
              <a:latin typeface="Countach" panose="02000000000000000000" pitchFamily="50" charset="0"/>
              <a:cs typeface="Arial Narrow"/>
            </a:endParaRPr>
          </a:p>
        </p:txBody>
      </p:sp>
      <p:sp>
        <p:nvSpPr>
          <p:cNvPr id="29" name="object 29"/>
          <p:cNvSpPr txBox="1"/>
          <p:nvPr/>
        </p:nvSpPr>
        <p:spPr>
          <a:xfrm>
            <a:off x="3837791" y="449003"/>
            <a:ext cx="791845" cy="172740"/>
          </a:xfrm>
          <a:prstGeom prst="rect">
            <a:avLst/>
          </a:prstGeom>
        </p:spPr>
        <p:txBody>
          <a:bodyPr vert="horz" wrap="square" lIns="0" tIns="3175" rIns="0" bIns="0" rtlCol="0">
            <a:spAutoFit/>
          </a:bodyPr>
          <a:lstStyle/>
          <a:p>
            <a:pPr marL="111125" marR="5080" indent="-98425">
              <a:lnSpc>
                <a:spcPct val="105000"/>
              </a:lnSpc>
              <a:spcBef>
                <a:spcPts val="25"/>
              </a:spcBef>
            </a:pPr>
            <a:r>
              <a:rPr lang="en-US" sz="1200" dirty="0">
                <a:solidFill>
                  <a:srgbClr val="F8D102"/>
                </a:solidFill>
                <a:latin typeface="Countach" panose="02000000000000000000" pitchFamily="50" charset="0"/>
                <a:cs typeface="Book Antiqua"/>
              </a:rPr>
              <a:t>HONING SKILLS</a:t>
            </a:r>
            <a:endParaRPr lang="en-US" sz="1200" dirty="0">
              <a:latin typeface="Countach" panose="02000000000000000000" pitchFamily="50" charset="0"/>
              <a:cs typeface="Book Antiqua"/>
            </a:endParaRPr>
          </a:p>
        </p:txBody>
      </p:sp>
      <p:sp>
        <p:nvSpPr>
          <p:cNvPr id="30" name="object 30"/>
          <p:cNvSpPr txBox="1"/>
          <p:nvPr/>
        </p:nvSpPr>
        <p:spPr>
          <a:xfrm>
            <a:off x="3644128" y="1251082"/>
            <a:ext cx="951318" cy="197490"/>
          </a:xfrm>
          <a:prstGeom prst="rect">
            <a:avLst/>
          </a:prstGeom>
        </p:spPr>
        <p:txBody>
          <a:bodyPr vert="horz" wrap="square" lIns="0" tIns="12700" rIns="0" bIns="0" rtlCol="0">
            <a:spAutoFit/>
          </a:bodyPr>
          <a:lstStyle/>
          <a:p>
            <a:pPr marL="12700" algn="r">
              <a:lnSpc>
                <a:spcPct val="100000"/>
              </a:lnSpc>
              <a:spcBef>
                <a:spcPts val="100"/>
              </a:spcBef>
            </a:pPr>
            <a:r>
              <a:rPr lang="en-US" sz="1200" dirty="0">
                <a:solidFill>
                  <a:srgbClr val="F8D102"/>
                </a:solidFill>
                <a:latin typeface="Countach" panose="02000000000000000000" pitchFamily="50" charset="0"/>
                <a:cs typeface="Book Antiqua"/>
              </a:rPr>
              <a:t>DEVELOPMENT</a:t>
            </a:r>
            <a:endParaRPr lang="en-US" sz="1200" dirty="0">
              <a:latin typeface="Countach" panose="02000000000000000000" pitchFamily="50" charset="0"/>
              <a:cs typeface="Book Antiqua"/>
            </a:endParaRPr>
          </a:p>
        </p:txBody>
      </p:sp>
      <p:sp>
        <p:nvSpPr>
          <p:cNvPr id="31" name="object 31"/>
          <p:cNvSpPr txBox="1"/>
          <p:nvPr/>
        </p:nvSpPr>
        <p:spPr>
          <a:xfrm>
            <a:off x="3595321" y="2071318"/>
            <a:ext cx="1000125" cy="197490"/>
          </a:xfrm>
          <a:prstGeom prst="rect">
            <a:avLst/>
          </a:prstGeom>
        </p:spPr>
        <p:txBody>
          <a:bodyPr vert="horz" wrap="square" lIns="0" tIns="12700" rIns="0" bIns="0" rtlCol="0">
            <a:spAutoFit/>
          </a:bodyPr>
          <a:lstStyle/>
          <a:p>
            <a:pPr marL="12700" algn="r">
              <a:lnSpc>
                <a:spcPct val="100000"/>
              </a:lnSpc>
              <a:spcBef>
                <a:spcPts val="100"/>
              </a:spcBef>
            </a:pPr>
            <a:r>
              <a:rPr lang="en-US" sz="1200" dirty="0">
                <a:solidFill>
                  <a:srgbClr val="F8D102"/>
                </a:solidFill>
                <a:latin typeface="Countach" panose="02000000000000000000" pitchFamily="50" charset="0"/>
                <a:cs typeface="Book Antiqua"/>
              </a:rPr>
              <a:t>EXPOSURE</a:t>
            </a:r>
            <a:endParaRPr lang="en-US" sz="1200" dirty="0">
              <a:latin typeface="Countach" panose="02000000000000000000" pitchFamily="50" charset="0"/>
              <a:cs typeface="Book Antiqua"/>
            </a:endParaRPr>
          </a:p>
        </p:txBody>
      </p:sp>
      <p:sp>
        <p:nvSpPr>
          <p:cNvPr id="32" name="object 32"/>
          <p:cNvSpPr txBox="1"/>
          <p:nvPr/>
        </p:nvSpPr>
        <p:spPr>
          <a:xfrm>
            <a:off x="3423869" y="2885450"/>
            <a:ext cx="1197610" cy="197490"/>
          </a:xfrm>
          <a:prstGeom prst="rect">
            <a:avLst/>
          </a:prstGeom>
        </p:spPr>
        <p:txBody>
          <a:bodyPr vert="horz" wrap="square" lIns="0" tIns="12700" rIns="0" bIns="0" rtlCol="0">
            <a:spAutoFit/>
          </a:bodyPr>
          <a:lstStyle/>
          <a:p>
            <a:pPr marL="12700" algn="r">
              <a:lnSpc>
                <a:spcPct val="100000"/>
              </a:lnSpc>
              <a:spcBef>
                <a:spcPts val="100"/>
              </a:spcBef>
            </a:pPr>
            <a:r>
              <a:rPr lang="en-US" sz="1200" dirty="0">
                <a:solidFill>
                  <a:srgbClr val="F8D102"/>
                </a:solidFill>
                <a:latin typeface="Countach" panose="02000000000000000000" pitchFamily="50" charset="0"/>
                <a:cs typeface="Book Antiqua"/>
              </a:rPr>
              <a:t>RECRUITING</a:t>
            </a:r>
            <a:endParaRPr lang="en-US" sz="1200" dirty="0">
              <a:latin typeface="Countach" panose="02000000000000000000" pitchFamily="50" charset="0"/>
              <a:cs typeface="Book Antiqua"/>
            </a:endParaRPr>
          </a:p>
        </p:txBody>
      </p:sp>
      <p:sp>
        <p:nvSpPr>
          <p:cNvPr id="33" name="object 33"/>
          <p:cNvSpPr txBox="1"/>
          <p:nvPr/>
        </p:nvSpPr>
        <p:spPr>
          <a:xfrm>
            <a:off x="3559761" y="3685894"/>
            <a:ext cx="1035685" cy="197490"/>
          </a:xfrm>
          <a:prstGeom prst="rect">
            <a:avLst/>
          </a:prstGeom>
        </p:spPr>
        <p:txBody>
          <a:bodyPr vert="horz" wrap="square" lIns="0" tIns="12700" rIns="0" bIns="0" rtlCol="0">
            <a:spAutoFit/>
          </a:bodyPr>
          <a:lstStyle/>
          <a:p>
            <a:pPr marL="12700" algn="r">
              <a:lnSpc>
                <a:spcPct val="100000"/>
              </a:lnSpc>
              <a:spcBef>
                <a:spcPts val="100"/>
              </a:spcBef>
            </a:pPr>
            <a:r>
              <a:rPr lang="en-US" sz="1200" dirty="0">
                <a:solidFill>
                  <a:srgbClr val="F8D102"/>
                </a:solidFill>
                <a:latin typeface="Countach" panose="02000000000000000000" pitchFamily="50" charset="0"/>
                <a:cs typeface="Book Antiqua"/>
              </a:rPr>
              <a:t>BRANDING</a:t>
            </a:r>
            <a:endParaRPr lang="en-US" sz="1200" dirty="0">
              <a:latin typeface="Countach" panose="02000000000000000000" pitchFamily="50" charset="0"/>
              <a:cs typeface="Book Antiqua"/>
            </a:endParaRPr>
          </a:p>
        </p:txBody>
      </p:sp>
      <p:sp>
        <p:nvSpPr>
          <p:cNvPr id="34" name="object 34"/>
          <p:cNvSpPr/>
          <p:nvPr/>
        </p:nvSpPr>
        <p:spPr>
          <a:xfrm>
            <a:off x="4864569" y="4398425"/>
            <a:ext cx="1228090" cy="485140"/>
          </a:xfrm>
          <a:custGeom>
            <a:avLst/>
            <a:gdLst/>
            <a:ahLst/>
            <a:cxnLst/>
            <a:rect l="l" t="t" r="r" b="b"/>
            <a:pathLst>
              <a:path w="1228089" h="485139">
                <a:moveTo>
                  <a:pt x="1147102" y="0"/>
                </a:moveTo>
                <a:lnTo>
                  <a:pt x="80810" y="0"/>
                </a:lnTo>
                <a:lnTo>
                  <a:pt x="49356" y="6349"/>
                </a:lnTo>
                <a:lnTo>
                  <a:pt x="23669" y="23666"/>
                </a:lnTo>
                <a:lnTo>
                  <a:pt x="6350" y="49349"/>
                </a:lnTo>
                <a:lnTo>
                  <a:pt x="0" y="80801"/>
                </a:lnTo>
                <a:lnTo>
                  <a:pt x="0" y="403997"/>
                </a:lnTo>
                <a:lnTo>
                  <a:pt x="6350" y="435449"/>
                </a:lnTo>
                <a:lnTo>
                  <a:pt x="23669" y="461133"/>
                </a:lnTo>
                <a:lnTo>
                  <a:pt x="49356" y="478449"/>
                </a:lnTo>
                <a:lnTo>
                  <a:pt x="80810" y="484799"/>
                </a:lnTo>
                <a:lnTo>
                  <a:pt x="1147102" y="484799"/>
                </a:lnTo>
                <a:lnTo>
                  <a:pt x="1178554" y="478449"/>
                </a:lnTo>
                <a:lnTo>
                  <a:pt x="1204236" y="461133"/>
                </a:lnTo>
                <a:lnTo>
                  <a:pt x="1221550" y="435449"/>
                </a:lnTo>
                <a:lnTo>
                  <a:pt x="1227899" y="403997"/>
                </a:lnTo>
                <a:lnTo>
                  <a:pt x="1227899" y="80801"/>
                </a:lnTo>
                <a:lnTo>
                  <a:pt x="1221550" y="49349"/>
                </a:lnTo>
                <a:lnTo>
                  <a:pt x="1204236" y="23666"/>
                </a:lnTo>
                <a:lnTo>
                  <a:pt x="1178554" y="6349"/>
                </a:lnTo>
                <a:lnTo>
                  <a:pt x="1147102"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35" name="object 35"/>
          <p:cNvSpPr txBox="1"/>
          <p:nvPr/>
        </p:nvSpPr>
        <p:spPr>
          <a:xfrm>
            <a:off x="4975288" y="4446523"/>
            <a:ext cx="100711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solidFill>
                  <a:srgbClr val="F8D102"/>
                </a:solidFill>
                <a:latin typeface="Countach" panose="02000000000000000000" pitchFamily="50" charset="0"/>
                <a:cs typeface="Book Antiqua"/>
              </a:rPr>
              <a:t>MLB DRAFT</a:t>
            </a:r>
            <a:endParaRPr lang="en-US" sz="1200" dirty="0">
              <a:latin typeface="Countach" panose="02000000000000000000" pitchFamily="50" charset="0"/>
              <a:cs typeface="Book Antiqua"/>
            </a:endParaRPr>
          </a:p>
        </p:txBody>
      </p:sp>
      <p:grpSp>
        <p:nvGrpSpPr>
          <p:cNvPr id="36" name="object 36"/>
          <p:cNvGrpSpPr/>
          <p:nvPr/>
        </p:nvGrpSpPr>
        <p:grpSpPr>
          <a:xfrm>
            <a:off x="725423" y="551306"/>
            <a:ext cx="6082030" cy="4097020"/>
            <a:chOff x="725423" y="551306"/>
            <a:chExt cx="6082030" cy="4097020"/>
          </a:xfrm>
        </p:grpSpPr>
        <p:sp>
          <p:nvSpPr>
            <p:cNvPr id="37" name="object 37"/>
            <p:cNvSpPr/>
            <p:nvPr/>
          </p:nvSpPr>
          <p:spPr>
            <a:xfrm>
              <a:off x="6475893" y="553622"/>
              <a:ext cx="0" cy="4094479"/>
            </a:xfrm>
            <a:custGeom>
              <a:avLst/>
              <a:gdLst/>
              <a:ahLst/>
              <a:cxnLst/>
              <a:rect l="l" t="t" r="r" b="b"/>
              <a:pathLst>
                <a:path h="4094479">
                  <a:moveTo>
                    <a:pt x="1" y="4094102"/>
                  </a:moveTo>
                  <a:lnTo>
                    <a:pt x="0" y="0"/>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38" name="object 38"/>
            <p:cNvSpPr/>
            <p:nvPr/>
          </p:nvSpPr>
          <p:spPr>
            <a:xfrm>
              <a:off x="6149746" y="556069"/>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39" name="object 39"/>
            <p:cNvSpPr/>
            <p:nvPr/>
          </p:nvSpPr>
          <p:spPr>
            <a:xfrm>
              <a:off x="6149746" y="1354797"/>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40" name="object 40"/>
            <p:cNvSpPr/>
            <p:nvPr/>
          </p:nvSpPr>
          <p:spPr>
            <a:xfrm>
              <a:off x="6149746" y="2189975"/>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41" name="object 41"/>
            <p:cNvSpPr/>
            <p:nvPr/>
          </p:nvSpPr>
          <p:spPr>
            <a:xfrm>
              <a:off x="6149746" y="3006928"/>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42" name="object 42"/>
            <p:cNvSpPr/>
            <p:nvPr/>
          </p:nvSpPr>
          <p:spPr>
            <a:xfrm>
              <a:off x="6149746" y="3805644"/>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43" name="object 43"/>
            <p:cNvSpPr/>
            <p:nvPr/>
          </p:nvSpPr>
          <p:spPr>
            <a:xfrm>
              <a:off x="6149746" y="4640825"/>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44" name="object 44"/>
            <p:cNvSpPr/>
            <p:nvPr/>
          </p:nvSpPr>
          <p:spPr>
            <a:xfrm>
              <a:off x="6475895" y="888225"/>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45" name="object 45"/>
            <p:cNvSpPr/>
            <p:nvPr/>
          </p:nvSpPr>
          <p:spPr>
            <a:xfrm>
              <a:off x="6475895" y="1738147"/>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46" name="object 46"/>
            <p:cNvSpPr/>
            <p:nvPr/>
          </p:nvSpPr>
          <p:spPr>
            <a:xfrm>
              <a:off x="6475895" y="2588069"/>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47" name="object 47"/>
            <p:cNvSpPr/>
            <p:nvPr/>
          </p:nvSpPr>
          <p:spPr>
            <a:xfrm>
              <a:off x="6475895" y="3438004"/>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48" name="object 48"/>
            <p:cNvSpPr/>
            <p:nvPr/>
          </p:nvSpPr>
          <p:spPr>
            <a:xfrm>
              <a:off x="6475895" y="4287925"/>
              <a:ext cx="331470" cy="0"/>
            </a:xfrm>
            <a:custGeom>
              <a:avLst/>
              <a:gdLst/>
              <a:ahLst/>
              <a:cxnLst/>
              <a:rect l="l" t="t" r="r" b="b"/>
              <a:pathLst>
                <a:path w="331470">
                  <a:moveTo>
                    <a:pt x="0" y="0"/>
                  </a:moveTo>
                  <a:lnTo>
                    <a:pt x="331200"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pic>
          <p:nvPicPr>
            <p:cNvPr id="49" name="object 49"/>
            <p:cNvPicPr/>
            <p:nvPr/>
          </p:nvPicPr>
          <p:blipFill>
            <a:blip r:embed="rId7" cstate="print"/>
            <a:stretch>
              <a:fillRect/>
            </a:stretch>
          </p:blipFill>
          <p:spPr>
            <a:xfrm>
              <a:off x="725423" y="551688"/>
              <a:ext cx="286511" cy="353567"/>
            </a:xfrm>
            <a:prstGeom prst="rect">
              <a:avLst/>
            </a:prstGeom>
          </p:spPr>
        </p:pic>
      </p:grpSp>
      <p:sp>
        <p:nvSpPr>
          <p:cNvPr id="50" name="object 50"/>
          <p:cNvSpPr txBox="1"/>
          <p:nvPr/>
        </p:nvSpPr>
        <p:spPr>
          <a:xfrm>
            <a:off x="722824" y="1129644"/>
            <a:ext cx="2867380" cy="2661306"/>
          </a:xfrm>
          <a:prstGeom prst="rect">
            <a:avLst/>
          </a:prstGeom>
        </p:spPr>
        <p:txBody>
          <a:bodyPr vert="horz" wrap="square" lIns="0" tIns="12700" rIns="0" bIns="0" rtlCol="0">
            <a:spAutoFit/>
          </a:bodyPr>
          <a:lstStyle/>
          <a:p>
            <a:pPr>
              <a:lnSpc>
                <a:spcPts val="4400"/>
              </a:lnSpc>
            </a:pPr>
            <a:r>
              <a:rPr lang="en-US" sz="5500" b="1" dirty="0">
                <a:latin typeface="Countach" panose="02000000000000000000" pitchFamily="50" charset="0"/>
                <a:cs typeface="Arial Narrow"/>
              </a:rPr>
              <a:t>EVOLUTION</a:t>
            </a:r>
          </a:p>
          <a:p>
            <a:pPr marR="784225">
              <a:lnSpc>
                <a:spcPts val="4400"/>
              </a:lnSpc>
            </a:pPr>
            <a:r>
              <a:rPr lang="en-US" sz="5500" b="1" dirty="0">
                <a:latin typeface="Countach" panose="02000000000000000000" pitchFamily="50" charset="0"/>
                <a:cs typeface="Arial Narrow"/>
              </a:rPr>
              <a:t>OF A PG ATHLETE</a:t>
            </a:r>
          </a:p>
          <a:p>
            <a:pPr marL="52705" marR="5080">
              <a:lnSpc>
                <a:spcPct val="116199"/>
              </a:lnSpc>
              <a:spcBef>
                <a:spcPts val="1045"/>
              </a:spcBef>
            </a:pPr>
            <a:r>
              <a:rPr lang="en-US" sz="1200" dirty="0">
                <a:solidFill>
                  <a:srgbClr val="FFFFFF"/>
                </a:solidFill>
                <a:latin typeface="Countach" panose="02000000000000000000" pitchFamily="50" charset="0"/>
                <a:cs typeface="Arial"/>
              </a:rPr>
              <a:t>THE PG JOURNEY STARTS AT 6U WITH TOURNAMENTS, ADVANCING THROUGH ID CAMPS, FESTIVALS, SHOWCASES, AND CULMINATING IN THE ALL-AMERICAN CLASSIC.</a:t>
            </a:r>
            <a:endParaRPr lang="en-US" sz="1200" dirty="0">
              <a:latin typeface="Countach" panose="02000000000000000000" pitchFamily="50" charset="0"/>
              <a:cs typeface="Arial"/>
            </a:endParaRPr>
          </a:p>
        </p:txBody>
      </p:sp>
      <p:sp>
        <p:nvSpPr>
          <p:cNvPr id="52" name="object 52"/>
          <p:cNvSpPr txBox="1"/>
          <p:nvPr/>
        </p:nvSpPr>
        <p:spPr>
          <a:xfrm>
            <a:off x="5268150" y="4653026"/>
            <a:ext cx="599250" cy="153888"/>
          </a:xfrm>
          <a:prstGeom prst="rect">
            <a:avLst/>
          </a:prstGeom>
        </p:spPr>
        <p:txBody>
          <a:bodyPr vert="horz" wrap="square" lIns="0" tIns="0" rIns="0" bIns="0" rtlCol="0">
            <a:spAutoFit/>
          </a:bodyPr>
          <a:lstStyle/>
          <a:p>
            <a:pPr marL="12700">
              <a:lnSpc>
                <a:spcPts val="1195"/>
              </a:lnSpc>
            </a:pPr>
            <a:r>
              <a:rPr lang="en-US" sz="1000" dirty="0">
                <a:solidFill>
                  <a:srgbClr val="FFFFFF"/>
                </a:solidFill>
                <a:latin typeface="Countach" panose="02000000000000000000" pitchFamily="50" charset="0"/>
                <a:cs typeface="Arial Narrow"/>
              </a:rPr>
              <a:t>COVERAGE</a:t>
            </a:r>
            <a:endParaRPr lang="en-US" sz="1000" dirty="0">
              <a:latin typeface="Countach" panose="02000000000000000000" pitchFamily="50" charset="0"/>
              <a:cs typeface="Arial Narrow"/>
            </a:endParaRPr>
          </a:p>
        </p:txBody>
      </p:sp>
      <p:sp>
        <p:nvSpPr>
          <p:cNvPr id="54" name="object 21">
            <a:extLst>
              <a:ext uri="{FF2B5EF4-FFF2-40B4-BE49-F238E27FC236}">
                <a16:creationId xmlns:a16="http://schemas.microsoft.com/office/drawing/2014/main" id="{BAB00E26-0832-A735-0B17-6F4680EA3DA9}"/>
              </a:ext>
            </a:extLst>
          </p:cNvPr>
          <p:cNvSpPr txBox="1"/>
          <p:nvPr/>
        </p:nvSpPr>
        <p:spPr>
          <a:xfrm>
            <a:off x="1097132" y="610797"/>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PARTNERSHIPS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03903" y="0"/>
            <a:ext cx="5340096" cy="5141975"/>
          </a:xfrm>
          <a:prstGeom prst="rect">
            <a:avLst/>
          </a:prstGeom>
        </p:spPr>
      </p:pic>
      <p:grpSp>
        <p:nvGrpSpPr>
          <p:cNvPr id="3" name="object 3"/>
          <p:cNvGrpSpPr/>
          <p:nvPr/>
        </p:nvGrpSpPr>
        <p:grpSpPr>
          <a:xfrm>
            <a:off x="0" y="0"/>
            <a:ext cx="9144000" cy="5141975"/>
            <a:chOff x="0" y="0"/>
            <a:chExt cx="9144000" cy="5141975"/>
          </a:xfrm>
        </p:grpSpPr>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grpSp>
      <p:sp>
        <p:nvSpPr>
          <p:cNvPr id="7" name="object 7"/>
          <p:cNvSpPr txBox="1"/>
          <p:nvPr/>
        </p:nvSpPr>
        <p:spPr>
          <a:xfrm>
            <a:off x="855215" y="895350"/>
            <a:ext cx="2857248" cy="3372718"/>
          </a:xfrm>
          <a:prstGeom prst="rect">
            <a:avLst/>
          </a:prstGeom>
        </p:spPr>
        <p:txBody>
          <a:bodyPr vert="horz" wrap="square" lIns="0" tIns="241300" rIns="0" bIns="0" rtlCol="0">
            <a:spAutoFit/>
          </a:bodyPr>
          <a:lstStyle/>
          <a:p>
            <a:pPr marL="12700" marR="875030">
              <a:lnSpc>
                <a:spcPct val="70000"/>
              </a:lnSpc>
              <a:spcBef>
                <a:spcPts val="1900"/>
              </a:spcBef>
            </a:pPr>
            <a:r>
              <a:rPr lang="en-US" sz="5000" b="1" dirty="0">
                <a:latin typeface="Countach" panose="02000000000000000000" pitchFamily="50" charset="0"/>
                <a:cs typeface="Arial Narrow"/>
              </a:rPr>
              <a:t>WE ARE BUILT ON DATA</a:t>
            </a:r>
          </a:p>
          <a:p>
            <a:pPr>
              <a:lnSpc>
                <a:spcPts val="1400"/>
              </a:lnSpc>
            </a:pPr>
            <a:r>
              <a:rPr lang="en-US" sz="1200" dirty="0">
                <a:solidFill>
                  <a:srgbClr val="FFFFFF"/>
                </a:solidFill>
                <a:latin typeface="Countach" panose="02000000000000000000" pitchFamily="50" charset="0"/>
                <a:cs typeface="Arial"/>
              </a:rPr>
              <a:t>WE DELIVER MLB-LEVEL DATA TO OUR</a:t>
            </a:r>
            <a:endParaRPr lang="en-US" sz="1200" dirty="0">
              <a:latin typeface="Countach" panose="02000000000000000000" pitchFamily="50" charset="0"/>
              <a:cs typeface="Arial"/>
            </a:endParaRPr>
          </a:p>
          <a:p>
            <a:pPr marR="5080">
              <a:lnSpc>
                <a:spcPts val="1400"/>
              </a:lnSpc>
            </a:pPr>
            <a:r>
              <a:rPr lang="en-US" sz="1200" dirty="0">
                <a:solidFill>
                  <a:srgbClr val="FFFFFF"/>
                </a:solidFill>
                <a:latin typeface="Countach" panose="02000000000000000000" pitchFamily="50" charset="0"/>
                <a:cs typeface="Arial"/>
              </a:rPr>
              <a:t>YOUTH MARKET. PERFORMANCE DATA, SCOUT NOTES, RANKINGS, DEVELOPMENT PROGRAMS, AND VIDEO HIGHLIGHTS ALL THROUGH THE LENS OF OUR PLAYER PROFILES.</a:t>
            </a:r>
            <a:endParaRPr lang="en-US" sz="1200" dirty="0">
              <a:latin typeface="Countach" panose="02000000000000000000" pitchFamily="50" charset="0"/>
              <a:cs typeface="Arial"/>
            </a:endParaRPr>
          </a:p>
          <a:p>
            <a:pPr>
              <a:lnSpc>
                <a:spcPct val="100000"/>
              </a:lnSpc>
              <a:spcBef>
                <a:spcPts val="350"/>
              </a:spcBef>
            </a:pPr>
            <a:endParaRPr lang="en-US" sz="1200" dirty="0">
              <a:latin typeface="Countach" panose="02000000000000000000" pitchFamily="50" charset="0"/>
              <a:cs typeface="Arial"/>
            </a:endParaRPr>
          </a:p>
          <a:p>
            <a:pPr marR="247650">
              <a:lnSpc>
                <a:spcPts val="1400"/>
              </a:lnSpc>
            </a:pPr>
            <a:r>
              <a:rPr lang="en-US" sz="1200" dirty="0">
                <a:solidFill>
                  <a:srgbClr val="FFFFFF"/>
                </a:solidFill>
                <a:latin typeface="Countach" panose="02000000000000000000" pitchFamily="50" charset="0"/>
                <a:cs typeface="Arial"/>
              </a:rPr>
              <a:t>EVERY SHOWCASE METRIC, PG GAME STAT, EACH AT-BAT OR PITCH THROWN.</a:t>
            </a:r>
            <a:endParaRPr lang="en-US" sz="1200" dirty="0">
              <a:latin typeface="Countach" panose="02000000000000000000" pitchFamily="50" charset="0"/>
              <a:cs typeface="Arial"/>
            </a:endParaRPr>
          </a:p>
        </p:txBody>
      </p:sp>
      <p:grpSp>
        <p:nvGrpSpPr>
          <p:cNvPr id="8" name="object 8"/>
          <p:cNvGrpSpPr/>
          <p:nvPr/>
        </p:nvGrpSpPr>
        <p:grpSpPr>
          <a:xfrm>
            <a:off x="865632" y="0"/>
            <a:ext cx="8278495" cy="5142230"/>
            <a:chOff x="865632" y="0"/>
            <a:chExt cx="8278495" cy="5142230"/>
          </a:xfrm>
        </p:grpSpPr>
        <p:pic>
          <p:nvPicPr>
            <p:cNvPr id="9" name="object 9"/>
            <p:cNvPicPr/>
            <p:nvPr/>
          </p:nvPicPr>
          <p:blipFill>
            <a:blip r:embed="rId6" cstate="print"/>
            <a:stretch>
              <a:fillRect/>
            </a:stretch>
          </p:blipFill>
          <p:spPr>
            <a:xfrm>
              <a:off x="3590544" y="1124711"/>
              <a:ext cx="3941063" cy="2892552"/>
            </a:xfrm>
            <a:prstGeom prst="rect">
              <a:avLst/>
            </a:prstGeom>
          </p:spPr>
        </p:pic>
        <p:pic>
          <p:nvPicPr>
            <p:cNvPr id="10" name="object 10"/>
            <p:cNvPicPr/>
            <p:nvPr/>
          </p:nvPicPr>
          <p:blipFill>
            <a:blip r:embed="rId7" cstate="print"/>
            <a:stretch>
              <a:fillRect/>
            </a:stretch>
          </p:blipFill>
          <p:spPr>
            <a:xfrm>
              <a:off x="3712464" y="1243583"/>
              <a:ext cx="3706367" cy="2633472"/>
            </a:xfrm>
            <a:prstGeom prst="rect">
              <a:avLst/>
            </a:prstGeom>
          </p:spPr>
        </p:pic>
        <p:pic>
          <p:nvPicPr>
            <p:cNvPr id="11" name="object 11"/>
            <p:cNvPicPr/>
            <p:nvPr/>
          </p:nvPicPr>
          <p:blipFill>
            <a:blip r:embed="rId8" cstate="print"/>
            <a:stretch>
              <a:fillRect/>
            </a:stretch>
          </p:blipFill>
          <p:spPr>
            <a:xfrm>
              <a:off x="5483352" y="0"/>
              <a:ext cx="3660648" cy="5141975"/>
            </a:xfrm>
            <a:prstGeom prst="rect">
              <a:avLst/>
            </a:prstGeom>
          </p:spPr>
        </p:pic>
        <p:pic>
          <p:nvPicPr>
            <p:cNvPr id="12" name="object 12"/>
            <p:cNvPicPr/>
            <p:nvPr/>
          </p:nvPicPr>
          <p:blipFill>
            <a:blip r:embed="rId9" cstate="print"/>
            <a:stretch>
              <a:fillRect/>
            </a:stretch>
          </p:blipFill>
          <p:spPr>
            <a:xfrm>
              <a:off x="865632" y="441959"/>
              <a:ext cx="286512" cy="356615"/>
            </a:xfrm>
            <a:prstGeom prst="rect">
              <a:avLst/>
            </a:prstGeom>
          </p:spPr>
        </p:pic>
      </p:grpSp>
      <p:sp>
        <p:nvSpPr>
          <p:cNvPr id="18" name="object 21">
            <a:extLst>
              <a:ext uri="{FF2B5EF4-FFF2-40B4-BE49-F238E27FC236}">
                <a16:creationId xmlns:a16="http://schemas.microsoft.com/office/drawing/2014/main" id="{97199B8E-3E2A-C82C-48FA-923549DB555D}"/>
              </a:ext>
            </a:extLst>
          </p:cNvPr>
          <p:cNvSpPr txBox="1"/>
          <p:nvPr/>
        </p:nvSpPr>
        <p:spPr>
          <a:xfrm>
            <a:off x="1225998" y="506533"/>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PARTNERSHIPS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080" y="0"/>
            <a:ext cx="9149080" cy="5143500"/>
            <a:chOff x="-5080" y="0"/>
            <a:chExt cx="9149080" cy="514350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5" name="object 5"/>
            <p:cNvPicPr/>
            <p:nvPr/>
          </p:nvPicPr>
          <p:blipFill>
            <a:blip r:embed="rId3" cstate="print"/>
            <a:stretch>
              <a:fillRect/>
            </a:stretch>
          </p:blipFill>
          <p:spPr>
            <a:xfrm>
              <a:off x="-5080" y="1525"/>
              <a:ext cx="9144000" cy="5141975"/>
            </a:xfrm>
            <a:prstGeom prst="rect">
              <a:avLst/>
            </a:prstGeom>
          </p:spPr>
        </p:pic>
        <p:sp>
          <p:nvSpPr>
            <p:cNvPr id="6" name="object 6"/>
            <p:cNvSpPr/>
            <p:nvPr/>
          </p:nvSpPr>
          <p:spPr>
            <a:xfrm>
              <a:off x="381000" y="3075444"/>
              <a:ext cx="1821814" cy="1236980"/>
            </a:xfrm>
            <a:custGeom>
              <a:avLst/>
              <a:gdLst/>
              <a:ahLst/>
              <a:cxnLst/>
              <a:rect l="l" t="t" r="r" b="b"/>
              <a:pathLst>
                <a:path w="1821814" h="1236979">
                  <a:moveTo>
                    <a:pt x="1743067" y="0"/>
                  </a:moveTo>
                  <a:lnTo>
                    <a:pt x="78531" y="0"/>
                  </a:lnTo>
                  <a:lnTo>
                    <a:pt x="47963" y="6170"/>
                  </a:lnTo>
                  <a:lnTo>
                    <a:pt x="23001" y="22998"/>
                  </a:lnTo>
                  <a:lnTo>
                    <a:pt x="6171" y="47957"/>
                  </a:lnTo>
                  <a:lnTo>
                    <a:pt x="0" y="78524"/>
                  </a:lnTo>
                  <a:lnTo>
                    <a:pt x="0" y="1158361"/>
                  </a:lnTo>
                  <a:lnTo>
                    <a:pt x="6171" y="1188929"/>
                  </a:lnTo>
                  <a:lnTo>
                    <a:pt x="23001" y="1213892"/>
                  </a:lnTo>
                  <a:lnTo>
                    <a:pt x="47963" y="1230722"/>
                  </a:lnTo>
                  <a:lnTo>
                    <a:pt x="78531" y="1236893"/>
                  </a:lnTo>
                  <a:lnTo>
                    <a:pt x="1743067" y="1236893"/>
                  </a:lnTo>
                  <a:lnTo>
                    <a:pt x="1773635" y="1230722"/>
                  </a:lnTo>
                  <a:lnTo>
                    <a:pt x="1798599" y="1213892"/>
                  </a:lnTo>
                  <a:lnTo>
                    <a:pt x="1815431" y="1188929"/>
                  </a:lnTo>
                  <a:lnTo>
                    <a:pt x="1821604" y="1158361"/>
                  </a:lnTo>
                  <a:lnTo>
                    <a:pt x="1821604" y="78524"/>
                  </a:lnTo>
                  <a:lnTo>
                    <a:pt x="1815431" y="47957"/>
                  </a:lnTo>
                  <a:lnTo>
                    <a:pt x="1798599" y="22998"/>
                  </a:lnTo>
                  <a:lnTo>
                    <a:pt x="1773635" y="6170"/>
                  </a:lnTo>
                  <a:lnTo>
                    <a:pt x="1743067" y="0"/>
                  </a:lnTo>
                  <a:close/>
                </a:path>
              </a:pathLst>
            </a:custGeom>
            <a:solidFill>
              <a:srgbClr val="000000"/>
            </a:solidFill>
          </p:spPr>
          <p:txBody>
            <a:bodyPr wrap="square" lIns="0" tIns="0" rIns="0" bIns="0" rtlCol="0"/>
            <a:lstStyle/>
            <a:p>
              <a:endParaRPr>
                <a:latin typeface="Countach" panose="02000000000000000000" pitchFamily="50" charset="0"/>
              </a:endParaRPr>
            </a:p>
          </p:txBody>
        </p:sp>
      </p:grpSp>
      <p:sp>
        <p:nvSpPr>
          <p:cNvPr id="7" name="object 7"/>
          <p:cNvSpPr txBox="1"/>
          <p:nvPr/>
        </p:nvSpPr>
        <p:spPr>
          <a:xfrm>
            <a:off x="613196" y="3276092"/>
            <a:ext cx="1321357" cy="736600"/>
          </a:xfrm>
          <a:prstGeom prst="rect">
            <a:avLst/>
          </a:prstGeom>
        </p:spPr>
        <p:txBody>
          <a:bodyPr vert="horz" wrap="square" lIns="0" tIns="88900" rIns="0" bIns="0" rtlCol="0">
            <a:spAutoFit/>
          </a:bodyPr>
          <a:lstStyle/>
          <a:p>
            <a:pPr algn="ctr">
              <a:lnSpc>
                <a:spcPct val="100000"/>
              </a:lnSpc>
              <a:spcBef>
                <a:spcPts val="700"/>
              </a:spcBef>
            </a:pPr>
            <a:r>
              <a:rPr lang="en-US" sz="3000" b="1" dirty="0">
                <a:solidFill>
                  <a:srgbClr val="F8D102"/>
                </a:solidFill>
                <a:latin typeface="Countach" panose="02000000000000000000" pitchFamily="50" charset="0"/>
                <a:cs typeface="Book Antiqua"/>
              </a:rPr>
              <a:t>310K+</a:t>
            </a:r>
            <a:endParaRPr lang="en-US" sz="3000" b="1" dirty="0">
              <a:latin typeface="Countach" panose="02000000000000000000" pitchFamily="50" charset="0"/>
              <a:cs typeface="Book Antiqua"/>
            </a:endParaRPr>
          </a:p>
          <a:p>
            <a:pPr algn="ctr">
              <a:lnSpc>
                <a:spcPct val="100000"/>
              </a:lnSpc>
              <a:spcBef>
                <a:spcPts val="200"/>
              </a:spcBef>
            </a:pPr>
            <a:r>
              <a:rPr lang="en-US" sz="1000" b="1" dirty="0">
                <a:solidFill>
                  <a:srgbClr val="FFFFFF"/>
                </a:solidFill>
                <a:latin typeface="Countach" panose="02000000000000000000" pitchFamily="50" charset="0"/>
                <a:cs typeface="Arial Narrow"/>
              </a:rPr>
              <a:t>COLLEGE COMMITMENTS</a:t>
            </a:r>
            <a:endParaRPr lang="en-US" sz="1000" b="1" dirty="0">
              <a:latin typeface="Countach" panose="02000000000000000000" pitchFamily="50" charset="0"/>
              <a:cs typeface="Arial Narrow"/>
            </a:endParaRPr>
          </a:p>
        </p:txBody>
      </p:sp>
      <p:sp>
        <p:nvSpPr>
          <p:cNvPr id="8" name="object 8"/>
          <p:cNvSpPr/>
          <p:nvPr/>
        </p:nvSpPr>
        <p:spPr>
          <a:xfrm>
            <a:off x="2381238" y="3075444"/>
            <a:ext cx="1821814" cy="1236980"/>
          </a:xfrm>
          <a:custGeom>
            <a:avLst/>
            <a:gdLst/>
            <a:ahLst/>
            <a:cxnLst/>
            <a:rect l="l" t="t" r="r" b="b"/>
            <a:pathLst>
              <a:path w="1821814" h="1236979">
                <a:moveTo>
                  <a:pt x="1743075" y="0"/>
                </a:moveTo>
                <a:lnTo>
                  <a:pt x="78536" y="0"/>
                </a:lnTo>
                <a:lnTo>
                  <a:pt x="47968" y="6170"/>
                </a:lnTo>
                <a:lnTo>
                  <a:pt x="23004" y="22998"/>
                </a:lnTo>
                <a:lnTo>
                  <a:pt x="6172" y="47957"/>
                </a:lnTo>
                <a:lnTo>
                  <a:pt x="0" y="78524"/>
                </a:lnTo>
                <a:lnTo>
                  <a:pt x="0" y="1158361"/>
                </a:lnTo>
                <a:lnTo>
                  <a:pt x="6172" y="1188929"/>
                </a:lnTo>
                <a:lnTo>
                  <a:pt x="23004" y="1213892"/>
                </a:lnTo>
                <a:lnTo>
                  <a:pt x="47968" y="1230722"/>
                </a:lnTo>
                <a:lnTo>
                  <a:pt x="78536" y="1236893"/>
                </a:lnTo>
                <a:lnTo>
                  <a:pt x="1743075" y="1236893"/>
                </a:lnTo>
                <a:lnTo>
                  <a:pt x="1773641" y="1230722"/>
                </a:lnTo>
                <a:lnTo>
                  <a:pt x="1798600" y="1213892"/>
                </a:lnTo>
                <a:lnTo>
                  <a:pt x="1815428" y="1188929"/>
                </a:lnTo>
                <a:lnTo>
                  <a:pt x="1821599" y="1158361"/>
                </a:lnTo>
                <a:lnTo>
                  <a:pt x="1821599" y="78524"/>
                </a:lnTo>
                <a:lnTo>
                  <a:pt x="1815428" y="47957"/>
                </a:lnTo>
                <a:lnTo>
                  <a:pt x="1798600" y="22998"/>
                </a:lnTo>
                <a:lnTo>
                  <a:pt x="1773641" y="6170"/>
                </a:lnTo>
                <a:lnTo>
                  <a:pt x="1743075"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9" name="object 9"/>
          <p:cNvSpPr txBox="1"/>
          <p:nvPr/>
        </p:nvSpPr>
        <p:spPr>
          <a:xfrm>
            <a:off x="2556231" y="3276092"/>
            <a:ext cx="1472565" cy="736600"/>
          </a:xfrm>
          <a:prstGeom prst="rect">
            <a:avLst/>
          </a:prstGeom>
        </p:spPr>
        <p:txBody>
          <a:bodyPr vert="horz" wrap="square" lIns="0" tIns="88900" rIns="0" bIns="0" rtlCol="0">
            <a:spAutoFit/>
          </a:bodyPr>
          <a:lstStyle/>
          <a:p>
            <a:pPr algn="ctr">
              <a:lnSpc>
                <a:spcPct val="100000"/>
              </a:lnSpc>
              <a:spcBef>
                <a:spcPts val="700"/>
              </a:spcBef>
            </a:pPr>
            <a:r>
              <a:rPr lang="en-US" sz="3000" b="1" dirty="0">
                <a:solidFill>
                  <a:srgbClr val="F8D102"/>
                </a:solidFill>
                <a:latin typeface="Countach" panose="02000000000000000000" pitchFamily="50" charset="0"/>
                <a:cs typeface="Book Antiqua"/>
              </a:rPr>
              <a:t>15,033</a:t>
            </a:r>
            <a:endParaRPr lang="en-US" sz="3000" b="1" dirty="0">
              <a:latin typeface="Countach" panose="02000000000000000000" pitchFamily="50" charset="0"/>
              <a:cs typeface="Book Antiqua"/>
            </a:endParaRPr>
          </a:p>
          <a:p>
            <a:pPr algn="ctr">
              <a:lnSpc>
                <a:spcPct val="100000"/>
              </a:lnSpc>
              <a:spcBef>
                <a:spcPts val="200"/>
              </a:spcBef>
            </a:pPr>
            <a:r>
              <a:rPr lang="en-US" sz="1000" b="1" dirty="0">
                <a:solidFill>
                  <a:srgbClr val="FFFFFF"/>
                </a:solidFill>
                <a:latin typeface="Countach" panose="02000000000000000000" pitchFamily="50" charset="0"/>
                <a:cs typeface="Arial Narrow"/>
              </a:rPr>
              <a:t>PLAYERS DRAFTED</a:t>
            </a:r>
            <a:endParaRPr lang="en-US" sz="1000" b="1" dirty="0">
              <a:latin typeface="Countach" panose="02000000000000000000" pitchFamily="50" charset="0"/>
              <a:cs typeface="Arial Narrow"/>
            </a:endParaRPr>
          </a:p>
        </p:txBody>
      </p:sp>
      <p:sp>
        <p:nvSpPr>
          <p:cNvPr id="10" name="object 10"/>
          <p:cNvSpPr/>
          <p:nvPr/>
        </p:nvSpPr>
        <p:spPr>
          <a:xfrm>
            <a:off x="6941186" y="3075444"/>
            <a:ext cx="1821814" cy="1236980"/>
          </a:xfrm>
          <a:custGeom>
            <a:avLst/>
            <a:gdLst/>
            <a:ahLst/>
            <a:cxnLst/>
            <a:rect l="l" t="t" r="r" b="b"/>
            <a:pathLst>
              <a:path w="1821815" h="1236979">
                <a:moveTo>
                  <a:pt x="1743062" y="0"/>
                </a:moveTo>
                <a:lnTo>
                  <a:pt x="78524" y="0"/>
                </a:lnTo>
                <a:lnTo>
                  <a:pt x="47957" y="6172"/>
                </a:lnTo>
                <a:lnTo>
                  <a:pt x="22998" y="23004"/>
                </a:lnTo>
                <a:lnTo>
                  <a:pt x="6170" y="47968"/>
                </a:lnTo>
                <a:lnTo>
                  <a:pt x="0" y="78536"/>
                </a:lnTo>
                <a:lnTo>
                  <a:pt x="0" y="1158373"/>
                </a:lnTo>
                <a:lnTo>
                  <a:pt x="6170" y="1188941"/>
                </a:lnTo>
                <a:lnTo>
                  <a:pt x="22998" y="1213903"/>
                </a:lnTo>
                <a:lnTo>
                  <a:pt x="47957" y="1230733"/>
                </a:lnTo>
                <a:lnTo>
                  <a:pt x="78524" y="1236905"/>
                </a:lnTo>
                <a:lnTo>
                  <a:pt x="1743062" y="1236905"/>
                </a:lnTo>
                <a:lnTo>
                  <a:pt x="1773630" y="1230733"/>
                </a:lnTo>
                <a:lnTo>
                  <a:pt x="1798594" y="1213903"/>
                </a:lnTo>
                <a:lnTo>
                  <a:pt x="1815426" y="1188941"/>
                </a:lnTo>
                <a:lnTo>
                  <a:pt x="1821599" y="1158373"/>
                </a:lnTo>
                <a:lnTo>
                  <a:pt x="1821599" y="78536"/>
                </a:lnTo>
                <a:lnTo>
                  <a:pt x="1815426" y="47968"/>
                </a:lnTo>
                <a:lnTo>
                  <a:pt x="1798594" y="23004"/>
                </a:lnTo>
                <a:lnTo>
                  <a:pt x="1773630" y="6172"/>
                </a:lnTo>
                <a:lnTo>
                  <a:pt x="1743062"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11" name="object 11"/>
          <p:cNvSpPr txBox="1"/>
          <p:nvPr/>
        </p:nvSpPr>
        <p:spPr>
          <a:xfrm>
            <a:off x="7190792" y="3276092"/>
            <a:ext cx="1323340" cy="736600"/>
          </a:xfrm>
          <a:prstGeom prst="rect">
            <a:avLst/>
          </a:prstGeom>
        </p:spPr>
        <p:txBody>
          <a:bodyPr vert="horz" wrap="square" lIns="0" tIns="88900" rIns="0" bIns="0" rtlCol="0">
            <a:spAutoFit/>
          </a:bodyPr>
          <a:lstStyle/>
          <a:p>
            <a:pPr marL="12700" algn="ctr">
              <a:lnSpc>
                <a:spcPct val="100000"/>
              </a:lnSpc>
              <a:spcBef>
                <a:spcPts val="700"/>
              </a:spcBef>
            </a:pPr>
            <a:r>
              <a:rPr lang="en-US" sz="3000" b="1" dirty="0">
                <a:solidFill>
                  <a:srgbClr val="F8D102"/>
                </a:solidFill>
                <a:latin typeface="Countach" panose="02000000000000000000" pitchFamily="50" charset="0"/>
                <a:cs typeface="Book Antiqua"/>
              </a:rPr>
              <a:t>2M+</a:t>
            </a:r>
            <a:endParaRPr lang="en-US" sz="3000" b="1" dirty="0">
              <a:latin typeface="Countach" panose="02000000000000000000" pitchFamily="50" charset="0"/>
              <a:cs typeface="Book Antiqua"/>
            </a:endParaRPr>
          </a:p>
          <a:p>
            <a:pPr marL="125730" algn="ctr">
              <a:lnSpc>
                <a:spcPct val="100000"/>
              </a:lnSpc>
              <a:spcBef>
                <a:spcPts val="200"/>
              </a:spcBef>
            </a:pPr>
            <a:r>
              <a:rPr lang="en-US" sz="1000" b="1" dirty="0">
                <a:solidFill>
                  <a:srgbClr val="FFFFFF"/>
                </a:solidFill>
                <a:latin typeface="Countach" panose="02000000000000000000" pitchFamily="50" charset="0"/>
                <a:cs typeface="Arial Narrow"/>
              </a:rPr>
              <a:t>2025 PLAYER PARTICIPANTS</a:t>
            </a:r>
            <a:endParaRPr lang="en-US" sz="1000" b="1" dirty="0">
              <a:latin typeface="Countach" panose="02000000000000000000" pitchFamily="50" charset="0"/>
              <a:cs typeface="Arial Narrow"/>
            </a:endParaRPr>
          </a:p>
        </p:txBody>
      </p:sp>
      <p:sp>
        <p:nvSpPr>
          <p:cNvPr id="12" name="object 12"/>
          <p:cNvSpPr/>
          <p:nvPr/>
        </p:nvSpPr>
        <p:spPr>
          <a:xfrm>
            <a:off x="4362158" y="3075444"/>
            <a:ext cx="1821814" cy="1236980"/>
          </a:xfrm>
          <a:custGeom>
            <a:avLst/>
            <a:gdLst/>
            <a:ahLst/>
            <a:cxnLst/>
            <a:rect l="l" t="t" r="r" b="b"/>
            <a:pathLst>
              <a:path w="1821814" h="1236979">
                <a:moveTo>
                  <a:pt x="1743062" y="0"/>
                </a:moveTo>
                <a:lnTo>
                  <a:pt x="78524" y="0"/>
                </a:lnTo>
                <a:lnTo>
                  <a:pt x="47957" y="6172"/>
                </a:lnTo>
                <a:lnTo>
                  <a:pt x="22998" y="23004"/>
                </a:lnTo>
                <a:lnTo>
                  <a:pt x="6170" y="47968"/>
                </a:lnTo>
                <a:lnTo>
                  <a:pt x="0" y="78536"/>
                </a:lnTo>
                <a:lnTo>
                  <a:pt x="0" y="1158373"/>
                </a:lnTo>
                <a:lnTo>
                  <a:pt x="6170" y="1188941"/>
                </a:lnTo>
                <a:lnTo>
                  <a:pt x="22998" y="1213903"/>
                </a:lnTo>
                <a:lnTo>
                  <a:pt x="47957" y="1230733"/>
                </a:lnTo>
                <a:lnTo>
                  <a:pt x="78524" y="1236905"/>
                </a:lnTo>
                <a:lnTo>
                  <a:pt x="1743062" y="1236905"/>
                </a:lnTo>
                <a:lnTo>
                  <a:pt x="1773630" y="1230733"/>
                </a:lnTo>
                <a:lnTo>
                  <a:pt x="1798594" y="1213903"/>
                </a:lnTo>
                <a:lnTo>
                  <a:pt x="1815426" y="1188941"/>
                </a:lnTo>
                <a:lnTo>
                  <a:pt x="1821599" y="1158373"/>
                </a:lnTo>
                <a:lnTo>
                  <a:pt x="1821599" y="78536"/>
                </a:lnTo>
                <a:lnTo>
                  <a:pt x="1815426" y="47968"/>
                </a:lnTo>
                <a:lnTo>
                  <a:pt x="1798594" y="23004"/>
                </a:lnTo>
                <a:lnTo>
                  <a:pt x="1773630" y="6172"/>
                </a:lnTo>
                <a:lnTo>
                  <a:pt x="1743062"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13" name="object 13"/>
          <p:cNvSpPr txBox="1"/>
          <p:nvPr/>
        </p:nvSpPr>
        <p:spPr>
          <a:xfrm>
            <a:off x="4530132" y="3276092"/>
            <a:ext cx="1493991" cy="730969"/>
          </a:xfrm>
          <a:prstGeom prst="rect">
            <a:avLst/>
          </a:prstGeom>
        </p:spPr>
        <p:txBody>
          <a:bodyPr vert="horz" wrap="square" lIns="0" tIns="88900" rIns="0" bIns="0" rtlCol="0">
            <a:spAutoFit/>
          </a:bodyPr>
          <a:lstStyle/>
          <a:p>
            <a:pPr algn="ctr">
              <a:lnSpc>
                <a:spcPct val="100000"/>
              </a:lnSpc>
              <a:spcBef>
                <a:spcPts val="700"/>
              </a:spcBef>
            </a:pPr>
            <a:r>
              <a:rPr lang="en-US" sz="3000" b="1" dirty="0">
                <a:solidFill>
                  <a:srgbClr val="F8D102"/>
                </a:solidFill>
                <a:latin typeface="Countach" panose="02000000000000000000" pitchFamily="50" charset="0"/>
                <a:cs typeface="Book Antiqua"/>
              </a:rPr>
              <a:t>2,152</a:t>
            </a:r>
            <a:endParaRPr lang="en-US" sz="3000" b="1" dirty="0">
              <a:latin typeface="Countach" panose="02000000000000000000" pitchFamily="50" charset="0"/>
              <a:cs typeface="Book Antiqua"/>
            </a:endParaRPr>
          </a:p>
          <a:p>
            <a:pPr algn="ctr">
              <a:lnSpc>
                <a:spcPct val="100000"/>
              </a:lnSpc>
              <a:spcBef>
                <a:spcPts val="200"/>
              </a:spcBef>
            </a:pPr>
            <a:r>
              <a:rPr lang="en-US" sz="1000" b="1" dirty="0">
                <a:solidFill>
                  <a:srgbClr val="FFFFFF"/>
                </a:solidFill>
                <a:latin typeface="Countach" panose="02000000000000000000" pitchFamily="50" charset="0"/>
                <a:cs typeface="Arial Narrow"/>
              </a:rPr>
              <a:t>PG PLAYERS MADE THEIR MLB DEBUT</a:t>
            </a:r>
            <a:endParaRPr lang="en-US" sz="1000" b="1" dirty="0">
              <a:latin typeface="Countach" panose="02000000000000000000" pitchFamily="50" charset="0"/>
              <a:cs typeface="Arial Narrow"/>
            </a:endParaRPr>
          </a:p>
        </p:txBody>
      </p:sp>
      <p:pic>
        <p:nvPicPr>
          <p:cNvPr id="15" name="object 15"/>
          <p:cNvPicPr/>
          <p:nvPr/>
        </p:nvPicPr>
        <p:blipFill>
          <a:blip r:embed="rId4" cstate="print"/>
          <a:stretch>
            <a:fillRect/>
          </a:stretch>
        </p:blipFill>
        <p:spPr>
          <a:xfrm>
            <a:off x="4741724" y="1525"/>
            <a:ext cx="3736848" cy="5141975"/>
          </a:xfrm>
          <a:prstGeom prst="rect">
            <a:avLst/>
          </a:prstGeom>
        </p:spPr>
      </p:pic>
      <p:pic>
        <p:nvPicPr>
          <p:cNvPr id="19" name="object 19"/>
          <p:cNvPicPr/>
          <p:nvPr/>
        </p:nvPicPr>
        <p:blipFill>
          <a:blip r:embed="rId5" cstate="print"/>
          <a:stretch>
            <a:fillRect/>
          </a:stretch>
        </p:blipFill>
        <p:spPr>
          <a:xfrm>
            <a:off x="678067" y="730985"/>
            <a:ext cx="286512" cy="356615"/>
          </a:xfrm>
          <a:prstGeom prst="rect">
            <a:avLst/>
          </a:prstGeom>
        </p:spPr>
      </p:pic>
      <p:sp>
        <p:nvSpPr>
          <p:cNvPr id="20" name="object 20"/>
          <p:cNvSpPr txBox="1"/>
          <p:nvPr/>
        </p:nvSpPr>
        <p:spPr>
          <a:xfrm>
            <a:off x="678067" y="1200150"/>
            <a:ext cx="7760238" cy="1782539"/>
          </a:xfrm>
          <a:prstGeom prst="rect">
            <a:avLst/>
          </a:prstGeom>
        </p:spPr>
        <p:txBody>
          <a:bodyPr vert="horz" wrap="square" lIns="0" tIns="12700" rIns="0" bIns="0" rtlCol="0">
            <a:spAutoFit/>
          </a:bodyPr>
          <a:lstStyle/>
          <a:p>
            <a:pPr>
              <a:lnSpc>
                <a:spcPts val="4600"/>
              </a:lnSpc>
            </a:pPr>
            <a:r>
              <a:rPr lang="en-US" sz="5400" dirty="0">
                <a:latin typeface="Countach" panose="02000000000000000000" pitchFamily="50" charset="0"/>
                <a:cs typeface="Arial Narrow"/>
              </a:rPr>
              <a:t>THE GAME’S NEXT </a:t>
            </a:r>
          </a:p>
          <a:p>
            <a:pPr>
              <a:lnSpc>
                <a:spcPts val="4600"/>
              </a:lnSpc>
            </a:pPr>
            <a:r>
              <a:rPr lang="en-US" sz="5400" dirty="0">
                <a:latin typeface="Countach" panose="02000000000000000000" pitchFamily="50" charset="0"/>
                <a:cs typeface="Arial Narrow"/>
              </a:rPr>
              <a:t>GENERATION  PLAYS </a:t>
            </a:r>
          </a:p>
          <a:p>
            <a:pPr>
              <a:lnSpc>
                <a:spcPts val="4600"/>
              </a:lnSpc>
            </a:pPr>
            <a:r>
              <a:rPr lang="en-US" sz="5400" dirty="0">
                <a:latin typeface="Countach" panose="02000000000000000000" pitchFamily="50" charset="0"/>
                <a:cs typeface="Arial Narrow"/>
              </a:rPr>
              <a:t>PERFECT GAME</a:t>
            </a:r>
          </a:p>
        </p:txBody>
      </p:sp>
      <p:sp>
        <p:nvSpPr>
          <p:cNvPr id="24" name="object 21">
            <a:extLst>
              <a:ext uri="{FF2B5EF4-FFF2-40B4-BE49-F238E27FC236}">
                <a16:creationId xmlns:a16="http://schemas.microsoft.com/office/drawing/2014/main" id="{2593BCB4-E606-6303-68CC-ED41B1C8E3C4}"/>
              </a:ext>
            </a:extLst>
          </p:cNvPr>
          <p:cNvSpPr txBox="1"/>
          <p:nvPr/>
        </p:nvSpPr>
        <p:spPr>
          <a:xfrm>
            <a:off x="1025682" y="810547"/>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NEXTGEN</a:t>
            </a:r>
            <a:endParaRPr sz="1200" b="1" spc="300" dirty="0">
              <a:solidFill>
                <a:srgbClr val="C00000"/>
              </a:solidFill>
              <a:latin typeface="Countach" panose="02000000000000000000" pitchFamily="50" charset="0"/>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pic>
          <p:nvPicPr>
            <p:cNvPr id="7" name="object 7"/>
            <p:cNvPicPr/>
            <p:nvPr/>
          </p:nvPicPr>
          <p:blipFill>
            <a:blip r:embed="rId6" cstate="print"/>
            <a:stretch>
              <a:fillRect/>
            </a:stretch>
          </p:blipFill>
          <p:spPr>
            <a:xfrm>
              <a:off x="5065776" y="1923288"/>
              <a:ext cx="487679" cy="487680"/>
            </a:xfrm>
            <a:prstGeom prst="rect">
              <a:avLst/>
            </a:prstGeom>
          </p:spPr>
        </p:pic>
        <p:pic>
          <p:nvPicPr>
            <p:cNvPr id="8" name="object 8"/>
            <p:cNvPicPr/>
            <p:nvPr/>
          </p:nvPicPr>
          <p:blipFill>
            <a:blip r:embed="rId7" cstate="print"/>
            <a:stretch>
              <a:fillRect/>
            </a:stretch>
          </p:blipFill>
          <p:spPr>
            <a:xfrm>
              <a:off x="4154423" y="539495"/>
              <a:ext cx="4401312" cy="2468879"/>
            </a:xfrm>
            <a:prstGeom prst="rect">
              <a:avLst/>
            </a:prstGeom>
          </p:spPr>
        </p:pic>
      </p:grpSp>
      <p:grpSp>
        <p:nvGrpSpPr>
          <p:cNvPr id="9" name="object 9"/>
          <p:cNvGrpSpPr/>
          <p:nvPr/>
        </p:nvGrpSpPr>
        <p:grpSpPr>
          <a:xfrm>
            <a:off x="3489959" y="694944"/>
            <a:ext cx="5654040" cy="2581910"/>
            <a:chOff x="3489959" y="694944"/>
            <a:chExt cx="5654040" cy="2581910"/>
          </a:xfrm>
        </p:grpSpPr>
        <p:pic>
          <p:nvPicPr>
            <p:cNvPr id="10" name="object 10"/>
            <p:cNvPicPr/>
            <p:nvPr/>
          </p:nvPicPr>
          <p:blipFill>
            <a:blip r:embed="rId8" cstate="print"/>
            <a:stretch>
              <a:fillRect/>
            </a:stretch>
          </p:blipFill>
          <p:spPr>
            <a:xfrm>
              <a:off x="4492751" y="694944"/>
              <a:ext cx="3523488" cy="1950719"/>
            </a:xfrm>
            <a:prstGeom prst="rect">
              <a:avLst/>
            </a:prstGeom>
          </p:spPr>
        </p:pic>
        <p:pic>
          <p:nvPicPr>
            <p:cNvPr id="11" name="object 11"/>
            <p:cNvPicPr/>
            <p:nvPr/>
          </p:nvPicPr>
          <p:blipFill>
            <a:blip r:embed="rId9" cstate="print"/>
            <a:stretch>
              <a:fillRect/>
            </a:stretch>
          </p:blipFill>
          <p:spPr>
            <a:xfrm>
              <a:off x="7394447" y="777240"/>
              <a:ext cx="518159" cy="518160"/>
            </a:xfrm>
            <a:prstGeom prst="rect">
              <a:avLst/>
            </a:prstGeom>
          </p:spPr>
        </p:pic>
        <p:pic>
          <p:nvPicPr>
            <p:cNvPr id="12" name="object 12"/>
            <p:cNvPicPr/>
            <p:nvPr/>
          </p:nvPicPr>
          <p:blipFill>
            <a:blip r:embed="rId10" cstate="print"/>
            <a:stretch>
              <a:fillRect/>
            </a:stretch>
          </p:blipFill>
          <p:spPr>
            <a:xfrm>
              <a:off x="3557015" y="1356360"/>
              <a:ext cx="2791967" cy="1743456"/>
            </a:xfrm>
            <a:prstGeom prst="rect">
              <a:avLst/>
            </a:prstGeom>
          </p:spPr>
        </p:pic>
        <p:pic>
          <p:nvPicPr>
            <p:cNvPr id="13" name="object 13"/>
            <p:cNvPicPr/>
            <p:nvPr/>
          </p:nvPicPr>
          <p:blipFill>
            <a:blip r:embed="rId11" cstate="print"/>
            <a:stretch>
              <a:fillRect/>
            </a:stretch>
          </p:blipFill>
          <p:spPr>
            <a:xfrm>
              <a:off x="3992879" y="1575816"/>
              <a:ext cx="1834896" cy="1142999"/>
            </a:xfrm>
            <a:prstGeom prst="rect">
              <a:avLst/>
            </a:prstGeom>
          </p:spPr>
        </p:pic>
        <p:pic>
          <p:nvPicPr>
            <p:cNvPr id="14" name="object 14"/>
            <p:cNvPicPr/>
            <p:nvPr/>
          </p:nvPicPr>
          <p:blipFill>
            <a:blip r:embed="rId12" cstate="print"/>
            <a:stretch>
              <a:fillRect/>
            </a:stretch>
          </p:blipFill>
          <p:spPr>
            <a:xfrm>
              <a:off x="5462015" y="1648968"/>
              <a:ext cx="295656" cy="298703"/>
            </a:xfrm>
            <a:prstGeom prst="rect">
              <a:avLst/>
            </a:prstGeom>
          </p:spPr>
        </p:pic>
        <p:pic>
          <p:nvPicPr>
            <p:cNvPr id="15" name="object 15"/>
            <p:cNvPicPr/>
            <p:nvPr/>
          </p:nvPicPr>
          <p:blipFill>
            <a:blip r:embed="rId13" cstate="print"/>
            <a:stretch>
              <a:fillRect/>
            </a:stretch>
          </p:blipFill>
          <p:spPr>
            <a:xfrm>
              <a:off x="3489959" y="1761744"/>
              <a:ext cx="880872" cy="1514855"/>
            </a:xfrm>
            <a:prstGeom prst="rect">
              <a:avLst/>
            </a:prstGeom>
          </p:spPr>
        </p:pic>
        <p:pic>
          <p:nvPicPr>
            <p:cNvPr id="16" name="object 16"/>
            <p:cNvPicPr/>
            <p:nvPr/>
          </p:nvPicPr>
          <p:blipFill>
            <a:blip r:embed="rId14" cstate="print"/>
            <a:stretch>
              <a:fillRect/>
            </a:stretch>
          </p:blipFill>
          <p:spPr>
            <a:xfrm>
              <a:off x="3621023" y="1880616"/>
              <a:ext cx="566927" cy="1219199"/>
            </a:xfrm>
            <a:prstGeom prst="rect">
              <a:avLst/>
            </a:prstGeom>
          </p:spPr>
        </p:pic>
        <p:pic>
          <p:nvPicPr>
            <p:cNvPr id="17" name="object 17"/>
            <p:cNvPicPr/>
            <p:nvPr/>
          </p:nvPicPr>
          <p:blipFill>
            <a:blip r:embed="rId15" cstate="print"/>
            <a:stretch>
              <a:fillRect/>
            </a:stretch>
          </p:blipFill>
          <p:spPr>
            <a:xfrm>
              <a:off x="3813047" y="1956816"/>
              <a:ext cx="234696" cy="234695"/>
            </a:xfrm>
            <a:prstGeom prst="rect">
              <a:avLst/>
            </a:prstGeom>
          </p:spPr>
        </p:pic>
        <p:pic>
          <p:nvPicPr>
            <p:cNvPr id="18" name="object 18"/>
            <p:cNvPicPr/>
            <p:nvPr/>
          </p:nvPicPr>
          <p:blipFill>
            <a:blip r:embed="rId16" cstate="print"/>
            <a:stretch>
              <a:fillRect/>
            </a:stretch>
          </p:blipFill>
          <p:spPr>
            <a:xfrm>
              <a:off x="7031735" y="1868424"/>
              <a:ext cx="2112264" cy="1139952"/>
            </a:xfrm>
            <a:prstGeom prst="rect">
              <a:avLst/>
            </a:prstGeom>
          </p:spPr>
        </p:pic>
      </p:grpSp>
      <p:pic>
        <p:nvPicPr>
          <p:cNvPr id="19" name="object 19"/>
          <p:cNvPicPr/>
          <p:nvPr/>
        </p:nvPicPr>
        <p:blipFill>
          <a:blip r:embed="rId17" cstate="print"/>
          <a:stretch>
            <a:fillRect/>
          </a:stretch>
        </p:blipFill>
        <p:spPr>
          <a:xfrm>
            <a:off x="3910584" y="3621023"/>
            <a:ext cx="551688" cy="539495"/>
          </a:xfrm>
          <a:prstGeom prst="rect">
            <a:avLst/>
          </a:prstGeom>
        </p:spPr>
      </p:pic>
      <p:pic>
        <p:nvPicPr>
          <p:cNvPr id="20" name="object 20"/>
          <p:cNvPicPr/>
          <p:nvPr/>
        </p:nvPicPr>
        <p:blipFill>
          <a:blip r:embed="rId18" cstate="print"/>
          <a:stretch>
            <a:fillRect/>
          </a:stretch>
        </p:blipFill>
        <p:spPr>
          <a:xfrm>
            <a:off x="7921752" y="3660647"/>
            <a:ext cx="633983" cy="509016"/>
          </a:xfrm>
          <a:prstGeom prst="rect">
            <a:avLst/>
          </a:prstGeom>
        </p:spPr>
      </p:pic>
      <p:pic>
        <p:nvPicPr>
          <p:cNvPr id="21" name="object 21"/>
          <p:cNvPicPr/>
          <p:nvPr/>
        </p:nvPicPr>
        <p:blipFill>
          <a:blip r:embed="rId19" cstate="print"/>
          <a:stretch>
            <a:fillRect/>
          </a:stretch>
        </p:blipFill>
        <p:spPr>
          <a:xfrm>
            <a:off x="5894832" y="3633215"/>
            <a:ext cx="633984" cy="512063"/>
          </a:xfrm>
          <a:prstGeom prst="rect">
            <a:avLst/>
          </a:prstGeom>
        </p:spPr>
      </p:pic>
      <p:pic>
        <p:nvPicPr>
          <p:cNvPr id="22" name="object 22"/>
          <p:cNvPicPr/>
          <p:nvPr/>
        </p:nvPicPr>
        <p:blipFill>
          <a:blip r:embed="rId20" cstate="print"/>
          <a:stretch>
            <a:fillRect/>
          </a:stretch>
        </p:blipFill>
        <p:spPr>
          <a:xfrm>
            <a:off x="6928104" y="3624071"/>
            <a:ext cx="551688" cy="533400"/>
          </a:xfrm>
          <a:prstGeom prst="rect">
            <a:avLst/>
          </a:prstGeom>
        </p:spPr>
      </p:pic>
      <p:pic>
        <p:nvPicPr>
          <p:cNvPr id="23" name="object 23"/>
          <p:cNvPicPr/>
          <p:nvPr/>
        </p:nvPicPr>
        <p:blipFill>
          <a:blip r:embed="rId21" cstate="print"/>
          <a:stretch>
            <a:fillRect/>
          </a:stretch>
        </p:blipFill>
        <p:spPr>
          <a:xfrm>
            <a:off x="4861559" y="3633215"/>
            <a:ext cx="633984" cy="512063"/>
          </a:xfrm>
          <a:prstGeom prst="rect">
            <a:avLst/>
          </a:prstGeom>
        </p:spPr>
      </p:pic>
      <p:sp>
        <p:nvSpPr>
          <p:cNvPr id="24" name="object 24"/>
          <p:cNvSpPr/>
          <p:nvPr/>
        </p:nvSpPr>
        <p:spPr>
          <a:xfrm>
            <a:off x="3708577" y="4219228"/>
            <a:ext cx="956310" cy="444500"/>
          </a:xfrm>
          <a:custGeom>
            <a:avLst/>
            <a:gdLst/>
            <a:ahLst/>
            <a:cxnLst/>
            <a:rect l="l" t="t" r="r" b="b"/>
            <a:pathLst>
              <a:path w="956310" h="444500">
                <a:moveTo>
                  <a:pt x="881799" y="0"/>
                </a:moveTo>
                <a:lnTo>
                  <a:pt x="74002" y="0"/>
                </a:lnTo>
                <a:lnTo>
                  <a:pt x="45198" y="5815"/>
                </a:lnTo>
                <a:lnTo>
                  <a:pt x="21675" y="21674"/>
                </a:lnTo>
                <a:lnTo>
                  <a:pt x="5815" y="45196"/>
                </a:lnTo>
                <a:lnTo>
                  <a:pt x="0" y="74001"/>
                </a:lnTo>
                <a:lnTo>
                  <a:pt x="0" y="369999"/>
                </a:lnTo>
                <a:lnTo>
                  <a:pt x="5815" y="398803"/>
                </a:lnTo>
                <a:lnTo>
                  <a:pt x="21675" y="422326"/>
                </a:lnTo>
                <a:lnTo>
                  <a:pt x="45198" y="438185"/>
                </a:lnTo>
                <a:lnTo>
                  <a:pt x="74002" y="444000"/>
                </a:lnTo>
                <a:lnTo>
                  <a:pt x="881799" y="444000"/>
                </a:lnTo>
                <a:lnTo>
                  <a:pt x="910603" y="438185"/>
                </a:lnTo>
                <a:lnTo>
                  <a:pt x="934126" y="422326"/>
                </a:lnTo>
                <a:lnTo>
                  <a:pt x="949986" y="398803"/>
                </a:lnTo>
                <a:lnTo>
                  <a:pt x="955801" y="369999"/>
                </a:lnTo>
                <a:lnTo>
                  <a:pt x="955801" y="74001"/>
                </a:lnTo>
                <a:lnTo>
                  <a:pt x="949986" y="45196"/>
                </a:lnTo>
                <a:lnTo>
                  <a:pt x="934126" y="21674"/>
                </a:lnTo>
                <a:lnTo>
                  <a:pt x="910603" y="5815"/>
                </a:lnTo>
                <a:lnTo>
                  <a:pt x="88179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5" name="object 25"/>
          <p:cNvSpPr txBox="1"/>
          <p:nvPr/>
        </p:nvSpPr>
        <p:spPr>
          <a:xfrm>
            <a:off x="3814572" y="4248150"/>
            <a:ext cx="755650" cy="368300"/>
          </a:xfrm>
          <a:prstGeom prst="rect">
            <a:avLst/>
          </a:prstGeom>
        </p:spPr>
        <p:txBody>
          <a:bodyPr vert="horz" wrap="square" lIns="0" tIns="12700" rIns="0" bIns="0" rtlCol="0">
            <a:spAutoFit/>
          </a:bodyPr>
          <a:lstStyle/>
          <a:p>
            <a:pPr algn="ctr">
              <a:lnSpc>
                <a:spcPct val="100000"/>
              </a:lnSpc>
              <a:spcBef>
                <a:spcPts val="100"/>
              </a:spcBef>
            </a:pPr>
            <a:r>
              <a:rPr lang="en-US" sz="1200" b="1" dirty="0">
                <a:solidFill>
                  <a:srgbClr val="F8D102"/>
                </a:solidFill>
                <a:latin typeface="Countach" panose="02000000000000000000" pitchFamily="50" charset="0"/>
                <a:cs typeface="Book Antiqua"/>
              </a:rPr>
              <a:t>730,000</a:t>
            </a:r>
            <a:endParaRPr lang="en-US" sz="1200" b="1" dirty="0">
              <a:latin typeface="Countach" panose="02000000000000000000" pitchFamily="50" charset="0"/>
              <a:cs typeface="Book Antiqua"/>
            </a:endParaRPr>
          </a:p>
          <a:p>
            <a:pPr algn="ctr">
              <a:lnSpc>
                <a:spcPct val="100000"/>
              </a:lnSpc>
              <a:spcBef>
                <a:spcPts val="55"/>
              </a:spcBef>
            </a:pPr>
            <a:r>
              <a:rPr lang="en-US" sz="1000" b="1" dirty="0">
                <a:solidFill>
                  <a:srgbClr val="FFFFFF"/>
                </a:solidFill>
                <a:latin typeface="Countach" panose="02000000000000000000" pitchFamily="50" charset="0"/>
                <a:cs typeface="Arial Narrow"/>
              </a:rPr>
              <a:t>VIEWERS</a:t>
            </a:r>
            <a:endParaRPr lang="en-US" sz="1000" b="1" dirty="0">
              <a:latin typeface="Countach" panose="02000000000000000000" pitchFamily="50" charset="0"/>
              <a:cs typeface="Arial Narrow"/>
            </a:endParaRPr>
          </a:p>
        </p:txBody>
      </p:sp>
      <p:sp>
        <p:nvSpPr>
          <p:cNvPr id="26" name="object 26"/>
          <p:cNvSpPr/>
          <p:nvPr/>
        </p:nvSpPr>
        <p:spPr>
          <a:xfrm>
            <a:off x="4726711" y="4219228"/>
            <a:ext cx="956310" cy="444500"/>
          </a:xfrm>
          <a:custGeom>
            <a:avLst/>
            <a:gdLst/>
            <a:ahLst/>
            <a:cxnLst/>
            <a:rect l="l" t="t" r="r" b="b"/>
            <a:pathLst>
              <a:path w="956310" h="444500">
                <a:moveTo>
                  <a:pt x="881799" y="0"/>
                </a:moveTo>
                <a:lnTo>
                  <a:pt x="74002" y="0"/>
                </a:lnTo>
                <a:lnTo>
                  <a:pt x="45198" y="5815"/>
                </a:lnTo>
                <a:lnTo>
                  <a:pt x="21675" y="21674"/>
                </a:lnTo>
                <a:lnTo>
                  <a:pt x="5815" y="45196"/>
                </a:lnTo>
                <a:lnTo>
                  <a:pt x="0" y="74001"/>
                </a:lnTo>
                <a:lnTo>
                  <a:pt x="0" y="369999"/>
                </a:lnTo>
                <a:lnTo>
                  <a:pt x="5815" y="398803"/>
                </a:lnTo>
                <a:lnTo>
                  <a:pt x="21675" y="422326"/>
                </a:lnTo>
                <a:lnTo>
                  <a:pt x="45198" y="438185"/>
                </a:lnTo>
                <a:lnTo>
                  <a:pt x="74002" y="444000"/>
                </a:lnTo>
                <a:lnTo>
                  <a:pt x="881799" y="444000"/>
                </a:lnTo>
                <a:lnTo>
                  <a:pt x="910603" y="438185"/>
                </a:lnTo>
                <a:lnTo>
                  <a:pt x="934126" y="422326"/>
                </a:lnTo>
                <a:lnTo>
                  <a:pt x="949986" y="398803"/>
                </a:lnTo>
                <a:lnTo>
                  <a:pt x="955801" y="369999"/>
                </a:lnTo>
                <a:lnTo>
                  <a:pt x="955801" y="74001"/>
                </a:lnTo>
                <a:lnTo>
                  <a:pt x="949986" y="45196"/>
                </a:lnTo>
                <a:lnTo>
                  <a:pt x="934126" y="21674"/>
                </a:lnTo>
                <a:lnTo>
                  <a:pt x="910603" y="5815"/>
                </a:lnTo>
                <a:lnTo>
                  <a:pt x="88179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7" name="object 27"/>
          <p:cNvSpPr txBox="1"/>
          <p:nvPr/>
        </p:nvSpPr>
        <p:spPr>
          <a:xfrm>
            <a:off x="4835868" y="4248150"/>
            <a:ext cx="749300" cy="368300"/>
          </a:xfrm>
          <a:prstGeom prst="rect">
            <a:avLst/>
          </a:prstGeom>
        </p:spPr>
        <p:txBody>
          <a:bodyPr vert="horz" wrap="square" lIns="0" tIns="12700" rIns="0" bIns="0" rtlCol="0">
            <a:spAutoFit/>
          </a:bodyPr>
          <a:lstStyle/>
          <a:p>
            <a:pPr algn="ctr">
              <a:lnSpc>
                <a:spcPct val="100000"/>
              </a:lnSpc>
              <a:spcBef>
                <a:spcPts val="100"/>
              </a:spcBef>
            </a:pPr>
            <a:r>
              <a:rPr lang="en-US" sz="1200" b="1" dirty="0">
                <a:solidFill>
                  <a:srgbClr val="F8D102"/>
                </a:solidFill>
                <a:latin typeface="Countach" panose="02000000000000000000" pitchFamily="50" charset="0"/>
                <a:cs typeface="Book Antiqua"/>
              </a:rPr>
              <a:t>705,000</a:t>
            </a:r>
            <a:endParaRPr lang="en-US" sz="1200" b="1" dirty="0">
              <a:latin typeface="Countach" panose="02000000000000000000" pitchFamily="50" charset="0"/>
              <a:cs typeface="Book Antiqua"/>
            </a:endParaRPr>
          </a:p>
          <a:p>
            <a:pPr algn="ctr">
              <a:lnSpc>
                <a:spcPct val="100000"/>
              </a:lnSpc>
              <a:spcBef>
                <a:spcPts val="55"/>
              </a:spcBef>
            </a:pPr>
            <a:r>
              <a:rPr lang="en-US" sz="1000" b="1" dirty="0">
                <a:solidFill>
                  <a:srgbClr val="FFFFFF"/>
                </a:solidFill>
                <a:latin typeface="Countach" panose="02000000000000000000" pitchFamily="50" charset="0"/>
                <a:cs typeface="Arial Narrow"/>
              </a:rPr>
              <a:t>VIEWERS</a:t>
            </a:r>
            <a:endParaRPr lang="en-US" sz="1000" b="1" dirty="0">
              <a:latin typeface="Countach" panose="02000000000000000000" pitchFamily="50" charset="0"/>
              <a:cs typeface="Arial Narrow"/>
            </a:endParaRPr>
          </a:p>
        </p:txBody>
      </p:sp>
      <p:sp>
        <p:nvSpPr>
          <p:cNvPr id="28" name="object 28"/>
          <p:cNvSpPr/>
          <p:nvPr/>
        </p:nvSpPr>
        <p:spPr>
          <a:xfrm>
            <a:off x="5732741" y="4219228"/>
            <a:ext cx="956310" cy="444500"/>
          </a:xfrm>
          <a:custGeom>
            <a:avLst/>
            <a:gdLst/>
            <a:ahLst/>
            <a:cxnLst/>
            <a:rect l="l" t="t" r="r" b="b"/>
            <a:pathLst>
              <a:path w="956309" h="444500">
                <a:moveTo>
                  <a:pt x="881799" y="0"/>
                </a:moveTo>
                <a:lnTo>
                  <a:pt x="74002" y="0"/>
                </a:lnTo>
                <a:lnTo>
                  <a:pt x="45198" y="5815"/>
                </a:lnTo>
                <a:lnTo>
                  <a:pt x="21675" y="21674"/>
                </a:lnTo>
                <a:lnTo>
                  <a:pt x="5815" y="45196"/>
                </a:lnTo>
                <a:lnTo>
                  <a:pt x="0" y="74001"/>
                </a:lnTo>
                <a:lnTo>
                  <a:pt x="0" y="369999"/>
                </a:lnTo>
                <a:lnTo>
                  <a:pt x="5815" y="398803"/>
                </a:lnTo>
                <a:lnTo>
                  <a:pt x="21675" y="422326"/>
                </a:lnTo>
                <a:lnTo>
                  <a:pt x="45198" y="438185"/>
                </a:lnTo>
                <a:lnTo>
                  <a:pt x="74002" y="444000"/>
                </a:lnTo>
                <a:lnTo>
                  <a:pt x="881799" y="444000"/>
                </a:lnTo>
                <a:lnTo>
                  <a:pt x="910603" y="438185"/>
                </a:lnTo>
                <a:lnTo>
                  <a:pt x="934126" y="422326"/>
                </a:lnTo>
                <a:lnTo>
                  <a:pt x="949986" y="398803"/>
                </a:lnTo>
                <a:lnTo>
                  <a:pt x="955802" y="369999"/>
                </a:lnTo>
                <a:lnTo>
                  <a:pt x="955802" y="74001"/>
                </a:lnTo>
                <a:lnTo>
                  <a:pt x="949986" y="45196"/>
                </a:lnTo>
                <a:lnTo>
                  <a:pt x="934126" y="21674"/>
                </a:lnTo>
                <a:lnTo>
                  <a:pt x="910603" y="5815"/>
                </a:lnTo>
                <a:lnTo>
                  <a:pt x="88179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9" name="object 29"/>
          <p:cNvSpPr txBox="1"/>
          <p:nvPr/>
        </p:nvSpPr>
        <p:spPr>
          <a:xfrm>
            <a:off x="5845073" y="4248150"/>
            <a:ext cx="742950" cy="368300"/>
          </a:xfrm>
          <a:prstGeom prst="rect">
            <a:avLst/>
          </a:prstGeom>
        </p:spPr>
        <p:txBody>
          <a:bodyPr vert="horz" wrap="square" lIns="0" tIns="12700" rIns="0" bIns="0" rtlCol="0">
            <a:spAutoFit/>
          </a:bodyPr>
          <a:lstStyle/>
          <a:p>
            <a:pPr algn="ctr">
              <a:lnSpc>
                <a:spcPct val="100000"/>
              </a:lnSpc>
              <a:spcBef>
                <a:spcPts val="100"/>
              </a:spcBef>
            </a:pPr>
            <a:r>
              <a:rPr lang="en-US" sz="1200" b="1" dirty="0">
                <a:solidFill>
                  <a:srgbClr val="F8D102"/>
                </a:solidFill>
                <a:latin typeface="Countach" panose="02000000000000000000" pitchFamily="50" charset="0"/>
                <a:cs typeface="Book Antiqua"/>
              </a:rPr>
              <a:t>627,000</a:t>
            </a:r>
            <a:endParaRPr lang="en-US" sz="1200" b="1" dirty="0">
              <a:latin typeface="Countach" panose="02000000000000000000" pitchFamily="50" charset="0"/>
              <a:cs typeface="Book Antiqua"/>
            </a:endParaRPr>
          </a:p>
          <a:p>
            <a:pPr algn="ctr">
              <a:lnSpc>
                <a:spcPct val="100000"/>
              </a:lnSpc>
              <a:spcBef>
                <a:spcPts val="55"/>
              </a:spcBef>
            </a:pPr>
            <a:r>
              <a:rPr lang="en-US" sz="1000" b="1" dirty="0">
                <a:solidFill>
                  <a:srgbClr val="FFFFFF"/>
                </a:solidFill>
                <a:latin typeface="Countach" panose="02000000000000000000" pitchFamily="50" charset="0"/>
                <a:cs typeface="Arial Narrow"/>
              </a:rPr>
              <a:t>VIEWERS</a:t>
            </a:r>
            <a:endParaRPr lang="en-US" sz="1000" b="1" dirty="0">
              <a:latin typeface="Countach" panose="02000000000000000000" pitchFamily="50" charset="0"/>
              <a:cs typeface="Arial Narrow"/>
            </a:endParaRPr>
          </a:p>
        </p:txBody>
      </p:sp>
      <p:sp>
        <p:nvSpPr>
          <p:cNvPr id="30" name="object 30"/>
          <p:cNvSpPr/>
          <p:nvPr/>
        </p:nvSpPr>
        <p:spPr>
          <a:xfrm>
            <a:off x="6738746" y="4219228"/>
            <a:ext cx="956310" cy="444500"/>
          </a:xfrm>
          <a:custGeom>
            <a:avLst/>
            <a:gdLst/>
            <a:ahLst/>
            <a:cxnLst/>
            <a:rect l="l" t="t" r="r" b="b"/>
            <a:pathLst>
              <a:path w="956309" h="444500">
                <a:moveTo>
                  <a:pt x="881799" y="0"/>
                </a:moveTo>
                <a:lnTo>
                  <a:pt x="74002" y="0"/>
                </a:lnTo>
                <a:lnTo>
                  <a:pt x="45198" y="5815"/>
                </a:lnTo>
                <a:lnTo>
                  <a:pt x="21675" y="21674"/>
                </a:lnTo>
                <a:lnTo>
                  <a:pt x="5815" y="45196"/>
                </a:lnTo>
                <a:lnTo>
                  <a:pt x="0" y="74001"/>
                </a:lnTo>
                <a:lnTo>
                  <a:pt x="0" y="369999"/>
                </a:lnTo>
                <a:lnTo>
                  <a:pt x="5815" y="398803"/>
                </a:lnTo>
                <a:lnTo>
                  <a:pt x="21675" y="422326"/>
                </a:lnTo>
                <a:lnTo>
                  <a:pt x="45198" y="438185"/>
                </a:lnTo>
                <a:lnTo>
                  <a:pt x="74002" y="444000"/>
                </a:lnTo>
                <a:lnTo>
                  <a:pt x="881799" y="444000"/>
                </a:lnTo>
                <a:lnTo>
                  <a:pt x="910603" y="438185"/>
                </a:lnTo>
                <a:lnTo>
                  <a:pt x="934126" y="422326"/>
                </a:lnTo>
                <a:lnTo>
                  <a:pt x="949986" y="398803"/>
                </a:lnTo>
                <a:lnTo>
                  <a:pt x="955801" y="369999"/>
                </a:lnTo>
                <a:lnTo>
                  <a:pt x="955801" y="74001"/>
                </a:lnTo>
                <a:lnTo>
                  <a:pt x="949986" y="45196"/>
                </a:lnTo>
                <a:lnTo>
                  <a:pt x="934126" y="21674"/>
                </a:lnTo>
                <a:lnTo>
                  <a:pt x="910603" y="5815"/>
                </a:lnTo>
                <a:lnTo>
                  <a:pt x="88179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31" name="object 31"/>
          <p:cNvSpPr txBox="1"/>
          <p:nvPr/>
        </p:nvSpPr>
        <p:spPr>
          <a:xfrm>
            <a:off x="6838392" y="4248150"/>
            <a:ext cx="768985" cy="368300"/>
          </a:xfrm>
          <a:prstGeom prst="rect">
            <a:avLst/>
          </a:prstGeom>
        </p:spPr>
        <p:txBody>
          <a:bodyPr vert="horz" wrap="square" lIns="0" tIns="12700" rIns="0" bIns="0" rtlCol="0">
            <a:spAutoFit/>
          </a:bodyPr>
          <a:lstStyle/>
          <a:p>
            <a:pPr algn="ctr">
              <a:lnSpc>
                <a:spcPct val="100000"/>
              </a:lnSpc>
              <a:spcBef>
                <a:spcPts val="100"/>
              </a:spcBef>
            </a:pPr>
            <a:r>
              <a:rPr lang="en-US" sz="1200" b="1" dirty="0">
                <a:solidFill>
                  <a:srgbClr val="F8D102"/>
                </a:solidFill>
                <a:latin typeface="Countach" panose="02000000000000000000" pitchFamily="50" charset="0"/>
                <a:cs typeface="Book Antiqua"/>
              </a:rPr>
              <a:t>440,000</a:t>
            </a:r>
            <a:endParaRPr lang="en-US" sz="1200" b="1" dirty="0">
              <a:latin typeface="Countach" panose="02000000000000000000" pitchFamily="50" charset="0"/>
              <a:cs typeface="Book Antiqua"/>
            </a:endParaRPr>
          </a:p>
          <a:p>
            <a:pPr algn="ctr">
              <a:lnSpc>
                <a:spcPct val="100000"/>
              </a:lnSpc>
              <a:spcBef>
                <a:spcPts val="55"/>
              </a:spcBef>
            </a:pPr>
            <a:r>
              <a:rPr lang="en-US" sz="1000" b="1" dirty="0">
                <a:solidFill>
                  <a:srgbClr val="FFFFFF"/>
                </a:solidFill>
                <a:latin typeface="Countach" panose="02000000000000000000" pitchFamily="50" charset="0"/>
                <a:cs typeface="Arial Narrow"/>
              </a:rPr>
              <a:t>VIEWERS</a:t>
            </a:r>
            <a:endParaRPr lang="en-US" sz="1000" b="1" dirty="0">
              <a:latin typeface="Countach" panose="02000000000000000000" pitchFamily="50" charset="0"/>
              <a:cs typeface="Arial Narrow"/>
            </a:endParaRPr>
          </a:p>
        </p:txBody>
      </p:sp>
      <p:sp>
        <p:nvSpPr>
          <p:cNvPr id="32" name="object 32"/>
          <p:cNvSpPr/>
          <p:nvPr/>
        </p:nvSpPr>
        <p:spPr>
          <a:xfrm>
            <a:off x="7756906" y="4219228"/>
            <a:ext cx="956310" cy="444500"/>
          </a:xfrm>
          <a:custGeom>
            <a:avLst/>
            <a:gdLst/>
            <a:ahLst/>
            <a:cxnLst/>
            <a:rect l="l" t="t" r="r" b="b"/>
            <a:pathLst>
              <a:path w="956309" h="444500">
                <a:moveTo>
                  <a:pt x="881799" y="0"/>
                </a:moveTo>
                <a:lnTo>
                  <a:pt x="73990" y="0"/>
                </a:lnTo>
                <a:lnTo>
                  <a:pt x="45187" y="5815"/>
                </a:lnTo>
                <a:lnTo>
                  <a:pt x="21669" y="21674"/>
                </a:lnTo>
                <a:lnTo>
                  <a:pt x="5813" y="45196"/>
                </a:lnTo>
                <a:lnTo>
                  <a:pt x="0" y="74001"/>
                </a:lnTo>
                <a:lnTo>
                  <a:pt x="0" y="369999"/>
                </a:lnTo>
                <a:lnTo>
                  <a:pt x="5813" y="398803"/>
                </a:lnTo>
                <a:lnTo>
                  <a:pt x="21669" y="422326"/>
                </a:lnTo>
                <a:lnTo>
                  <a:pt x="45187" y="438185"/>
                </a:lnTo>
                <a:lnTo>
                  <a:pt x="73990" y="444000"/>
                </a:lnTo>
                <a:lnTo>
                  <a:pt x="881799" y="444000"/>
                </a:lnTo>
                <a:lnTo>
                  <a:pt x="910601" y="438185"/>
                </a:lnTo>
                <a:lnTo>
                  <a:pt x="934119" y="422326"/>
                </a:lnTo>
                <a:lnTo>
                  <a:pt x="949975" y="398803"/>
                </a:lnTo>
                <a:lnTo>
                  <a:pt x="955789" y="369999"/>
                </a:lnTo>
                <a:lnTo>
                  <a:pt x="955789" y="74001"/>
                </a:lnTo>
                <a:lnTo>
                  <a:pt x="949975" y="45196"/>
                </a:lnTo>
                <a:lnTo>
                  <a:pt x="934119" y="21674"/>
                </a:lnTo>
                <a:lnTo>
                  <a:pt x="910601" y="5815"/>
                </a:lnTo>
                <a:lnTo>
                  <a:pt x="88179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33" name="object 33"/>
          <p:cNvSpPr txBox="1"/>
          <p:nvPr/>
        </p:nvSpPr>
        <p:spPr>
          <a:xfrm>
            <a:off x="7870825" y="4248150"/>
            <a:ext cx="739775" cy="368300"/>
          </a:xfrm>
          <a:prstGeom prst="rect">
            <a:avLst/>
          </a:prstGeom>
        </p:spPr>
        <p:txBody>
          <a:bodyPr vert="horz" wrap="square" lIns="0" tIns="12700" rIns="0" bIns="0" rtlCol="0">
            <a:spAutoFit/>
          </a:bodyPr>
          <a:lstStyle/>
          <a:p>
            <a:pPr algn="ctr">
              <a:lnSpc>
                <a:spcPct val="100000"/>
              </a:lnSpc>
              <a:spcBef>
                <a:spcPts val="100"/>
              </a:spcBef>
            </a:pPr>
            <a:r>
              <a:rPr lang="en-US" sz="1200" b="1" dirty="0">
                <a:solidFill>
                  <a:srgbClr val="F8D102"/>
                </a:solidFill>
                <a:latin typeface="Countach" panose="02000000000000000000" pitchFamily="50" charset="0"/>
                <a:cs typeface="Book Antiqua"/>
              </a:rPr>
              <a:t>275,000</a:t>
            </a:r>
            <a:endParaRPr lang="en-US" sz="1200" b="1" dirty="0">
              <a:latin typeface="Countach" panose="02000000000000000000" pitchFamily="50" charset="0"/>
              <a:cs typeface="Book Antiqua"/>
            </a:endParaRPr>
          </a:p>
          <a:p>
            <a:pPr algn="ctr">
              <a:lnSpc>
                <a:spcPct val="100000"/>
              </a:lnSpc>
              <a:spcBef>
                <a:spcPts val="55"/>
              </a:spcBef>
            </a:pPr>
            <a:r>
              <a:rPr lang="en-US" sz="1000" b="1" dirty="0">
                <a:solidFill>
                  <a:srgbClr val="FFFFFF"/>
                </a:solidFill>
                <a:latin typeface="Countach" panose="02000000000000000000" pitchFamily="50" charset="0"/>
                <a:cs typeface="Arial Narrow"/>
              </a:rPr>
              <a:t>VIEWERS</a:t>
            </a:r>
            <a:endParaRPr lang="en-US" sz="1000" b="1" dirty="0">
              <a:latin typeface="Countach" panose="02000000000000000000" pitchFamily="50" charset="0"/>
              <a:cs typeface="Arial Narrow"/>
            </a:endParaRPr>
          </a:p>
        </p:txBody>
      </p:sp>
      <p:sp>
        <p:nvSpPr>
          <p:cNvPr id="34" name="object 34"/>
          <p:cNvSpPr txBox="1"/>
          <p:nvPr/>
        </p:nvSpPr>
        <p:spPr>
          <a:xfrm>
            <a:off x="5559317" y="3244911"/>
            <a:ext cx="1215390" cy="197490"/>
          </a:xfrm>
          <a:prstGeom prst="rect">
            <a:avLst/>
          </a:prstGeom>
        </p:spPr>
        <p:txBody>
          <a:bodyPr vert="horz" wrap="square" lIns="0" tIns="12700" rIns="0" bIns="0" rtlCol="0">
            <a:spAutoFit/>
          </a:bodyPr>
          <a:lstStyle/>
          <a:p>
            <a:pPr marL="12700" algn="ctr">
              <a:lnSpc>
                <a:spcPct val="100000"/>
              </a:lnSpc>
              <a:spcBef>
                <a:spcPts val="100"/>
              </a:spcBef>
            </a:pPr>
            <a:r>
              <a:rPr lang="en-US" sz="1200" b="1" dirty="0">
                <a:solidFill>
                  <a:srgbClr val="F8D102"/>
                </a:solidFill>
                <a:latin typeface="Countach" panose="02000000000000000000" pitchFamily="50" charset="0"/>
                <a:cs typeface="Book Antiqua"/>
              </a:rPr>
              <a:t>TOP 5 EVENTS</a:t>
            </a:r>
            <a:endParaRPr lang="en-US" sz="1200" b="1" dirty="0">
              <a:latin typeface="Countach" panose="02000000000000000000" pitchFamily="50" charset="0"/>
              <a:cs typeface="Book Antiqua"/>
            </a:endParaRPr>
          </a:p>
        </p:txBody>
      </p:sp>
      <p:sp>
        <p:nvSpPr>
          <p:cNvPr id="35" name="object 35"/>
          <p:cNvSpPr txBox="1"/>
          <p:nvPr/>
        </p:nvSpPr>
        <p:spPr>
          <a:xfrm>
            <a:off x="873503" y="1109241"/>
            <a:ext cx="2943534" cy="2834109"/>
          </a:xfrm>
          <a:prstGeom prst="rect">
            <a:avLst/>
          </a:prstGeom>
        </p:spPr>
        <p:txBody>
          <a:bodyPr vert="horz" wrap="square" lIns="0" tIns="12700" rIns="0" bIns="0" rtlCol="0">
            <a:spAutoFit/>
          </a:bodyPr>
          <a:lstStyle/>
          <a:p>
            <a:pPr>
              <a:lnSpc>
                <a:spcPts val="4000"/>
              </a:lnSpc>
            </a:pPr>
            <a:r>
              <a:rPr lang="en-US" sz="4500" b="1" dirty="0">
                <a:latin typeface="Countach" panose="02000000000000000000" pitchFamily="50" charset="0"/>
                <a:cs typeface="Arial Narrow"/>
              </a:rPr>
              <a:t>PG.TV</a:t>
            </a:r>
          </a:p>
          <a:p>
            <a:pPr>
              <a:lnSpc>
                <a:spcPts val="4000"/>
              </a:lnSpc>
            </a:pPr>
            <a:r>
              <a:rPr lang="en-US" sz="4500" b="1" dirty="0">
                <a:latin typeface="Countach" panose="02000000000000000000" pitchFamily="50" charset="0"/>
                <a:cs typeface="Arial Narrow"/>
              </a:rPr>
              <a:t>SHOWCASES</a:t>
            </a:r>
          </a:p>
          <a:p>
            <a:pPr marR="5080">
              <a:lnSpc>
                <a:spcPts val="4000"/>
              </a:lnSpc>
            </a:pPr>
            <a:r>
              <a:rPr lang="en-US" sz="4500" b="1" dirty="0">
                <a:latin typeface="Countach" panose="02000000000000000000" pitchFamily="50" charset="0"/>
                <a:cs typeface="Arial Narrow"/>
              </a:rPr>
              <a:t>THE FUTURE </a:t>
            </a:r>
          </a:p>
          <a:p>
            <a:pPr marR="5080">
              <a:lnSpc>
                <a:spcPts val="4000"/>
              </a:lnSpc>
            </a:pPr>
            <a:r>
              <a:rPr lang="en-US" sz="4500" b="1" dirty="0">
                <a:latin typeface="Countach" panose="02000000000000000000" pitchFamily="50" charset="0"/>
                <a:cs typeface="Arial Narrow"/>
              </a:rPr>
              <a:t>OF BASEBALL</a:t>
            </a:r>
          </a:p>
          <a:p>
            <a:pPr>
              <a:lnSpc>
                <a:spcPts val="1400"/>
              </a:lnSpc>
            </a:pPr>
            <a:r>
              <a:rPr lang="en-US" sz="1400" dirty="0">
                <a:solidFill>
                  <a:srgbClr val="FFFFFF"/>
                </a:solidFill>
                <a:latin typeface="Countach" panose="02000000000000000000" pitchFamily="50" charset="0"/>
                <a:cs typeface="Arial"/>
              </a:rPr>
              <a:t>24/7 PROGRAMMING</a:t>
            </a:r>
            <a:endParaRPr lang="en-US" sz="1400" dirty="0">
              <a:latin typeface="Countach" panose="02000000000000000000" pitchFamily="50" charset="0"/>
              <a:cs typeface="Arial"/>
            </a:endParaRPr>
          </a:p>
          <a:p>
            <a:pPr marR="542290">
              <a:lnSpc>
                <a:spcPts val="1400"/>
              </a:lnSpc>
            </a:pPr>
            <a:r>
              <a:rPr lang="en-US" sz="1400" dirty="0">
                <a:solidFill>
                  <a:srgbClr val="FFFFFF"/>
                </a:solidFill>
                <a:latin typeface="Countach" panose="02000000000000000000" pitchFamily="50" charset="0"/>
                <a:cs typeface="Arial"/>
              </a:rPr>
              <a:t>LIVE &amp; ON-DEMAND COVERAGE </a:t>
            </a:r>
          </a:p>
          <a:p>
            <a:pPr marR="542290">
              <a:lnSpc>
                <a:spcPts val="1400"/>
              </a:lnSpc>
            </a:pPr>
            <a:r>
              <a:rPr lang="en-US" sz="1400" dirty="0">
                <a:solidFill>
                  <a:srgbClr val="FFFFFF"/>
                </a:solidFill>
                <a:latin typeface="Countach" panose="02000000000000000000" pitchFamily="50" charset="0"/>
                <a:cs typeface="Arial"/>
              </a:rPr>
              <a:t>100+ LIVE GAMES</a:t>
            </a:r>
            <a:endParaRPr lang="en-US" sz="1400" dirty="0">
              <a:latin typeface="Countach" panose="02000000000000000000" pitchFamily="50" charset="0"/>
              <a:cs typeface="Arial"/>
            </a:endParaRPr>
          </a:p>
          <a:p>
            <a:pPr>
              <a:lnSpc>
                <a:spcPts val="1400"/>
              </a:lnSpc>
            </a:pPr>
            <a:r>
              <a:rPr lang="en-US" sz="1400" dirty="0">
                <a:solidFill>
                  <a:srgbClr val="FFFFFF"/>
                </a:solidFill>
                <a:latin typeface="Countach" panose="02000000000000000000" pitchFamily="50" charset="0"/>
                <a:cs typeface="Arial"/>
              </a:rPr>
              <a:t>500+ HOURS OF ORIGINAL CONTENT</a:t>
            </a:r>
            <a:endParaRPr lang="en-US" sz="1400" dirty="0">
              <a:latin typeface="Countach" panose="02000000000000000000" pitchFamily="50" charset="0"/>
              <a:cs typeface="Arial"/>
            </a:endParaRPr>
          </a:p>
        </p:txBody>
      </p:sp>
      <p:grpSp>
        <p:nvGrpSpPr>
          <p:cNvPr id="36" name="object 36"/>
          <p:cNvGrpSpPr/>
          <p:nvPr/>
        </p:nvGrpSpPr>
        <p:grpSpPr>
          <a:xfrm>
            <a:off x="902208" y="4285488"/>
            <a:ext cx="670560" cy="170815"/>
            <a:chOff x="902208" y="4285488"/>
            <a:chExt cx="670560" cy="170815"/>
          </a:xfrm>
        </p:grpSpPr>
        <p:pic>
          <p:nvPicPr>
            <p:cNvPr id="37" name="object 37"/>
            <p:cNvPicPr/>
            <p:nvPr/>
          </p:nvPicPr>
          <p:blipFill>
            <a:blip r:embed="rId22" cstate="print"/>
            <a:stretch>
              <a:fillRect/>
            </a:stretch>
          </p:blipFill>
          <p:spPr>
            <a:xfrm>
              <a:off x="902208" y="4285488"/>
              <a:ext cx="381000" cy="149352"/>
            </a:xfrm>
            <a:prstGeom prst="rect">
              <a:avLst/>
            </a:prstGeom>
          </p:spPr>
        </p:pic>
        <p:pic>
          <p:nvPicPr>
            <p:cNvPr id="38" name="object 38"/>
            <p:cNvPicPr/>
            <p:nvPr/>
          </p:nvPicPr>
          <p:blipFill>
            <a:blip r:embed="rId23" cstate="print"/>
            <a:stretch>
              <a:fillRect/>
            </a:stretch>
          </p:blipFill>
          <p:spPr>
            <a:xfrm>
              <a:off x="1313688" y="4294632"/>
              <a:ext cx="259080" cy="161544"/>
            </a:xfrm>
            <a:prstGeom prst="rect">
              <a:avLst/>
            </a:prstGeom>
          </p:spPr>
        </p:pic>
      </p:grpSp>
      <p:grpSp>
        <p:nvGrpSpPr>
          <p:cNvPr id="39" name="object 39"/>
          <p:cNvGrpSpPr/>
          <p:nvPr/>
        </p:nvGrpSpPr>
        <p:grpSpPr>
          <a:xfrm>
            <a:off x="1969007" y="4197096"/>
            <a:ext cx="1079500" cy="238125"/>
            <a:chOff x="1969007" y="4197096"/>
            <a:chExt cx="1079500" cy="238125"/>
          </a:xfrm>
        </p:grpSpPr>
        <p:pic>
          <p:nvPicPr>
            <p:cNvPr id="40" name="object 40"/>
            <p:cNvPicPr/>
            <p:nvPr/>
          </p:nvPicPr>
          <p:blipFill>
            <a:blip r:embed="rId24" cstate="print"/>
            <a:stretch>
              <a:fillRect/>
            </a:stretch>
          </p:blipFill>
          <p:spPr>
            <a:xfrm>
              <a:off x="1969007" y="4197096"/>
              <a:ext cx="728471" cy="207264"/>
            </a:xfrm>
            <a:prstGeom prst="rect">
              <a:avLst/>
            </a:prstGeom>
          </p:spPr>
        </p:pic>
        <p:pic>
          <p:nvPicPr>
            <p:cNvPr id="41" name="object 41"/>
            <p:cNvPicPr/>
            <p:nvPr/>
          </p:nvPicPr>
          <p:blipFill>
            <a:blip r:embed="rId25" cstate="print"/>
            <a:stretch>
              <a:fillRect/>
            </a:stretch>
          </p:blipFill>
          <p:spPr>
            <a:xfrm>
              <a:off x="2740151" y="4227576"/>
              <a:ext cx="307848" cy="207264"/>
            </a:xfrm>
            <a:prstGeom prst="rect">
              <a:avLst/>
            </a:prstGeom>
          </p:spPr>
        </p:pic>
      </p:grpSp>
      <p:pic>
        <p:nvPicPr>
          <p:cNvPr id="42" name="object 42"/>
          <p:cNvPicPr/>
          <p:nvPr/>
        </p:nvPicPr>
        <p:blipFill>
          <a:blip r:embed="rId26" cstate="print"/>
          <a:stretch>
            <a:fillRect/>
          </a:stretch>
        </p:blipFill>
        <p:spPr>
          <a:xfrm>
            <a:off x="1636776" y="4303776"/>
            <a:ext cx="262127" cy="161544"/>
          </a:xfrm>
          <a:prstGeom prst="rect">
            <a:avLst/>
          </a:prstGeom>
        </p:spPr>
      </p:pic>
      <p:pic>
        <p:nvPicPr>
          <p:cNvPr id="43" name="object 43"/>
          <p:cNvPicPr/>
          <p:nvPr/>
        </p:nvPicPr>
        <p:blipFill>
          <a:blip r:embed="rId27" cstate="print"/>
          <a:stretch>
            <a:fillRect/>
          </a:stretch>
        </p:blipFill>
        <p:spPr>
          <a:xfrm>
            <a:off x="923544" y="560831"/>
            <a:ext cx="283463" cy="356615"/>
          </a:xfrm>
          <a:prstGeom prst="rect">
            <a:avLst/>
          </a:prstGeom>
        </p:spPr>
      </p:pic>
      <p:sp>
        <p:nvSpPr>
          <p:cNvPr id="49" name="object 21">
            <a:extLst>
              <a:ext uri="{FF2B5EF4-FFF2-40B4-BE49-F238E27FC236}">
                <a16:creationId xmlns:a16="http://schemas.microsoft.com/office/drawing/2014/main" id="{8E2E6AE7-2698-52E4-2507-3C2E751B1896}"/>
              </a:ext>
            </a:extLst>
          </p:cNvPr>
          <p:cNvSpPr txBox="1"/>
          <p:nvPr/>
        </p:nvSpPr>
        <p:spPr>
          <a:xfrm>
            <a:off x="1329055" y="640393"/>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PARTNERSHIPS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grpSp>
      <p:sp>
        <p:nvSpPr>
          <p:cNvPr id="7" name="object 7"/>
          <p:cNvSpPr txBox="1">
            <a:spLocks noGrp="1"/>
          </p:cNvSpPr>
          <p:nvPr>
            <p:ph type="title"/>
          </p:nvPr>
        </p:nvSpPr>
        <p:spPr>
          <a:xfrm>
            <a:off x="640854" y="1192882"/>
            <a:ext cx="3626346" cy="1782539"/>
          </a:xfrm>
          <a:prstGeom prst="rect">
            <a:avLst/>
          </a:prstGeom>
        </p:spPr>
        <p:txBody>
          <a:bodyPr vert="horz" wrap="square" lIns="0" tIns="12700" rIns="0" bIns="0" rtlCol="0">
            <a:spAutoFit/>
          </a:bodyPr>
          <a:lstStyle/>
          <a:p>
            <a:pPr>
              <a:lnSpc>
                <a:spcPts val="4600"/>
              </a:lnSpc>
            </a:pPr>
            <a:r>
              <a:rPr lang="en-US" sz="4500" dirty="0">
                <a:solidFill>
                  <a:srgbClr val="000000"/>
                </a:solidFill>
                <a:latin typeface="Countach" panose="02000000000000000000" pitchFamily="50" charset="0"/>
              </a:rPr>
              <a:t>TOMORROW’S</a:t>
            </a:r>
            <a:br>
              <a:rPr lang="en-US" sz="4500" dirty="0">
                <a:latin typeface="Countach" panose="02000000000000000000" pitchFamily="50" charset="0"/>
              </a:rPr>
            </a:br>
            <a:r>
              <a:rPr lang="en-US" sz="4500" dirty="0">
                <a:solidFill>
                  <a:srgbClr val="000000"/>
                </a:solidFill>
                <a:latin typeface="Countach" panose="02000000000000000000" pitchFamily="50" charset="0"/>
              </a:rPr>
              <a:t>STARS </a:t>
            </a:r>
            <a:r>
              <a:rPr lang="en-US" sz="4500" dirty="0">
                <a:solidFill>
                  <a:srgbClr val="000000"/>
                </a:solidFill>
                <a:latin typeface="Impact" panose="020B0806030902050204" pitchFamily="34" charset="0"/>
              </a:rPr>
              <a:t>= </a:t>
            </a:r>
            <a:r>
              <a:rPr lang="en-US" sz="4500" dirty="0">
                <a:solidFill>
                  <a:srgbClr val="000000"/>
                </a:solidFill>
                <a:latin typeface="Countach" panose="02000000000000000000" pitchFamily="50" charset="0"/>
              </a:rPr>
              <a:t>TODAY’S INFLUENCERS</a:t>
            </a:r>
            <a:endParaRPr lang="en-US" sz="4500" dirty="0">
              <a:latin typeface="Countach" panose="02000000000000000000" pitchFamily="50" charset="0"/>
            </a:endParaRPr>
          </a:p>
        </p:txBody>
      </p:sp>
      <p:sp>
        <p:nvSpPr>
          <p:cNvPr id="8" name="object 8"/>
          <p:cNvSpPr txBox="1"/>
          <p:nvPr/>
        </p:nvSpPr>
        <p:spPr>
          <a:xfrm>
            <a:off x="685800" y="3028950"/>
            <a:ext cx="2819400" cy="371897"/>
          </a:xfrm>
          <a:prstGeom prst="rect">
            <a:avLst/>
          </a:prstGeom>
        </p:spPr>
        <p:txBody>
          <a:bodyPr vert="horz" wrap="square" lIns="0" tIns="12700" rIns="0" bIns="0" rtlCol="0">
            <a:spAutoFit/>
          </a:bodyPr>
          <a:lstStyle/>
          <a:p>
            <a:pPr marR="5080">
              <a:lnSpc>
                <a:spcPts val="1400"/>
              </a:lnSpc>
            </a:pPr>
            <a:r>
              <a:rPr lang="en-US" sz="1200" dirty="0">
                <a:solidFill>
                  <a:srgbClr val="FFFFFF"/>
                </a:solidFill>
                <a:latin typeface="Countach" panose="02000000000000000000" pitchFamily="50" charset="0"/>
                <a:cs typeface="Arial"/>
              </a:rPr>
              <a:t>WE HAVE UNMATCHED FOOTAGE AND ACCESS OF THE GAME’S NEXT GENERATION OF STARS.</a:t>
            </a:r>
            <a:endParaRPr lang="en-US" sz="1200" dirty="0">
              <a:latin typeface="Countach" panose="02000000000000000000" pitchFamily="50" charset="0"/>
              <a:cs typeface="Arial"/>
            </a:endParaRPr>
          </a:p>
        </p:txBody>
      </p:sp>
      <p:sp>
        <p:nvSpPr>
          <p:cNvPr id="9" name="object 9"/>
          <p:cNvSpPr txBox="1"/>
          <p:nvPr/>
        </p:nvSpPr>
        <p:spPr>
          <a:xfrm>
            <a:off x="685800" y="3458980"/>
            <a:ext cx="2726055" cy="736099"/>
          </a:xfrm>
          <a:prstGeom prst="rect">
            <a:avLst/>
          </a:prstGeom>
        </p:spPr>
        <p:txBody>
          <a:bodyPr vert="horz" wrap="square" lIns="0" tIns="17780" rIns="0" bIns="0" rtlCol="0">
            <a:spAutoFit/>
          </a:bodyPr>
          <a:lstStyle/>
          <a:p>
            <a:pPr marR="5080">
              <a:lnSpc>
                <a:spcPts val="1400"/>
              </a:lnSpc>
            </a:pPr>
            <a:r>
              <a:rPr lang="en-US" sz="1200" dirty="0">
                <a:solidFill>
                  <a:srgbClr val="FFFFFF"/>
                </a:solidFill>
                <a:latin typeface="Countach" panose="02000000000000000000" pitchFamily="50" charset="0"/>
                <a:cs typeface="Arial"/>
              </a:rPr>
              <a:t>WE ARE THERE WHEN A 12-YEAR-OLD HITS HIS FIRST HOME RUN, AND WE’RE THERE WITH HIM ON DRAFT DAY AND WE TELL THE STORIES OF ALL THE MOMENTS THAT MATTER IN BETWEEN.</a:t>
            </a:r>
            <a:endParaRPr lang="en-US" sz="1200" dirty="0">
              <a:latin typeface="Countach" panose="02000000000000000000" pitchFamily="50" charset="0"/>
              <a:cs typeface="Arial"/>
            </a:endParaRPr>
          </a:p>
        </p:txBody>
      </p:sp>
      <p:sp>
        <p:nvSpPr>
          <p:cNvPr id="10" name="object 10"/>
          <p:cNvSpPr txBox="1"/>
          <p:nvPr/>
        </p:nvSpPr>
        <p:spPr>
          <a:xfrm>
            <a:off x="8749677" y="4809208"/>
            <a:ext cx="114300" cy="115416"/>
          </a:xfrm>
          <a:prstGeom prst="rect">
            <a:avLst/>
          </a:prstGeom>
        </p:spPr>
        <p:txBody>
          <a:bodyPr vert="horz" wrap="square" lIns="0" tIns="0" rIns="0" bIns="0" rtlCol="0">
            <a:spAutoFit/>
          </a:bodyPr>
          <a:lstStyle/>
          <a:p>
            <a:pPr>
              <a:lnSpc>
                <a:spcPts val="885"/>
              </a:lnSpc>
            </a:pPr>
            <a:r>
              <a:rPr sz="800" spc="-25" dirty="0">
                <a:latin typeface="Countach" panose="02000000000000000000" pitchFamily="50" charset="0"/>
                <a:cs typeface="Arial"/>
              </a:rPr>
              <a:t>31</a:t>
            </a:r>
            <a:endParaRPr sz="800">
              <a:latin typeface="Countach" panose="02000000000000000000" pitchFamily="50" charset="0"/>
              <a:cs typeface="Arial"/>
            </a:endParaRPr>
          </a:p>
        </p:txBody>
      </p:sp>
      <p:grpSp>
        <p:nvGrpSpPr>
          <p:cNvPr id="11" name="object 11"/>
          <p:cNvGrpSpPr/>
          <p:nvPr/>
        </p:nvGrpSpPr>
        <p:grpSpPr>
          <a:xfrm>
            <a:off x="5900928" y="685800"/>
            <a:ext cx="2048510" cy="3810000"/>
            <a:chOff x="5900928" y="685800"/>
            <a:chExt cx="2048510" cy="3810000"/>
          </a:xfrm>
        </p:grpSpPr>
        <p:pic>
          <p:nvPicPr>
            <p:cNvPr id="12" name="object 12"/>
            <p:cNvPicPr/>
            <p:nvPr/>
          </p:nvPicPr>
          <p:blipFill>
            <a:blip r:embed="rId6" cstate="print"/>
            <a:stretch>
              <a:fillRect/>
            </a:stretch>
          </p:blipFill>
          <p:spPr>
            <a:xfrm>
              <a:off x="5900928" y="685800"/>
              <a:ext cx="2048255" cy="3810000"/>
            </a:xfrm>
            <a:prstGeom prst="rect">
              <a:avLst/>
            </a:prstGeom>
          </p:spPr>
        </p:pic>
        <p:pic>
          <p:nvPicPr>
            <p:cNvPr id="13" name="object 13"/>
            <p:cNvPicPr/>
            <p:nvPr/>
          </p:nvPicPr>
          <p:blipFill>
            <a:blip r:embed="rId7" cstate="print"/>
            <a:stretch>
              <a:fillRect/>
            </a:stretch>
          </p:blipFill>
          <p:spPr>
            <a:xfrm>
              <a:off x="6059424" y="826007"/>
              <a:ext cx="1734312" cy="3493008"/>
            </a:xfrm>
            <a:prstGeom prst="rect">
              <a:avLst/>
            </a:prstGeom>
          </p:spPr>
        </p:pic>
      </p:grpSp>
      <p:pic>
        <p:nvPicPr>
          <p:cNvPr id="14" name="object 14"/>
          <p:cNvPicPr/>
          <p:nvPr/>
        </p:nvPicPr>
        <p:blipFill>
          <a:blip r:embed="rId8" cstate="print"/>
          <a:stretch>
            <a:fillRect/>
          </a:stretch>
        </p:blipFill>
        <p:spPr>
          <a:xfrm>
            <a:off x="5980176" y="786383"/>
            <a:ext cx="1892807" cy="3569208"/>
          </a:xfrm>
          <a:prstGeom prst="rect">
            <a:avLst/>
          </a:prstGeom>
        </p:spPr>
      </p:pic>
      <p:sp>
        <p:nvSpPr>
          <p:cNvPr id="15" name="object 15"/>
          <p:cNvSpPr txBox="1"/>
          <p:nvPr/>
        </p:nvSpPr>
        <p:spPr>
          <a:xfrm>
            <a:off x="6234835" y="3156194"/>
            <a:ext cx="1438598" cy="907171"/>
          </a:xfrm>
          <a:prstGeom prst="rect">
            <a:avLst/>
          </a:prstGeom>
        </p:spPr>
        <p:txBody>
          <a:bodyPr vert="horz" wrap="square" lIns="0" tIns="12700" rIns="0" bIns="0" rtlCol="0">
            <a:spAutoFit/>
          </a:bodyPr>
          <a:lstStyle/>
          <a:p>
            <a:pPr algn="ctr">
              <a:lnSpc>
                <a:spcPts val="2455"/>
              </a:lnSpc>
              <a:spcBef>
                <a:spcPts val="100"/>
              </a:spcBef>
            </a:pPr>
            <a:r>
              <a:rPr lang="en-US" sz="2350" b="1" dirty="0">
                <a:solidFill>
                  <a:srgbClr val="FFFFFF"/>
                </a:solidFill>
                <a:latin typeface="Countach" panose="02000000000000000000" pitchFamily="50" charset="0"/>
                <a:cs typeface="Arial Narrow"/>
              </a:rPr>
              <a:t>POTTSTOWN</a:t>
            </a:r>
            <a:endParaRPr lang="en-US" sz="2350" dirty="0">
              <a:latin typeface="Countach" panose="02000000000000000000" pitchFamily="50" charset="0"/>
              <a:cs typeface="Arial Narrow"/>
            </a:endParaRPr>
          </a:p>
          <a:p>
            <a:pPr marL="298450" marR="283845" algn="ctr">
              <a:lnSpc>
                <a:spcPct val="69200"/>
              </a:lnSpc>
              <a:spcBef>
                <a:spcPts val="525"/>
              </a:spcBef>
            </a:pPr>
            <a:r>
              <a:rPr lang="en-US" sz="2400" dirty="0">
                <a:solidFill>
                  <a:srgbClr val="FFFFFF"/>
                </a:solidFill>
                <a:latin typeface="Countach" panose="02000000000000000000" pitchFamily="50" charset="0"/>
                <a:cs typeface="Arial Narrow"/>
              </a:rPr>
              <a:t>SCOUT TEAM</a:t>
            </a:r>
            <a:endParaRPr lang="en-US" sz="2400" dirty="0">
              <a:latin typeface="Countach" panose="02000000000000000000" pitchFamily="50" charset="0"/>
              <a:cs typeface="Arial Narrow"/>
            </a:endParaRPr>
          </a:p>
        </p:txBody>
      </p:sp>
      <p:grpSp>
        <p:nvGrpSpPr>
          <p:cNvPr id="16" name="object 16"/>
          <p:cNvGrpSpPr/>
          <p:nvPr/>
        </p:nvGrpSpPr>
        <p:grpSpPr>
          <a:xfrm>
            <a:off x="3892296" y="685800"/>
            <a:ext cx="2048510" cy="3810000"/>
            <a:chOff x="3892296" y="685800"/>
            <a:chExt cx="2048510" cy="3810000"/>
          </a:xfrm>
        </p:grpSpPr>
        <p:pic>
          <p:nvPicPr>
            <p:cNvPr id="17" name="object 17"/>
            <p:cNvPicPr/>
            <p:nvPr/>
          </p:nvPicPr>
          <p:blipFill>
            <a:blip r:embed="rId9" cstate="print"/>
            <a:stretch>
              <a:fillRect/>
            </a:stretch>
          </p:blipFill>
          <p:spPr>
            <a:xfrm>
              <a:off x="3892296" y="685800"/>
              <a:ext cx="2048255" cy="3810000"/>
            </a:xfrm>
            <a:prstGeom prst="rect">
              <a:avLst/>
            </a:prstGeom>
          </p:spPr>
        </p:pic>
        <p:pic>
          <p:nvPicPr>
            <p:cNvPr id="18" name="object 18"/>
            <p:cNvPicPr/>
            <p:nvPr/>
          </p:nvPicPr>
          <p:blipFill>
            <a:blip r:embed="rId10" cstate="print"/>
            <a:stretch>
              <a:fillRect/>
            </a:stretch>
          </p:blipFill>
          <p:spPr>
            <a:xfrm>
              <a:off x="4047744" y="826007"/>
              <a:ext cx="1734312" cy="3493008"/>
            </a:xfrm>
            <a:prstGeom prst="rect">
              <a:avLst/>
            </a:prstGeom>
          </p:spPr>
        </p:pic>
        <p:pic>
          <p:nvPicPr>
            <p:cNvPr id="19" name="object 19"/>
            <p:cNvPicPr/>
            <p:nvPr/>
          </p:nvPicPr>
          <p:blipFill>
            <a:blip r:embed="rId11" cstate="print"/>
            <a:stretch>
              <a:fillRect/>
            </a:stretch>
          </p:blipFill>
          <p:spPr>
            <a:xfrm>
              <a:off x="3968496" y="786384"/>
              <a:ext cx="1895855" cy="3569208"/>
            </a:xfrm>
            <a:prstGeom prst="rect">
              <a:avLst/>
            </a:prstGeom>
          </p:spPr>
        </p:pic>
        <p:pic>
          <p:nvPicPr>
            <p:cNvPr id="20" name="object 20"/>
            <p:cNvPicPr/>
            <p:nvPr/>
          </p:nvPicPr>
          <p:blipFill>
            <a:blip r:embed="rId12" cstate="print"/>
            <a:stretch>
              <a:fillRect/>
            </a:stretch>
          </p:blipFill>
          <p:spPr>
            <a:xfrm>
              <a:off x="4538472" y="3054095"/>
              <a:ext cx="774191" cy="755904"/>
            </a:xfrm>
            <a:prstGeom prst="rect">
              <a:avLst/>
            </a:prstGeom>
          </p:spPr>
        </p:pic>
      </p:grpSp>
      <p:sp>
        <p:nvSpPr>
          <p:cNvPr id="21" name="object 21"/>
          <p:cNvSpPr txBox="1"/>
          <p:nvPr/>
        </p:nvSpPr>
        <p:spPr>
          <a:xfrm>
            <a:off x="4418228" y="3740883"/>
            <a:ext cx="1010285" cy="294640"/>
          </a:xfrm>
          <a:prstGeom prst="rect">
            <a:avLst/>
          </a:prstGeom>
        </p:spPr>
        <p:txBody>
          <a:bodyPr vert="horz" wrap="square" lIns="0" tIns="14605" rIns="0" bIns="0" rtlCol="0">
            <a:spAutoFit/>
          </a:bodyPr>
          <a:lstStyle/>
          <a:p>
            <a:pPr marL="12700" algn="ctr">
              <a:lnSpc>
                <a:spcPct val="100000"/>
              </a:lnSpc>
              <a:spcBef>
                <a:spcPts val="115"/>
              </a:spcBef>
            </a:pPr>
            <a:r>
              <a:rPr b="1" dirty="0">
                <a:solidFill>
                  <a:srgbClr val="FFFFFF"/>
                </a:solidFill>
                <a:latin typeface="Countach" panose="02000000000000000000" pitchFamily="50" charset="0"/>
                <a:cs typeface="Arial Narrow"/>
              </a:rPr>
              <a:t>PJ Morlando</a:t>
            </a:r>
            <a:endParaRPr dirty="0">
              <a:latin typeface="Countach" panose="02000000000000000000" pitchFamily="50" charset="0"/>
              <a:cs typeface="Arial Narrow"/>
            </a:endParaRPr>
          </a:p>
        </p:txBody>
      </p:sp>
      <p:pic>
        <p:nvPicPr>
          <p:cNvPr id="22" name="object 22"/>
          <p:cNvPicPr/>
          <p:nvPr/>
        </p:nvPicPr>
        <p:blipFill>
          <a:blip r:embed="rId13" cstate="print"/>
          <a:stretch>
            <a:fillRect/>
          </a:stretch>
        </p:blipFill>
        <p:spPr>
          <a:xfrm>
            <a:off x="6388609" y="0"/>
            <a:ext cx="2755391" cy="5141975"/>
          </a:xfrm>
          <a:prstGeom prst="rect">
            <a:avLst/>
          </a:prstGeom>
        </p:spPr>
      </p:pic>
      <p:pic>
        <p:nvPicPr>
          <p:cNvPr id="23" name="object 23"/>
          <p:cNvPicPr/>
          <p:nvPr/>
        </p:nvPicPr>
        <p:blipFill>
          <a:blip r:embed="rId14" cstate="print"/>
          <a:stretch>
            <a:fillRect/>
          </a:stretch>
        </p:blipFill>
        <p:spPr>
          <a:xfrm>
            <a:off x="652272" y="661416"/>
            <a:ext cx="286512" cy="356615"/>
          </a:xfrm>
          <a:prstGeom prst="rect">
            <a:avLst/>
          </a:prstGeom>
        </p:spPr>
      </p:pic>
      <p:sp>
        <p:nvSpPr>
          <p:cNvPr id="27" name="object 21">
            <a:extLst>
              <a:ext uri="{FF2B5EF4-FFF2-40B4-BE49-F238E27FC236}">
                <a16:creationId xmlns:a16="http://schemas.microsoft.com/office/drawing/2014/main" id="{1D77F900-395C-D08F-6947-D3C14232EAD2}"/>
              </a:ext>
            </a:extLst>
          </p:cNvPr>
          <p:cNvSpPr txBox="1"/>
          <p:nvPr/>
        </p:nvSpPr>
        <p:spPr>
          <a:xfrm>
            <a:off x="1046549" y="728547"/>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PARTNERSHIPS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pic>
          <p:nvPicPr>
            <p:cNvPr id="7" name="object 7"/>
            <p:cNvPicPr/>
            <p:nvPr/>
          </p:nvPicPr>
          <p:blipFill>
            <a:blip r:embed="rId6" cstate="print"/>
            <a:stretch>
              <a:fillRect/>
            </a:stretch>
          </p:blipFill>
          <p:spPr>
            <a:xfrm>
              <a:off x="2197607" y="1173480"/>
              <a:ext cx="1767840" cy="3249168"/>
            </a:xfrm>
            <a:prstGeom prst="rect">
              <a:avLst/>
            </a:prstGeom>
          </p:spPr>
        </p:pic>
        <p:pic>
          <p:nvPicPr>
            <p:cNvPr id="8" name="object 8"/>
            <p:cNvPicPr/>
            <p:nvPr/>
          </p:nvPicPr>
          <p:blipFill>
            <a:blip r:embed="rId7" cstate="print"/>
            <a:stretch>
              <a:fillRect/>
            </a:stretch>
          </p:blipFill>
          <p:spPr>
            <a:xfrm>
              <a:off x="2353055" y="1313688"/>
              <a:ext cx="1456944" cy="2935224"/>
            </a:xfrm>
            <a:prstGeom prst="rect">
              <a:avLst/>
            </a:prstGeom>
          </p:spPr>
        </p:pic>
      </p:grpSp>
      <p:grpSp>
        <p:nvGrpSpPr>
          <p:cNvPr id="9" name="object 9"/>
          <p:cNvGrpSpPr/>
          <p:nvPr/>
        </p:nvGrpSpPr>
        <p:grpSpPr>
          <a:xfrm>
            <a:off x="2286000" y="1173480"/>
            <a:ext cx="6699884" cy="3249295"/>
            <a:chOff x="2286000" y="1173480"/>
            <a:chExt cx="6699884" cy="3249295"/>
          </a:xfrm>
        </p:grpSpPr>
        <p:pic>
          <p:nvPicPr>
            <p:cNvPr id="10" name="object 10"/>
            <p:cNvPicPr/>
            <p:nvPr/>
          </p:nvPicPr>
          <p:blipFill>
            <a:blip r:embed="rId8" cstate="print"/>
            <a:stretch>
              <a:fillRect/>
            </a:stretch>
          </p:blipFill>
          <p:spPr>
            <a:xfrm>
              <a:off x="2286000" y="1280160"/>
              <a:ext cx="1591055" cy="2999231"/>
            </a:xfrm>
            <a:prstGeom prst="rect">
              <a:avLst/>
            </a:prstGeom>
          </p:spPr>
        </p:pic>
        <p:pic>
          <p:nvPicPr>
            <p:cNvPr id="11" name="object 11"/>
            <p:cNvPicPr/>
            <p:nvPr/>
          </p:nvPicPr>
          <p:blipFill>
            <a:blip r:embed="rId9" cstate="print"/>
            <a:stretch>
              <a:fillRect/>
            </a:stretch>
          </p:blipFill>
          <p:spPr>
            <a:xfrm>
              <a:off x="3867911" y="1173480"/>
              <a:ext cx="1770888" cy="3249168"/>
            </a:xfrm>
            <a:prstGeom prst="rect">
              <a:avLst/>
            </a:prstGeom>
          </p:spPr>
        </p:pic>
        <p:pic>
          <p:nvPicPr>
            <p:cNvPr id="12" name="object 12"/>
            <p:cNvPicPr/>
            <p:nvPr/>
          </p:nvPicPr>
          <p:blipFill>
            <a:blip r:embed="rId10" cstate="print"/>
            <a:stretch>
              <a:fillRect/>
            </a:stretch>
          </p:blipFill>
          <p:spPr>
            <a:xfrm>
              <a:off x="4026407" y="1313688"/>
              <a:ext cx="1456943" cy="2935224"/>
            </a:xfrm>
            <a:prstGeom prst="rect">
              <a:avLst/>
            </a:prstGeom>
          </p:spPr>
        </p:pic>
        <p:pic>
          <p:nvPicPr>
            <p:cNvPr id="13" name="object 13"/>
            <p:cNvPicPr/>
            <p:nvPr/>
          </p:nvPicPr>
          <p:blipFill>
            <a:blip r:embed="rId11" cstate="print"/>
            <a:stretch>
              <a:fillRect/>
            </a:stretch>
          </p:blipFill>
          <p:spPr>
            <a:xfrm>
              <a:off x="3959351" y="1280160"/>
              <a:ext cx="1591055" cy="2999231"/>
            </a:xfrm>
            <a:prstGeom prst="rect">
              <a:avLst/>
            </a:prstGeom>
          </p:spPr>
        </p:pic>
        <p:pic>
          <p:nvPicPr>
            <p:cNvPr id="14" name="object 14"/>
            <p:cNvPicPr/>
            <p:nvPr/>
          </p:nvPicPr>
          <p:blipFill>
            <a:blip r:embed="rId12" cstate="print"/>
            <a:stretch>
              <a:fillRect/>
            </a:stretch>
          </p:blipFill>
          <p:spPr>
            <a:xfrm>
              <a:off x="5541264" y="1173480"/>
              <a:ext cx="1770888" cy="3249168"/>
            </a:xfrm>
            <a:prstGeom prst="rect">
              <a:avLst/>
            </a:prstGeom>
          </p:spPr>
        </p:pic>
        <p:pic>
          <p:nvPicPr>
            <p:cNvPr id="15" name="object 15"/>
            <p:cNvPicPr/>
            <p:nvPr/>
          </p:nvPicPr>
          <p:blipFill>
            <a:blip r:embed="rId13" cstate="print"/>
            <a:stretch>
              <a:fillRect/>
            </a:stretch>
          </p:blipFill>
          <p:spPr>
            <a:xfrm>
              <a:off x="5699759" y="1313688"/>
              <a:ext cx="1453895" cy="2935224"/>
            </a:xfrm>
            <a:prstGeom prst="rect">
              <a:avLst/>
            </a:prstGeom>
          </p:spPr>
        </p:pic>
        <p:pic>
          <p:nvPicPr>
            <p:cNvPr id="16" name="object 16"/>
            <p:cNvPicPr/>
            <p:nvPr/>
          </p:nvPicPr>
          <p:blipFill>
            <a:blip r:embed="rId14" cstate="print"/>
            <a:stretch>
              <a:fillRect/>
            </a:stretch>
          </p:blipFill>
          <p:spPr>
            <a:xfrm>
              <a:off x="5629655" y="1280160"/>
              <a:ext cx="1594103" cy="2999231"/>
            </a:xfrm>
            <a:prstGeom prst="rect">
              <a:avLst/>
            </a:prstGeom>
          </p:spPr>
        </p:pic>
        <p:pic>
          <p:nvPicPr>
            <p:cNvPr id="17" name="object 17"/>
            <p:cNvPicPr/>
            <p:nvPr/>
          </p:nvPicPr>
          <p:blipFill>
            <a:blip r:embed="rId15" cstate="print"/>
            <a:stretch>
              <a:fillRect/>
            </a:stretch>
          </p:blipFill>
          <p:spPr>
            <a:xfrm>
              <a:off x="7214615" y="1173480"/>
              <a:ext cx="1770887" cy="3249168"/>
            </a:xfrm>
            <a:prstGeom prst="rect">
              <a:avLst/>
            </a:prstGeom>
          </p:spPr>
        </p:pic>
        <p:pic>
          <p:nvPicPr>
            <p:cNvPr id="18" name="object 18"/>
            <p:cNvPicPr/>
            <p:nvPr/>
          </p:nvPicPr>
          <p:blipFill>
            <a:blip r:embed="rId16" cstate="print"/>
            <a:stretch>
              <a:fillRect/>
            </a:stretch>
          </p:blipFill>
          <p:spPr>
            <a:xfrm>
              <a:off x="7370064" y="1313688"/>
              <a:ext cx="1456944" cy="2935224"/>
            </a:xfrm>
            <a:prstGeom prst="rect">
              <a:avLst/>
            </a:prstGeom>
          </p:spPr>
        </p:pic>
        <p:pic>
          <p:nvPicPr>
            <p:cNvPr id="19" name="object 19"/>
            <p:cNvPicPr/>
            <p:nvPr/>
          </p:nvPicPr>
          <p:blipFill>
            <a:blip r:embed="rId17" cstate="print"/>
            <a:stretch>
              <a:fillRect/>
            </a:stretch>
          </p:blipFill>
          <p:spPr>
            <a:xfrm>
              <a:off x="7303008" y="1280160"/>
              <a:ext cx="1591055" cy="2999231"/>
            </a:xfrm>
            <a:prstGeom prst="rect">
              <a:avLst/>
            </a:prstGeom>
          </p:spPr>
        </p:pic>
        <p:pic>
          <p:nvPicPr>
            <p:cNvPr id="20" name="object 20"/>
            <p:cNvPicPr/>
            <p:nvPr/>
          </p:nvPicPr>
          <p:blipFill>
            <a:blip r:embed="rId18" cstate="print"/>
            <a:stretch>
              <a:fillRect/>
            </a:stretch>
          </p:blipFill>
          <p:spPr>
            <a:xfrm>
              <a:off x="2926080" y="3602736"/>
              <a:ext cx="310895" cy="310896"/>
            </a:xfrm>
            <a:prstGeom prst="rect">
              <a:avLst/>
            </a:prstGeom>
          </p:spPr>
        </p:pic>
        <p:pic>
          <p:nvPicPr>
            <p:cNvPr id="21" name="object 21"/>
            <p:cNvPicPr/>
            <p:nvPr/>
          </p:nvPicPr>
          <p:blipFill>
            <a:blip r:embed="rId19" cstate="print"/>
            <a:stretch>
              <a:fillRect/>
            </a:stretch>
          </p:blipFill>
          <p:spPr>
            <a:xfrm>
              <a:off x="4575048" y="3581400"/>
              <a:ext cx="359663" cy="359663"/>
            </a:xfrm>
            <a:prstGeom prst="rect">
              <a:avLst/>
            </a:prstGeom>
          </p:spPr>
        </p:pic>
        <p:pic>
          <p:nvPicPr>
            <p:cNvPr id="22" name="object 22"/>
            <p:cNvPicPr/>
            <p:nvPr/>
          </p:nvPicPr>
          <p:blipFill>
            <a:blip r:embed="rId20" cstate="print"/>
            <a:stretch>
              <a:fillRect/>
            </a:stretch>
          </p:blipFill>
          <p:spPr>
            <a:xfrm>
              <a:off x="7940040" y="3547872"/>
              <a:ext cx="362711" cy="362712"/>
            </a:xfrm>
            <a:prstGeom prst="rect">
              <a:avLst/>
            </a:prstGeom>
          </p:spPr>
        </p:pic>
        <p:pic>
          <p:nvPicPr>
            <p:cNvPr id="23" name="object 23"/>
            <p:cNvPicPr/>
            <p:nvPr/>
          </p:nvPicPr>
          <p:blipFill>
            <a:blip r:embed="rId21" cstate="print"/>
            <a:stretch>
              <a:fillRect/>
            </a:stretch>
          </p:blipFill>
          <p:spPr>
            <a:xfrm>
              <a:off x="6281928" y="3547872"/>
              <a:ext cx="359664" cy="362712"/>
            </a:xfrm>
            <a:prstGeom prst="rect">
              <a:avLst/>
            </a:prstGeom>
          </p:spPr>
        </p:pic>
      </p:grpSp>
      <p:sp>
        <p:nvSpPr>
          <p:cNvPr id="24" name="object 24"/>
          <p:cNvSpPr txBox="1"/>
          <p:nvPr/>
        </p:nvSpPr>
        <p:spPr>
          <a:xfrm>
            <a:off x="2752497" y="1025493"/>
            <a:ext cx="654101" cy="182101"/>
          </a:xfrm>
          <a:prstGeom prst="rect">
            <a:avLst/>
          </a:prstGeom>
        </p:spPr>
        <p:txBody>
          <a:bodyPr vert="horz" wrap="square" lIns="0" tIns="12700" rIns="0" bIns="0" rtlCol="0">
            <a:spAutoFit/>
          </a:bodyPr>
          <a:lstStyle/>
          <a:p>
            <a:pPr marL="12700" algn="ctr">
              <a:lnSpc>
                <a:spcPct val="100000"/>
              </a:lnSpc>
              <a:spcBef>
                <a:spcPts val="100"/>
              </a:spcBef>
            </a:pPr>
            <a:r>
              <a:rPr lang="en-US" sz="1100" dirty="0">
                <a:latin typeface="Countach" panose="02000000000000000000" pitchFamily="50" charset="0"/>
                <a:cs typeface="Arial Narrow"/>
              </a:rPr>
              <a:t>INSTAGRAM</a:t>
            </a:r>
          </a:p>
        </p:txBody>
      </p:sp>
      <p:sp>
        <p:nvSpPr>
          <p:cNvPr id="25" name="object 25"/>
          <p:cNvSpPr txBox="1"/>
          <p:nvPr/>
        </p:nvSpPr>
        <p:spPr>
          <a:xfrm>
            <a:off x="4383367" y="1025493"/>
            <a:ext cx="692863" cy="182101"/>
          </a:xfrm>
          <a:prstGeom prst="rect">
            <a:avLst/>
          </a:prstGeom>
        </p:spPr>
        <p:txBody>
          <a:bodyPr vert="horz" wrap="square" lIns="0" tIns="12700" rIns="0" bIns="0" rtlCol="0">
            <a:spAutoFit/>
          </a:bodyPr>
          <a:lstStyle/>
          <a:p>
            <a:pPr marL="12700" algn="ctr">
              <a:lnSpc>
                <a:spcPct val="100000"/>
              </a:lnSpc>
              <a:spcBef>
                <a:spcPts val="100"/>
              </a:spcBef>
            </a:pPr>
            <a:r>
              <a:rPr lang="en-US" sz="1100" dirty="0">
                <a:latin typeface="Countach" panose="02000000000000000000" pitchFamily="50" charset="0"/>
                <a:cs typeface="Arial Narrow"/>
              </a:rPr>
              <a:t>TWITTER / X</a:t>
            </a:r>
          </a:p>
        </p:txBody>
      </p:sp>
      <p:sp>
        <p:nvSpPr>
          <p:cNvPr id="26" name="object 26"/>
          <p:cNvSpPr txBox="1"/>
          <p:nvPr/>
        </p:nvSpPr>
        <p:spPr>
          <a:xfrm>
            <a:off x="6178691" y="1025493"/>
            <a:ext cx="409419" cy="182101"/>
          </a:xfrm>
          <a:prstGeom prst="rect">
            <a:avLst/>
          </a:prstGeom>
        </p:spPr>
        <p:txBody>
          <a:bodyPr vert="horz" wrap="square" lIns="0" tIns="12700" rIns="0" bIns="0" rtlCol="0">
            <a:spAutoFit/>
          </a:bodyPr>
          <a:lstStyle/>
          <a:p>
            <a:pPr marL="12700" algn="ctr">
              <a:lnSpc>
                <a:spcPct val="100000"/>
              </a:lnSpc>
              <a:spcBef>
                <a:spcPts val="100"/>
              </a:spcBef>
            </a:pPr>
            <a:r>
              <a:rPr lang="en-US" sz="1100" dirty="0">
                <a:latin typeface="Countach" panose="02000000000000000000" pitchFamily="50" charset="0"/>
                <a:cs typeface="Arial Narrow"/>
              </a:rPr>
              <a:t>TIKTOK</a:t>
            </a:r>
          </a:p>
        </p:txBody>
      </p:sp>
      <p:sp>
        <p:nvSpPr>
          <p:cNvPr id="27" name="object 27"/>
          <p:cNvSpPr txBox="1"/>
          <p:nvPr/>
        </p:nvSpPr>
        <p:spPr>
          <a:xfrm>
            <a:off x="7798461" y="1025493"/>
            <a:ext cx="516013" cy="182101"/>
          </a:xfrm>
          <a:prstGeom prst="rect">
            <a:avLst/>
          </a:prstGeom>
        </p:spPr>
        <p:txBody>
          <a:bodyPr vert="horz" wrap="square" lIns="0" tIns="12700" rIns="0" bIns="0" rtlCol="0">
            <a:spAutoFit/>
          </a:bodyPr>
          <a:lstStyle/>
          <a:p>
            <a:pPr marL="12700" algn="ctr">
              <a:lnSpc>
                <a:spcPct val="100000"/>
              </a:lnSpc>
              <a:spcBef>
                <a:spcPts val="100"/>
              </a:spcBef>
            </a:pPr>
            <a:r>
              <a:rPr lang="en-US" sz="1100" dirty="0">
                <a:latin typeface="Countach" panose="02000000000000000000" pitchFamily="50" charset="0"/>
                <a:cs typeface="Arial Narrow"/>
              </a:rPr>
              <a:t>YOUTUBE</a:t>
            </a:r>
          </a:p>
        </p:txBody>
      </p:sp>
      <p:sp>
        <p:nvSpPr>
          <p:cNvPr id="28" name="object 28"/>
          <p:cNvSpPr txBox="1"/>
          <p:nvPr/>
        </p:nvSpPr>
        <p:spPr>
          <a:xfrm>
            <a:off x="2447328" y="1883155"/>
            <a:ext cx="1258919" cy="619760"/>
          </a:xfrm>
          <a:prstGeom prst="rect">
            <a:avLst/>
          </a:prstGeom>
        </p:spPr>
        <p:txBody>
          <a:bodyPr vert="horz" wrap="square" lIns="0" tIns="43180" rIns="0" bIns="0" rtlCol="0">
            <a:spAutoFit/>
          </a:bodyPr>
          <a:lstStyle/>
          <a:p>
            <a:pPr algn="ctr">
              <a:lnSpc>
                <a:spcPct val="100000"/>
              </a:lnSpc>
              <a:spcBef>
                <a:spcPts val="340"/>
              </a:spcBef>
            </a:pPr>
            <a:r>
              <a:rPr lang="en-US" sz="2400" b="1" dirty="0">
                <a:solidFill>
                  <a:srgbClr val="F8D102"/>
                </a:solidFill>
                <a:latin typeface="Countach" panose="02000000000000000000" pitchFamily="50" charset="0"/>
                <a:cs typeface="Book Antiqua"/>
              </a:rPr>
              <a:t>200M</a:t>
            </a:r>
            <a:endParaRPr lang="en-US" sz="2400" b="1" dirty="0">
              <a:latin typeface="Countach" panose="02000000000000000000" pitchFamily="50" charset="0"/>
              <a:cs typeface="Book Antiqua"/>
            </a:endParaRPr>
          </a:p>
          <a:p>
            <a:pPr algn="ctr">
              <a:lnSpc>
                <a:spcPct val="100000"/>
              </a:lnSpc>
              <a:spcBef>
                <a:spcPts val="120"/>
              </a:spcBef>
            </a:pPr>
            <a:r>
              <a:rPr lang="en-US" sz="1200" b="1" dirty="0">
                <a:solidFill>
                  <a:srgbClr val="FFFFFF"/>
                </a:solidFill>
                <a:latin typeface="Countach" panose="02000000000000000000" pitchFamily="50" charset="0"/>
                <a:cs typeface="Arial Narrow"/>
              </a:rPr>
              <a:t>IG VIEWS</a:t>
            </a:r>
            <a:endParaRPr lang="en-US" sz="1200" b="1" dirty="0">
              <a:latin typeface="Countach" panose="02000000000000000000" pitchFamily="50" charset="0"/>
              <a:cs typeface="Arial Narrow"/>
            </a:endParaRPr>
          </a:p>
        </p:txBody>
      </p:sp>
      <p:sp>
        <p:nvSpPr>
          <p:cNvPr id="29" name="object 29"/>
          <p:cNvSpPr txBox="1"/>
          <p:nvPr/>
        </p:nvSpPr>
        <p:spPr>
          <a:xfrm>
            <a:off x="2444495" y="2605532"/>
            <a:ext cx="1264917" cy="636072"/>
          </a:xfrm>
          <a:prstGeom prst="rect">
            <a:avLst/>
          </a:prstGeom>
        </p:spPr>
        <p:txBody>
          <a:bodyPr vert="horz" wrap="square" lIns="0" tIns="43180" rIns="0" bIns="0" rtlCol="0">
            <a:spAutoFit/>
          </a:bodyPr>
          <a:lstStyle/>
          <a:p>
            <a:pPr marL="12700" algn="ctr">
              <a:lnSpc>
                <a:spcPct val="100000"/>
              </a:lnSpc>
              <a:spcBef>
                <a:spcPts val="340"/>
              </a:spcBef>
            </a:pPr>
            <a:r>
              <a:rPr lang="en-US" sz="2400" b="1" dirty="0">
                <a:solidFill>
                  <a:srgbClr val="F8D102"/>
                </a:solidFill>
                <a:latin typeface="Countach" panose="02000000000000000000" pitchFamily="50" charset="0"/>
                <a:cs typeface="Book Antiqua"/>
              </a:rPr>
              <a:t>1.26M</a:t>
            </a:r>
          </a:p>
          <a:p>
            <a:pPr marL="12700" algn="ctr">
              <a:spcBef>
                <a:spcPts val="340"/>
              </a:spcBef>
            </a:pPr>
            <a:r>
              <a:rPr lang="en-US" sz="1200" b="1" dirty="0">
                <a:solidFill>
                  <a:srgbClr val="FFFFFF"/>
                </a:solidFill>
                <a:latin typeface="Countach" panose="02000000000000000000" pitchFamily="50" charset="0"/>
                <a:cs typeface="Arial Narrow"/>
              </a:rPr>
              <a:t>IG FOLLOWERS</a:t>
            </a:r>
            <a:endParaRPr lang="en-US" sz="1200" b="1" dirty="0">
              <a:latin typeface="Countach" panose="02000000000000000000" pitchFamily="50" charset="0"/>
              <a:cs typeface="Arial Narrow"/>
            </a:endParaRPr>
          </a:p>
        </p:txBody>
      </p:sp>
      <p:sp>
        <p:nvSpPr>
          <p:cNvPr id="30" name="object 30"/>
          <p:cNvSpPr txBox="1"/>
          <p:nvPr/>
        </p:nvSpPr>
        <p:spPr>
          <a:xfrm>
            <a:off x="4167235" y="1883155"/>
            <a:ext cx="1164443" cy="619760"/>
          </a:xfrm>
          <a:prstGeom prst="rect">
            <a:avLst/>
          </a:prstGeom>
        </p:spPr>
        <p:txBody>
          <a:bodyPr vert="horz" wrap="square" lIns="0" tIns="43180" rIns="0" bIns="0" rtlCol="0">
            <a:spAutoFit/>
          </a:bodyPr>
          <a:lstStyle/>
          <a:p>
            <a:pPr algn="ctr">
              <a:lnSpc>
                <a:spcPct val="100000"/>
              </a:lnSpc>
              <a:spcBef>
                <a:spcPts val="340"/>
              </a:spcBef>
            </a:pPr>
            <a:r>
              <a:rPr lang="en-US" sz="2400" b="1" dirty="0">
                <a:solidFill>
                  <a:srgbClr val="F8D102"/>
                </a:solidFill>
                <a:latin typeface="Countach" panose="02000000000000000000" pitchFamily="50" charset="0"/>
                <a:cs typeface="Book Antiqua"/>
              </a:rPr>
              <a:t>410M</a:t>
            </a:r>
            <a:endParaRPr lang="en-US" sz="2400" b="1" dirty="0">
              <a:latin typeface="Countach" panose="02000000000000000000" pitchFamily="50" charset="0"/>
              <a:cs typeface="Book Antiqua"/>
            </a:endParaRPr>
          </a:p>
          <a:p>
            <a:pPr algn="ctr">
              <a:lnSpc>
                <a:spcPct val="100000"/>
              </a:lnSpc>
              <a:spcBef>
                <a:spcPts val="120"/>
              </a:spcBef>
            </a:pPr>
            <a:r>
              <a:rPr lang="en-US" sz="1200" b="1" dirty="0">
                <a:solidFill>
                  <a:srgbClr val="FFFFFF"/>
                </a:solidFill>
                <a:latin typeface="Countach" panose="02000000000000000000" pitchFamily="50" charset="0"/>
                <a:cs typeface="Arial Narrow"/>
              </a:rPr>
              <a:t>X VIEWS</a:t>
            </a:r>
            <a:endParaRPr lang="en-US" sz="1200" b="1" dirty="0">
              <a:latin typeface="Countach" panose="02000000000000000000" pitchFamily="50" charset="0"/>
              <a:cs typeface="Arial Narrow"/>
            </a:endParaRPr>
          </a:p>
        </p:txBody>
      </p:sp>
      <p:sp>
        <p:nvSpPr>
          <p:cNvPr id="31" name="object 31"/>
          <p:cNvSpPr txBox="1"/>
          <p:nvPr/>
        </p:nvSpPr>
        <p:spPr>
          <a:xfrm>
            <a:off x="4136047" y="2605532"/>
            <a:ext cx="1226677" cy="619760"/>
          </a:xfrm>
          <a:prstGeom prst="rect">
            <a:avLst/>
          </a:prstGeom>
        </p:spPr>
        <p:txBody>
          <a:bodyPr vert="horz" wrap="square" lIns="0" tIns="43180" rIns="0" bIns="0" rtlCol="0">
            <a:spAutoFit/>
          </a:bodyPr>
          <a:lstStyle/>
          <a:p>
            <a:pPr algn="ctr">
              <a:lnSpc>
                <a:spcPct val="100000"/>
              </a:lnSpc>
              <a:spcBef>
                <a:spcPts val="340"/>
              </a:spcBef>
            </a:pPr>
            <a:r>
              <a:rPr lang="en-US" sz="2400" b="1" dirty="0">
                <a:solidFill>
                  <a:srgbClr val="F8D102"/>
                </a:solidFill>
                <a:latin typeface="Countach" panose="02000000000000000000" pitchFamily="50" charset="0"/>
                <a:cs typeface="Book Antiqua"/>
              </a:rPr>
              <a:t>1.27M</a:t>
            </a:r>
            <a:endParaRPr lang="en-US" sz="2400" b="1" dirty="0">
              <a:latin typeface="Countach" panose="02000000000000000000" pitchFamily="50" charset="0"/>
              <a:cs typeface="Book Antiqua"/>
            </a:endParaRPr>
          </a:p>
          <a:p>
            <a:pPr algn="ctr">
              <a:lnSpc>
                <a:spcPct val="100000"/>
              </a:lnSpc>
              <a:spcBef>
                <a:spcPts val="120"/>
              </a:spcBef>
            </a:pPr>
            <a:r>
              <a:rPr lang="en-US" sz="1200" b="1" dirty="0">
                <a:solidFill>
                  <a:srgbClr val="FFFFFF"/>
                </a:solidFill>
                <a:latin typeface="Countach" panose="02000000000000000000" pitchFamily="50" charset="0"/>
                <a:cs typeface="Arial Narrow"/>
              </a:rPr>
              <a:t>X FOLLOWERS</a:t>
            </a:r>
            <a:endParaRPr lang="en-US" sz="1200" b="1" dirty="0">
              <a:latin typeface="Countach" panose="02000000000000000000" pitchFamily="50" charset="0"/>
              <a:cs typeface="Arial Narrow"/>
            </a:endParaRPr>
          </a:p>
        </p:txBody>
      </p:sp>
      <p:sp>
        <p:nvSpPr>
          <p:cNvPr id="32" name="object 32"/>
          <p:cNvSpPr txBox="1"/>
          <p:nvPr/>
        </p:nvSpPr>
        <p:spPr>
          <a:xfrm>
            <a:off x="5965426" y="1883155"/>
            <a:ext cx="982991" cy="619760"/>
          </a:xfrm>
          <a:prstGeom prst="rect">
            <a:avLst/>
          </a:prstGeom>
        </p:spPr>
        <p:txBody>
          <a:bodyPr vert="horz" wrap="square" lIns="0" tIns="43180" rIns="0" bIns="0" rtlCol="0">
            <a:spAutoFit/>
          </a:bodyPr>
          <a:lstStyle/>
          <a:p>
            <a:pPr algn="ctr">
              <a:lnSpc>
                <a:spcPct val="100000"/>
              </a:lnSpc>
              <a:spcBef>
                <a:spcPts val="340"/>
              </a:spcBef>
            </a:pPr>
            <a:r>
              <a:rPr lang="en-US" sz="2400" b="1" dirty="0">
                <a:solidFill>
                  <a:srgbClr val="F8D102"/>
                </a:solidFill>
                <a:latin typeface="Countach" panose="02000000000000000000" pitchFamily="50" charset="0"/>
                <a:cs typeface="Book Antiqua"/>
              </a:rPr>
              <a:t>34M</a:t>
            </a:r>
            <a:endParaRPr lang="en-US" sz="2400" b="1" dirty="0">
              <a:latin typeface="Countach" panose="02000000000000000000" pitchFamily="50" charset="0"/>
              <a:cs typeface="Book Antiqua"/>
            </a:endParaRPr>
          </a:p>
          <a:p>
            <a:pPr algn="ctr">
              <a:lnSpc>
                <a:spcPct val="100000"/>
              </a:lnSpc>
              <a:spcBef>
                <a:spcPts val="120"/>
              </a:spcBef>
            </a:pPr>
            <a:r>
              <a:rPr lang="en-US" sz="1200" b="1" dirty="0">
                <a:solidFill>
                  <a:srgbClr val="FFFFFF"/>
                </a:solidFill>
                <a:latin typeface="Countach" panose="02000000000000000000" pitchFamily="50" charset="0"/>
                <a:cs typeface="Arial Narrow"/>
              </a:rPr>
              <a:t>TIKTOK VIEWS</a:t>
            </a:r>
            <a:endParaRPr lang="en-US" sz="1200" b="1" dirty="0">
              <a:latin typeface="Countach" panose="02000000000000000000" pitchFamily="50" charset="0"/>
              <a:cs typeface="Arial Narrow"/>
            </a:endParaRPr>
          </a:p>
        </p:txBody>
      </p:sp>
      <p:sp>
        <p:nvSpPr>
          <p:cNvPr id="33" name="object 33"/>
          <p:cNvSpPr txBox="1"/>
          <p:nvPr/>
        </p:nvSpPr>
        <p:spPr>
          <a:xfrm>
            <a:off x="5918182" y="2605532"/>
            <a:ext cx="1076716" cy="610424"/>
          </a:xfrm>
          <a:prstGeom prst="rect">
            <a:avLst/>
          </a:prstGeom>
        </p:spPr>
        <p:txBody>
          <a:bodyPr vert="horz" wrap="square" lIns="0" tIns="43180" rIns="0" bIns="0" rtlCol="0">
            <a:spAutoFit/>
          </a:bodyPr>
          <a:lstStyle/>
          <a:p>
            <a:pPr marL="57785" algn="ctr">
              <a:lnSpc>
                <a:spcPct val="100000"/>
              </a:lnSpc>
              <a:spcBef>
                <a:spcPts val="340"/>
              </a:spcBef>
            </a:pPr>
            <a:r>
              <a:rPr lang="en-US" sz="2400" b="1" dirty="0">
                <a:solidFill>
                  <a:srgbClr val="F8D102"/>
                </a:solidFill>
                <a:latin typeface="Countach" panose="02000000000000000000" pitchFamily="50" charset="0"/>
                <a:cs typeface="Book Antiqua"/>
              </a:rPr>
              <a:t>511K</a:t>
            </a:r>
            <a:endParaRPr lang="en-US" sz="2400" b="1" dirty="0">
              <a:latin typeface="Countach" panose="02000000000000000000" pitchFamily="50" charset="0"/>
              <a:cs typeface="Book Antiqua"/>
            </a:endParaRPr>
          </a:p>
          <a:p>
            <a:pPr marL="12700" algn="ctr">
              <a:lnSpc>
                <a:spcPct val="100000"/>
              </a:lnSpc>
              <a:spcBef>
                <a:spcPts val="120"/>
              </a:spcBef>
            </a:pPr>
            <a:r>
              <a:rPr lang="en-US" sz="1200" b="1" dirty="0">
                <a:solidFill>
                  <a:srgbClr val="FFFFFF"/>
                </a:solidFill>
                <a:latin typeface="Countach" panose="02000000000000000000" pitchFamily="50" charset="0"/>
                <a:cs typeface="Arial Narrow"/>
              </a:rPr>
              <a:t>TIKTOK FOLLOWERS</a:t>
            </a:r>
            <a:endParaRPr lang="en-US" sz="1200" b="1" dirty="0">
              <a:latin typeface="Countach" panose="02000000000000000000" pitchFamily="50" charset="0"/>
              <a:cs typeface="Arial Narrow"/>
            </a:endParaRPr>
          </a:p>
        </p:txBody>
      </p:sp>
      <p:sp>
        <p:nvSpPr>
          <p:cNvPr id="34" name="object 34"/>
          <p:cNvSpPr txBox="1"/>
          <p:nvPr/>
        </p:nvSpPr>
        <p:spPr>
          <a:xfrm>
            <a:off x="7644213" y="1883155"/>
            <a:ext cx="947751" cy="619760"/>
          </a:xfrm>
          <a:prstGeom prst="rect">
            <a:avLst/>
          </a:prstGeom>
        </p:spPr>
        <p:txBody>
          <a:bodyPr vert="horz" wrap="square" lIns="0" tIns="43180" rIns="0" bIns="0" rtlCol="0">
            <a:spAutoFit/>
          </a:bodyPr>
          <a:lstStyle/>
          <a:p>
            <a:pPr algn="ctr">
              <a:lnSpc>
                <a:spcPct val="100000"/>
              </a:lnSpc>
              <a:spcBef>
                <a:spcPts val="340"/>
              </a:spcBef>
            </a:pPr>
            <a:r>
              <a:rPr lang="en-US" sz="2400" b="1" dirty="0">
                <a:solidFill>
                  <a:srgbClr val="F8D102"/>
                </a:solidFill>
                <a:latin typeface="Countach" panose="02000000000000000000" pitchFamily="50" charset="0"/>
                <a:cs typeface="Book Antiqua"/>
              </a:rPr>
              <a:t>78M</a:t>
            </a:r>
            <a:endParaRPr lang="en-US" sz="2400" b="1" dirty="0">
              <a:latin typeface="Countach" panose="02000000000000000000" pitchFamily="50" charset="0"/>
              <a:cs typeface="Book Antiqua"/>
            </a:endParaRPr>
          </a:p>
          <a:p>
            <a:pPr algn="ctr">
              <a:lnSpc>
                <a:spcPct val="100000"/>
              </a:lnSpc>
              <a:spcBef>
                <a:spcPts val="120"/>
              </a:spcBef>
            </a:pPr>
            <a:r>
              <a:rPr lang="en-US" sz="1200" b="1" dirty="0">
                <a:solidFill>
                  <a:srgbClr val="FFFFFF"/>
                </a:solidFill>
                <a:latin typeface="Countach" panose="02000000000000000000" pitchFamily="50" charset="0"/>
                <a:cs typeface="Arial Narrow"/>
              </a:rPr>
              <a:t>YT VIEWS</a:t>
            </a:r>
            <a:endParaRPr lang="en-US" sz="1200" b="1" dirty="0">
              <a:latin typeface="Countach" panose="02000000000000000000" pitchFamily="50" charset="0"/>
              <a:cs typeface="Arial Narrow"/>
            </a:endParaRPr>
          </a:p>
        </p:txBody>
      </p:sp>
      <p:sp>
        <p:nvSpPr>
          <p:cNvPr id="35" name="object 35"/>
          <p:cNvSpPr txBox="1"/>
          <p:nvPr/>
        </p:nvSpPr>
        <p:spPr>
          <a:xfrm>
            <a:off x="7391401" y="2605532"/>
            <a:ext cx="1435607" cy="636072"/>
          </a:xfrm>
          <a:prstGeom prst="rect">
            <a:avLst/>
          </a:prstGeom>
        </p:spPr>
        <p:txBody>
          <a:bodyPr vert="horz" wrap="square" lIns="0" tIns="43180" rIns="0" bIns="0" rtlCol="0">
            <a:spAutoFit/>
          </a:bodyPr>
          <a:lstStyle/>
          <a:p>
            <a:pPr marL="12700" algn="ctr">
              <a:lnSpc>
                <a:spcPct val="100000"/>
              </a:lnSpc>
              <a:spcBef>
                <a:spcPts val="340"/>
              </a:spcBef>
            </a:pPr>
            <a:r>
              <a:rPr lang="en-US" sz="2400" b="1" dirty="0">
                <a:solidFill>
                  <a:srgbClr val="F8D102"/>
                </a:solidFill>
                <a:latin typeface="Countach" panose="02000000000000000000" pitchFamily="50" charset="0"/>
                <a:cs typeface="Book Antiqua"/>
              </a:rPr>
              <a:t>1.26M</a:t>
            </a:r>
          </a:p>
          <a:p>
            <a:pPr marL="12700" algn="ctr">
              <a:spcBef>
                <a:spcPts val="340"/>
              </a:spcBef>
            </a:pPr>
            <a:r>
              <a:rPr lang="en-US" sz="1200" b="1" dirty="0">
                <a:solidFill>
                  <a:srgbClr val="FFFFFF"/>
                </a:solidFill>
                <a:latin typeface="Countach" panose="02000000000000000000" pitchFamily="50" charset="0"/>
                <a:cs typeface="Arial Narrow"/>
              </a:rPr>
              <a:t>YT FOLLOWERS</a:t>
            </a:r>
            <a:endParaRPr lang="en-US" sz="1200" b="1" dirty="0">
              <a:latin typeface="Countach" panose="02000000000000000000" pitchFamily="50" charset="0"/>
              <a:cs typeface="Arial Narrow"/>
            </a:endParaRPr>
          </a:p>
        </p:txBody>
      </p:sp>
      <p:pic>
        <p:nvPicPr>
          <p:cNvPr id="36" name="object 36"/>
          <p:cNvPicPr/>
          <p:nvPr/>
        </p:nvPicPr>
        <p:blipFill>
          <a:blip r:embed="rId22" cstate="print"/>
          <a:stretch>
            <a:fillRect/>
          </a:stretch>
        </p:blipFill>
        <p:spPr>
          <a:xfrm>
            <a:off x="594359" y="1024127"/>
            <a:ext cx="286512" cy="356615"/>
          </a:xfrm>
          <a:prstGeom prst="rect">
            <a:avLst/>
          </a:prstGeom>
        </p:spPr>
      </p:pic>
      <p:sp>
        <p:nvSpPr>
          <p:cNvPr id="37" name="object 37"/>
          <p:cNvSpPr txBox="1"/>
          <p:nvPr/>
        </p:nvSpPr>
        <p:spPr>
          <a:xfrm>
            <a:off x="549995" y="1504950"/>
            <a:ext cx="1827445" cy="2244204"/>
          </a:xfrm>
          <a:prstGeom prst="rect">
            <a:avLst/>
          </a:prstGeom>
        </p:spPr>
        <p:txBody>
          <a:bodyPr vert="horz" wrap="square" lIns="0" tIns="12700" rIns="0" bIns="0" rtlCol="0">
            <a:spAutoFit/>
          </a:bodyPr>
          <a:lstStyle/>
          <a:p>
            <a:pPr>
              <a:lnSpc>
                <a:spcPts val="4400"/>
              </a:lnSpc>
            </a:pPr>
            <a:r>
              <a:rPr lang="en-US" sz="5000" b="1" dirty="0">
                <a:latin typeface="Countach" panose="02000000000000000000" pitchFamily="50" charset="0"/>
                <a:cs typeface="Arial Narrow"/>
              </a:rPr>
              <a:t>WE’RE</a:t>
            </a:r>
          </a:p>
          <a:p>
            <a:pPr marR="229870">
              <a:lnSpc>
                <a:spcPts val="4400"/>
              </a:lnSpc>
            </a:pPr>
            <a:r>
              <a:rPr lang="en-US" sz="5000" b="1" dirty="0">
                <a:latin typeface="Countach" panose="02000000000000000000" pitchFamily="50" charset="0"/>
                <a:cs typeface="Arial Narrow"/>
              </a:rPr>
              <a:t>VERY SOCIAL</a:t>
            </a:r>
          </a:p>
          <a:p>
            <a:pPr marR="21590">
              <a:lnSpc>
                <a:spcPts val="1400"/>
              </a:lnSpc>
            </a:pPr>
            <a:r>
              <a:rPr lang="en-US" sz="1200" dirty="0">
                <a:solidFill>
                  <a:srgbClr val="FFFFFF"/>
                </a:solidFill>
                <a:latin typeface="Countach" panose="02000000000000000000" pitchFamily="50" charset="0"/>
                <a:cs typeface="Arial"/>
              </a:rPr>
              <a:t>WE CONNECT YOUTH BASEBALL PERFORMANCE WITH YOUTH BASEBALL CULTURE.</a:t>
            </a:r>
            <a:endParaRPr lang="en-US" sz="1200" dirty="0">
              <a:latin typeface="Countach" panose="02000000000000000000" pitchFamily="50" charset="0"/>
              <a:cs typeface="Arial"/>
            </a:endParaRPr>
          </a:p>
        </p:txBody>
      </p:sp>
      <p:sp>
        <p:nvSpPr>
          <p:cNvPr id="40" name="object 21">
            <a:extLst>
              <a:ext uri="{FF2B5EF4-FFF2-40B4-BE49-F238E27FC236}">
                <a16:creationId xmlns:a16="http://schemas.microsoft.com/office/drawing/2014/main" id="{3D422C45-52E2-F34B-A5ED-94177416DEF4}"/>
              </a:ext>
            </a:extLst>
          </p:cNvPr>
          <p:cNvSpPr txBox="1"/>
          <p:nvPr/>
        </p:nvSpPr>
        <p:spPr>
          <a:xfrm>
            <a:off x="965510" y="1097732"/>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PARTNERSHIPS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pic>
          <p:nvPicPr>
            <p:cNvPr id="7" name="object 7"/>
            <p:cNvPicPr/>
            <p:nvPr/>
          </p:nvPicPr>
          <p:blipFill>
            <a:blip r:embed="rId6" cstate="print"/>
            <a:stretch>
              <a:fillRect/>
            </a:stretch>
          </p:blipFill>
          <p:spPr>
            <a:xfrm>
              <a:off x="2508504" y="1021080"/>
              <a:ext cx="3081527" cy="3947160"/>
            </a:xfrm>
            <a:prstGeom prst="rect">
              <a:avLst/>
            </a:prstGeom>
          </p:spPr>
        </p:pic>
        <p:pic>
          <p:nvPicPr>
            <p:cNvPr id="8" name="object 8"/>
            <p:cNvPicPr/>
            <p:nvPr/>
          </p:nvPicPr>
          <p:blipFill>
            <a:blip r:embed="rId7" cstate="print"/>
            <a:stretch>
              <a:fillRect/>
            </a:stretch>
          </p:blipFill>
          <p:spPr>
            <a:xfrm>
              <a:off x="5742432" y="996696"/>
              <a:ext cx="3331464" cy="3947160"/>
            </a:xfrm>
            <a:prstGeom prst="rect">
              <a:avLst/>
            </a:prstGeom>
          </p:spPr>
        </p:pic>
      </p:grpSp>
      <p:pic>
        <p:nvPicPr>
          <p:cNvPr id="9" name="object 9"/>
          <p:cNvPicPr/>
          <p:nvPr/>
        </p:nvPicPr>
        <p:blipFill>
          <a:blip r:embed="rId8" cstate="print"/>
          <a:stretch>
            <a:fillRect/>
          </a:stretch>
        </p:blipFill>
        <p:spPr>
          <a:xfrm>
            <a:off x="2788920" y="417576"/>
            <a:ext cx="313944" cy="310896"/>
          </a:xfrm>
          <a:prstGeom prst="rect">
            <a:avLst/>
          </a:prstGeom>
        </p:spPr>
      </p:pic>
      <p:sp>
        <p:nvSpPr>
          <p:cNvPr id="10" name="object 10"/>
          <p:cNvSpPr txBox="1"/>
          <p:nvPr/>
        </p:nvSpPr>
        <p:spPr>
          <a:xfrm>
            <a:off x="2652280" y="746502"/>
            <a:ext cx="587223" cy="182101"/>
          </a:xfrm>
          <a:prstGeom prst="rect">
            <a:avLst/>
          </a:prstGeom>
        </p:spPr>
        <p:txBody>
          <a:bodyPr vert="horz" wrap="square" lIns="0" tIns="12700" rIns="0" bIns="0" rtlCol="0">
            <a:spAutoFit/>
          </a:bodyPr>
          <a:lstStyle/>
          <a:p>
            <a:pPr marL="12700" algn="ctr">
              <a:lnSpc>
                <a:spcPct val="100000"/>
              </a:lnSpc>
              <a:spcBef>
                <a:spcPts val="100"/>
              </a:spcBef>
            </a:pPr>
            <a:r>
              <a:rPr lang="en-US" sz="1100" dirty="0">
                <a:latin typeface="Countach" panose="02000000000000000000" pitchFamily="50" charset="0"/>
                <a:cs typeface="Arial Narrow"/>
              </a:rPr>
              <a:t>INSTAGRAM</a:t>
            </a:r>
          </a:p>
        </p:txBody>
      </p:sp>
      <p:pic>
        <p:nvPicPr>
          <p:cNvPr id="11" name="object 11"/>
          <p:cNvPicPr/>
          <p:nvPr/>
        </p:nvPicPr>
        <p:blipFill>
          <a:blip r:embed="rId9" cstate="print"/>
          <a:stretch>
            <a:fillRect/>
          </a:stretch>
        </p:blipFill>
        <p:spPr>
          <a:xfrm>
            <a:off x="5900928" y="417576"/>
            <a:ext cx="310896" cy="310896"/>
          </a:xfrm>
          <a:prstGeom prst="rect">
            <a:avLst/>
          </a:prstGeom>
        </p:spPr>
      </p:pic>
      <p:sp>
        <p:nvSpPr>
          <p:cNvPr id="12" name="object 12"/>
          <p:cNvSpPr txBox="1"/>
          <p:nvPr/>
        </p:nvSpPr>
        <p:spPr>
          <a:xfrm>
            <a:off x="5841904" y="740664"/>
            <a:ext cx="428943" cy="182101"/>
          </a:xfrm>
          <a:prstGeom prst="rect">
            <a:avLst/>
          </a:prstGeom>
        </p:spPr>
        <p:txBody>
          <a:bodyPr vert="horz" wrap="square" lIns="0" tIns="12700" rIns="0" bIns="0" rtlCol="0">
            <a:spAutoFit/>
          </a:bodyPr>
          <a:lstStyle/>
          <a:p>
            <a:pPr marL="12700" algn="ctr">
              <a:lnSpc>
                <a:spcPct val="100000"/>
              </a:lnSpc>
              <a:spcBef>
                <a:spcPts val="100"/>
              </a:spcBef>
            </a:pPr>
            <a:r>
              <a:rPr lang="en-US" sz="1100" dirty="0">
                <a:latin typeface="Countach" panose="02000000000000000000" pitchFamily="50" charset="0"/>
                <a:cs typeface="Arial Narrow"/>
              </a:rPr>
              <a:t>TIKTOK</a:t>
            </a:r>
          </a:p>
        </p:txBody>
      </p:sp>
      <p:pic>
        <p:nvPicPr>
          <p:cNvPr id="13" name="object 13"/>
          <p:cNvPicPr/>
          <p:nvPr/>
        </p:nvPicPr>
        <p:blipFill>
          <a:blip r:embed="rId10" cstate="print"/>
          <a:stretch>
            <a:fillRect/>
          </a:stretch>
        </p:blipFill>
        <p:spPr>
          <a:xfrm>
            <a:off x="734568" y="920496"/>
            <a:ext cx="286512" cy="356615"/>
          </a:xfrm>
          <a:prstGeom prst="rect">
            <a:avLst/>
          </a:prstGeom>
        </p:spPr>
      </p:pic>
      <p:sp>
        <p:nvSpPr>
          <p:cNvPr id="14" name="object 14"/>
          <p:cNvSpPr txBox="1"/>
          <p:nvPr/>
        </p:nvSpPr>
        <p:spPr>
          <a:xfrm>
            <a:off x="734026" y="1391132"/>
            <a:ext cx="1631765" cy="2808461"/>
          </a:xfrm>
          <a:prstGeom prst="rect">
            <a:avLst/>
          </a:prstGeom>
        </p:spPr>
        <p:txBody>
          <a:bodyPr vert="horz" wrap="square" lIns="0" tIns="12700" rIns="0" bIns="0" rtlCol="0">
            <a:spAutoFit/>
          </a:bodyPr>
          <a:lstStyle/>
          <a:p>
            <a:pPr>
              <a:lnSpc>
                <a:spcPts val="4400"/>
              </a:lnSpc>
            </a:pPr>
            <a:r>
              <a:rPr lang="en-US" sz="5000" b="1" dirty="0">
                <a:latin typeface="Countach" panose="02000000000000000000" pitchFamily="50" charset="0"/>
                <a:cs typeface="Arial Narrow"/>
              </a:rPr>
              <a:t>IF WE</a:t>
            </a:r>
          </a:p>
          <a:p>
            <a:pPr>
              <a:lnSpc>
                <a:spcPts val="4400"/>
              </a:lnSpc>
            </a:pPr>
            <a:r>
              <a:rPr lang="en-US" sz="5000" b="1" dirty="0">
                <a:latin typeface="Countach" panose="02000000000000000000" pitchFamily="50" charset="0"/>
                <a:cs typeface="Arial Narrow"/>
              </a:rPr>
              <a:t>WERE</a:t>
            </a:r>
          </a:p>
          <a:p>
            <a:pPr marR="79375">
              <a:lnSpc>
                <a:spcPts val="4400"/>
              </a:lnSpc>
            </a:pPr>
            <a:r>
              <a:rPr lang="en-US" sz="5000" b="1" dirty="0">
                <a:latin typeface="Countach" panose="02000000000000000000" pitchFamily="50" charset="0"/>
                <a:cs typeface="Arial Narrow"/>
              </a:rPr>
              <a:t>AN MLB TEAM</a:t>
            </a:r>
          </a:p>
          <a:p>
            <a:pPr marR="40640">
              <a:lnSpc>
                <a:spcPts val="1400"/>
              </a:lnSpc>
            </a:pPr>
            <a:r>
              <a:rPr lang="en-US" sz="1200" dirty="0">
                <a:solidFill>
                  <a:srgbClr val="FFFFFF"/>
                </a:solidFill>
                <a:latin typeface="Countach" panose="02000000000000000000" pitchFamily="50" charset="0"/>
                <a:cs typeface="Arial"/>
              </a:rPr>
              <a:t>OUR BRAND PLATFORM COMPETES AMONG THE BIGGEST IN BASEBALL.</a:t>
            </a:r>
            <a:endParaRPr lang="en-US" sz="1200" dirty="0">
              <a:latin typeface="Countach" panose="02000000000000000000" pitchFamily="50" charset="0"/>
              <a:cs typeface="Arial"/>
            </a:endParaRPr>
          </a:p>
        </p:txBody>
      </p:sp>
      <p:sp>
        <p:nvSpPr>
          <p:cNvPr id="18" name="object 21">
            <a:extLst>
              <a:ext uri="{FF2B5EF4-FFF2-40B4-BE49-F238E27FC236}">
                <a16:creationId xmlns:a16="http://schemas.microsoft.com/office/drawing/2014/main" id="{1B3C5697-CE7E-1DD5-E71D-20E1F67EB6BF}"/>
              </a:ext>
            </a:extLst>
          </p:cNvPr>
          <p:cNvSpPr txBox="1"/>
          <p:nvPr/>
        </p:nvSpPr>
        <p:spPr>
          <a:xfrm>
            <a:off x="1134485" y="984504"/>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PARTNERSHIPS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grpSp>
      <p:sp>
        <p:nvSpPr>
          <p:cNvPr id="7" name="object 7"/>
          <p:cNvSpPr txBox="1"/>
          <p:nvPr/>
        </p:nvSpPr>
        <p:spPr>
          <a:xfrm>
            <a:off x="990600" y="1031553"/>
            <a:ext cx="2897157" cy="2987997"/>
          </a:xfrm>
          <a:prstGeom prst="rect">
            <a:avLst/>
          </a:prstGeom>
        </p:spPr>
        <p:txBody>
          <a:bodyPr vert="horz" wrap="square" lIns="0" tIns="12700" rIns="0" bIns="0" rtlCol="0">
            <a:spAutoFit/>
          </a:bodyPr>
          <a:lstStyle/>
          <a:p>
            <a:pPr>
              <a:lnSpc>
                <a:spcPts val="4400"/>
              </a:lnSpc>
            </a:pPr>
            <a:r>
              <a:rPr lang="en-US" sz="5000" b="1" dirty="0">
                <a:latin typeface="Countach" panose="02000000000000000000" pitchFamily="50" charset="0"/>
                <a:cs typeface="Arial Narrow"/>
              </a:rPr>
              <a:t>PG PLAYER</a:t>
            </a:r>
          </a:p>
          <a:p>
            <a:pPr>
              <a:lnSpc>
                <a:spcPts val="4400"/>
              </a:lnSpc>
            </a:pPr>
            <a:r>
              <a:rPr lang="en-US" sz="5000" b="1" dirty="0">
                <a:latin typeface="Countach" panose="02000000000000000000" pitchFamily="50" charset="0"/>
                <a:cs typeface="Arial Narrow"/>
              </a:rPr>
              <a:t>PROFILES </a:t>
            </a:r>
            <a:r>
              <a:rPr lang="en-US" sz="5000" b="1" dirty="0">
                <a:latin typeface="Impact" panose="020B0806030902050204" pitchFamily="34" charset="0"/>
                <a:cs typeface="Arial Narrow"/>
              </a:rPr>
              <a:t>=</a:t>
            </a:r>
            <a:r>
              <a:rPr lang="en-US" sz="5000" b="1" dirty="0">
                <a:latin typeface="Countach" panose="02000000000000000000" pitchFamily="50" charset="0"/>
                <a:cs typeface="Arial Narrow"/>
              </a:rPr>
              <a:t> =</a:t>
            </a:r>
          </a:p>
          <a:p>
            <a:pPr marR="734060">
              <a:lnSpc>
                <a:spcPts val="4400"/>
              </a:lnSpc>
            </a:pPr>
            <a:r>
              <a:rPr lang="en-US" sz="5000" b="1" dirty="0">
                <a:latin typeface="Countach" panose="02000000000000000000" pitchFamily="50" charset="0"/>
                <a:cs typeface="Arial Narrow"/>
              </a:rPr>
              <a:t>BASEBALL RESUMES</a:t>
            </a:r>
          </a:p>
          <a:p>
            <a:pPr marR="5080">
              <a:lnSpc>
                <a:spcPts val="1400"/>
              </a:lnSpc>
            </a:pPr>
            <a:r>
              <a:rPr lang="en-US" sz="1200" dirty="0">
                <a:solidFill>
                  <a:srgbClr val="FFFFFF"/>
                </a:solidFill>
                <a:latin typeface="Countach" panose="02000000000000000000" pitchFamily="50" charset="0"/>
                <a:cs typeface="Arial"/>
              </a:rPr>
              <a:t>PG PROFILES ARE THE MOST TRUSTED SOURCE OF TRUTH AMONG COLLEGE AND MLB SCOUTS. THEY INCLUDE SCOUTING REPORTS AND PERFORMANCE METRICS FOR EVERY SINGLE GAME, AT-BAT, AND PITCH THROWN.</a:t>
            </a:r>
            <a:endParaRPr lang="en-US" sz="1200" dirty="0">
              <a:latin typeface="Countach" panose="02000000000000000000" pitchFamily="50" charset="0"/>
              <a:cs typeface="Arial"/>
            </a:endParaRPr>
          </a:p>
        </p:txBody>
      </p:sp>
      <p:grpSp>
        <p:nvGrpSpPr>
          <p:cNvPr id="8" name="object 8"/>
          <p:cNvGrpSpPr/>
          <p:nvPr/>
        </p:nvGrpSpPr>
        <p:grpSpPr>
          <a:xfrm>
            <a:off x="3328415" y="252983"/>
            <a:ext cx="4993640" cy="4889500"/>
            <a:chOff x="3328415" y="252983"/>
            <a:chExt cx="4993640" cy="4889500"/>
          </a:xfrm>
        </p:grpSpPr>
        <p:sp>
          <p:nvSpPr>
            <p:cNvPr id="9" name="object 9"/>
            <p:cNvSpPr/>
            <p:nvPr/>
          </p:nvSpPr>
          <p:spPr>
            <a:xfrm>
              <a:off x="4773993" y="656869"/>
              <a:ext cx="3543300" cy="4173220"/>
            </a:xfrm>
            <a:custGeom>
              <a:avLst/>
              <a:gdLst/>
              <a:ahLst/>
              <a:cxnLst/>
              <a:rect l="l" t="t" r="r" b="b"/>
              <a:pathLst>
                <a:path w="3543300" h="4173220">
                  <a:moveTo>
                    <a:pt x="0" y="287857"/>
                  </a:moveTo>
                  <a:lnTo>
                    <a:pt x="3767" y="241165"/>
                  </a:lnTo>
                  <a:lnTo>
                    <a:pt x="14675" y="196872"/>
                  </a:lnTo>
                  <a:lnTo>
                    <a:pt x="32130" y="155570"/>
                  </a:lnTo>
                  <a:lnTo>
                    <a:pt x="55539" y="117852"/>
                  </a:lnTo>
                  <a:lnTo>
                    <a:pt x="84311" y="84311"/>
                  </a:lnTo>
                  <a:lnTo>
                    <a:pt x="117852" y="55539"/>
                  </a:lnTo>
                  <a:lnTo>
                    <a:pt x="155570" y="32130"/>
                  </a:lnTo>
                  <a:lnTo>
                    <a:pt x="196872" y="14675"/>
                  </a:lnTo>
                  <a:lnTo>
                    <a:pt x="241165" y="3767"/>
                  </a:lnTo>
                  <a:lnTo>
                    <a:pt x="287857" y="0"/>
                  </a:lnTo>
                  <a:lnTo>
                    <a:pt x="3255441" y="0"/>
                  </a:lnTo>
                  <a:lnTo>
                    <a:pt x="3302134" y="3767"/>
                  </a:lnTo>
                  <a:lnTo>
                    <a:pt x="3346427" y="14675"/>
                  </a:lnTo>
                  <a:lnTo>
                    <a:pt x="3387729" y="32130"/>
                  </a:lnTo>
                  <a:lnTo>
                    <a:pt x="3425448" y="55539"/>
                  </a:lnTo>
                  <a:lnTo>
                    <a:pt x="3458989" y="84311"/>
                  </a:lnTo>
                  <a:lnTo>
                    <a:pt x="3487761" y="117852"/>
                  </a:lnTo>
                  <a:lnTo>
                    <a:pt x="3511171" y="155570"/>
                  </a:lnTo>
                  <a:lnTo>
                    <a:pt x="3528626" y="196872"/>
                  </a:lnTo>
                  <a:lnTo>
                    <a:pt x="3539534" y="241165"/>
                  </a:lnTo>
                  <a:lnTo>
                    <a:pt x="3543302" y="287857"/>
                  </a:lnTo>
                  <a:lnTo>
                    <a:pt x="3543302" y="3885142"/>
                  </a:lnTo>
                  <a:lnTo>
                    <a:pt x="3539534" y="3931834"/>
                  </a:lnTo>
                  <a:lnTo>
                    <a:pt x="3528626" y="3976128"/>
                  </a:lnTo>
                  <a:lnTo>
                    <a:pt x="3511171" y="4017430"/>
                  </a:lnTo>
                  <a:lnTo>
                    <a:pt x="3487761" y="4055148"/>
                  </a:lnTo>
                  <a:lnTo>
                    <a:pt x="3458989" y="4088689"/>
                  </a:lnTo>
                  <a:lnTo>
                    <a:pt x="3425448" y="4117461"/>
                  </a:lnTo>
                  <a:lnTo>
                    <a:pt x="3387729" y="4140871"/>
                  </a:lnTo>
                  <a:lnTo>
                    <a:pt x="3346427" y="4158327"/>
                  </a:lnTo>
                  <a:lnTo>
                    <a:pt x="3302134" y="4169234"/>
                  </a:lnTo>
                  <a:lnTo>
                    <a:pt x="3255441" y="4173002"/>
                  </a:lnTo>
                  <a:lnTo>
                    <a:pt x="287857" y="4173002"/>
                  </a:lnTo>
                  <a:lnTo>
                    <a:pt x="241165" y="4169234"/>
                  </a:lnTo>
                  <a:lnTo>
                    <a:pt x="196872" y="4158327"/>
                  </a:lnTo>
                  <a:lnTo>
                    <a:pt x="155570" y="4140871"/>
                  </a:lnTo>
                  <a:lnTo>
                    <a:pt x="117852" y="4117461"/>
                  </a:lnTo>
                  <a:lnTo>
                    <a:pt x="84311" y="4088689"/>
                  </a:lnTo>
                  <a:lnTo>
                    <a:pt x="55539" y="4055148"/>
                  </a:lnTo>
                  <a:lnTo>
                    <a:pt x="32130" y="4017430"/>
                  </a:lnTo>
                  <a:lnTo>
                    <a:pt x="14675" y="3976128"/>
                  </a:lnTo>
                  <a:lnTo>
                    <a:pt x="3767" y="3931834"/>
                  </a:lnTo>
                  <a:lnTo>
                    <a:pt x="0" y="3885142"/>
                  </a:lnTo>
                  <a:lnTo>
                    <a:pt x="0" y="287857"/>
                  </a:lnTo>
                  <a:close/>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pic>
          <p:nvPicPr>
            <p:cNvPr id="10" name="object 10"/>
            <p:cNvPicPr/>
            <p:nvPr/>
          </p:nvPicPr>
          <p:blipFill>
            <a:blip r:embed="rId6" cstate="print"/>
            <a:stretch>
              <a:fillRect/>
            </a:stretch>
          </p:blipFill>
          <p:spPr>
            <a:xfrm>
              <a:off x="3328415" y="252983"/>
              <a:ext cx="2587752" cy="4888992"/>
            </a:xfrm>
            <a:prstGeom prst="rect">
              <a:avLst/>
            </a:prstGeom>
          </p:spPr>
        </p:pic>
      </p:grpSp>
      <p:sp>
        <p:nvSpPr>
          <p:cNvPr id="11" name="object 11"/>
          <p:cNvSpPr txBox="1"/>
          <p:nvPr/>
        </p:nvSpPr>
        <p:spPr>
          <a:xfrm>
            <a:off x="5837212" y="950877"/>
            <a:ext cx="2330542" cy="865173"/>
          </a:xfrm>
          <a:prstGeom prst="rect">
            <a:avLst/>
          </a:prstGeom>
        </p:spPr>
        <p:txBody>
          <a:bodyPr vert="horz" wrap="square" lIns="0" tIns="93980" rIns="0" bIns="0" rtlCol="0">
            <a:spAutoFit/>
          </a:bodyPr>
          <a:lstStyle/>
          <a:p>
            <a:pPr marL="12700">
              <a:lnSpc>
                <a:spcPct val="100000"/>
              </a:lnSpc>
              <a:spcBef>
                <a:spcPts val="740"/>
              </a:spcBef>
            </a:pPr>
            <a:r>
              <a:rPr lang="en-US" sz="1900" b="1" dirty="0">
                <a:latin typeface="Countach" panose="02000000000000000000" pitchFamily="50" charset="0"/>
                <a:cs typeface="Arial Narrow"/>
              </a:rPr>
              <a:t>TERMARR JOHNSON</a:t>
            </a:r>
          </a:p>
          <a:p>
            <a:pPr marL="12700" marR="114300">
              <a:lnSpc>
                <a:spcPct val="114100"/>
              </a:lnSpc>
              <a:spcBef>
                <a:spcPts val="150"/>
              </a:spcBef>
            </a:pPr>
            <a:r>
              <a:rPr lang="en-US" sz="900" dirty="0">
                <a:latin typeface="Countach" panose="02000000000000000000" pitchFamily="50" charset="0"/>
                <a:cs typeface="Arial Narrow"/>
              </a:rPr>
              <a:t>2021 ALL AMERICAN CLASSIC PLAYER 2018 14U SELECT FESTIVAL PLAYER 2019 14U SELECT FESTIVAL PLAYER 2022 GRAD  </a:t>
            </a:r>
            <a:r>
              <a:rPr lang="en-US" sz="900" dirty="0">
                <a:latin typeface="Impact" panose="020B0806030902050204" pitchFamily="34" charset="0"/>
                <a:cs typeface="Arial Narrow"/>
              </a:rPr>
              <a:t>|</a:t>
            </a:r>
            <a:r>
              <a:rPr lang="en-US" sz="900" dirty="0">
                <a:latin typeface="Countach" panose="02000000000000000000" pitchFamily="50" charset="0"/>
                <a:cs typeface="Arial Narrow"/>
              </a:rPr>
              <a:t>  SS  </a:t>
            </a:r>
            <a:r>
              <a:rPr lang="en-US" sz="900" dirty="0">
                <a:latin typeface="Impact" panose="020B0806030902050204" pitchFamily="34" charset="0"/>
                <a:cs typeface="Arial Narrow"/>
              </a:rPr>
              <a:t>| </a:t>
            </a:r>
            <a:r>
              <a:rPr lang="en-US" sz="900" dirty="0">
                <a:latin typeface="Countach" panose="02000000000000000000" pitchFamily="50" charset="0"/>
                <a:cs typeface="Arial Narrow"/>
              </a:rPr>
              <a:t> ATLANTA, GEORGIA</a:t>
            </a:r>
          </a:p>
        </p:txBody>
      </p:sp>
      <p:sp>
        <p:nvSpPr>
          <p:cNvPr id="12" name="object 12"/>
          <p:cNvSpPr txBox="1"/>
          <p:nvPr/>
        </p:nvSpPr>
        <p:spPr>
          <a:xfrm>
            <a:off x="6437960" y="2057738"/>
            <a:ext cx="724840" cy="166712"/>
          </a:xfrm>
          <a:prstGeom prst="rect">
            <a:avLst/>
          </a:prstGeom>
        </p:spPr>
        <p:txBody>
          <a:bodyPr vert="horz" wrap="square" lIns="0" tIns="12700" rIns="0" bIns="0" rtlCol="0">
            <a:spAutoFit/>
          </a:bodyPr>
          <a:lstStyle/>
          <a:p>
            <a:pPr marL="12700" algn="ctr">
              <a:lnSpc>
                <a:spcPct val="100000"/>
              </a:lnSpc>
              <a:spcBef>
                <a:spcPts val="100"/>
              </a:spcBef>
            </a:pPr>
            <a:r>
              <a:rPr lang="en-US" sz="1000" dirty="0">
                <a:latin typeface="Countach" panose="02000000000000000000" pitchFamily="50" charset="0"/>
                <a:cs typeface="Arial Narrow"/>
              </a:rPr>
              <a:t>MLB DRAFT</a:t>
            </a:r>
          </a:p>
        </p:txBody>
      </p:sp>
      <p:sp>
        <p:nvSpPr>
          <p:cNvPr id="13" name="object 13"/>
          <p:cNvSpPr txBox="1"/>
          <p:nvPr/>
        </p:nvSpPr>
        <p:spPr>
          <a:xfrm>
            <a:off x="6370395" y="2693942"/>
            <a:ext cx="920420" cy="166712"/>
          </a:xfrm>
          <a:prstGeom prst="rect">
            <a:avLst/>
          </a:prstGeom>
        </p:spPr>
        <p:txBody>
          <a:bodyPr vert="horz" wrap="square" lIns="0" tIns="12700" rIns="0" bIns="0" rtlCol="0">
            <a:spAutoFit/>
          </a:bodyPr>
          <a:lstStyle/>
          <a:p>
            <a:pPr marL="12700" algn="ctr">
              <a:lnSpc>
                <a:spcPct val="100000"/>
              </a:lnSpc>
              <a:spcBef>
                <a:spcPts val="100"/>
              </a:spcBef>
            </a:pPr>
            <a:r>
              <a:rPr lang="en-US" sz="1000" dirty="0">
                <a:latin typeface="Countach" panose="02000000000000000000" pitchFamily="50" charset="0"/>
                <a:cs typeface="Arial Narrow"/>
              </a:rPr>
              <a:t>ROUND 1 - 2022</a:t>
            </a:r>
          </a:p>
        </p:txBody>
      </p:sp>
      <p:pic>
        <p:nvPicPr>
          <p:cNvPr id="14" name="object 14"/>
          <p:cNvPicPr/>
          <p:nvPr/>
        </p:nvPicPr>
        <p:blipFill>
          <a:blip r:embed="rId7" cstate="print"/>
          <a:stretch>
            <a:fillRect/>
          </a:stretch>
        </p:blipFill>
        <p:spPr>
          <a:xfrm>
            <a:off x="6545643" y="2264508"/>
            <a:ext cx="551687" cy="368807"/>
          </a:xfrm>
          <a:prstGeom prst="rect">
            <a:avLst/>
          </a:prstGeom>
        </p:spPr>
      </p:pic>
      <p:sp>
        <p:nvSpPr>
          <p:cNvPr id="15" name="object 15"/>
          <p:cNvSpPr txBox="1"/>
          <p:nvPr/>
        </p:nvSpPr>
        <p:spPr>
          <a:xfrm>
            <a:off x="6007232" y="3047605"/>
            <a:ext cx="605905" cy="166712"/>
          </a:xfrm>
          <a:prstGeom prst="rect">
            <a:avLst/>
          </a:prstGeom>
        </p:spPr>
        <p:txBody>
          <a:bodyPr vert="horz" wrap="square" lIns="0" tIns="12700" rIns="0" bIns="0" rtlCol="0">
            <a:spAutoFit/>
          </a:bodyPr>
          <a:lstStyle/>
          <a:p>
            <a:pPr marL="12700" algn="ctr">
              <a:lnSpc>
                <a:spcPct val="100000"/>
              </a:lnSpc>
              <a:spcBef>
                <a:spcPts val="100"/>
              </a:spcBef>
            </a:pPr>
            <a:r>
              <a:rPr lang="en-US" sz="1000" dirty="0">
                <a:latin typeface="Countach" panose="02000000000000000000" pitchFamily="50" charset="0"/>
                <a:cs typeface="Arial Narrow"/>
              </a:rPr>
              <a:t>COMMITMENT</a:t>
            </a:r>
          </a:p>
        </p:txBody>
      </p:sp>
      <p:sp>
        <p:nvSpPr>
          <p:cNvPr id="16" name="object 16"/>
          <p:cNvSpPr txBox="1"/>
          <p:nvPr/>
        </p:nvSpPr>
        <p:spPr>
          <a:xfrm>
            <a:off x="5916167" y="3599348"/>
            <a:ext cx="814381" cy="166712"/>
          </a:xfrm>
          <a:prstGeom prst="rect">
            <a:avLst/>
          </a:prstGeom>
        </p:spPr>
        <p:txBody>
          <a:bodyPr vert="horz" wrap="square" lIns="0" tIns="12700" rIns="0" bIns="0" rtlCol="0">
            <a:spAutoFit/>
          </a:bodyPr>
          <a:lstStyle/>
          <a:p>
            <a:pPr marL="12700" algn="ctr">
              <a:lnSpc>
                <a:spcPct val="100000"/>
              </a:lnSpc>
              <a:spcBef>
                <a:spcPts val="100"/>
              </a:spcBef>
            </a:pPr>
            <a:r>
              <a:rPr lang="en-US" sz="1000" dirty="0">
                <a:latin typeface="Countach" panose="02000000000000000000" pitchFamily="50" charset="0"/>
                <a:cs typeface="Arial Narrow"/>
              </a:rPr>
              <a:t>ARIZONA STATE</a:t>
            </a:r>
          </a:p>
        </p:txBody>
      </p:sp>
      <p:pic>
        <p:nvPicPr>
          <p:cNvPr id="17" name="object 17"/>
          <p:cNvPicPr/>
          <p:nvPr/>
        </p:nvPicPr>
        <p:blipFill>
          <a:blip r:embed="rId8" cstate="print"/>
          <a:stretch>
            <a:fillRect/>
          </a:stretch>
        </p:blipFill>
        <p:spPr>
          <a:xfrm>
            <a:off x="5974079" y="3224022"/>
            <a:ext cx="621792" cy="414528"/>
          </a:xfrm>
          <a:prstGeom prst="rect">
            <a:avLst/>
          </a:prstGeom>
        </p:spPr>
      </p:pic>
      <p:sp>
        <p:nvSpPr>
          <p:cNvPr id="19" name="object 19"/>
          <p:cNvSpPr txBox="1"/>
          <p:nvPr/>
        </p:nvSpPr>
        <p:spPr>
          <a:xfrm>
            <a:off x="7010400" y="3072805"/>
            <a:ext cx="954316" cy="718145"/>
          </a:xfrm>
          <a:prstGeom prst="rect">
            <a:avLst/>
          </a:prstGeom>
        </p:spPr>
        <p:txBody>
          <a:bodyPr vert="horz" wrap="square" lIns="0" tIns="12700" rIns="0" bIns="0" rtlCol="0">
            <a:spAutoFit/>
          </a:bodyPr>
          <a:lstStyle/>
          <a:p>
            <a:pPr marL="66675" algn="ctr">
              <a:lnSpc>
                <a:spcPts val="1060"/>
              </a:lnSpc>
              <a:spcBef>
                <a:spcPts val="100"/>
              </a:spcBef>
            </a:pPr>
            <a:r>
              <a:rPr lang="en-US" sz="1000" dirty="0">
                <a:solidFill>
                  <a:schemeClr val="bg1"/>
                </a:solidFill>
                <a:latin typeface="Countach" panose="02000000000000000000" pitchFamily="50" charset="0"/>
                <a:cs typeface="Arial Narrow"/>
              </a:rPr>
              <a:t>BEST PG GRADE</a:t>
            </a:r>
          </a:p>
          <a:p>
            <a:pPr marL="363855" algn="ctr">
              <a:lnSpc>
                <a:spcPts val="3270"/>
              </a:lnSpc>
            </a:pPr>
            <a:r>
              <a:rPr lang="en-US" sz="2950" b="1" dirty="0">
                <a:solidFill>
                  <a:schemeClr val="bg1"/>
                </a:solidFill>
                <a:latin typeface="Countach" panose="02000000000000000000" pitchFamily="50" charset="0"/>
                <a:cs typeface="Arial Narrow"/>
              </a:rPr>
              <a:t>10</a:t>
            </a:r>
            <a:endParaRPr lang="en-US" sz="2950" dirty="0">
              <a:solidFill>
                <a:schemeClr val="bg1"/>
              </a:solidFill>
              <a:latin typeface="Countach" panose="02000000000000000000" pitchFamily="50" charset="0"/>
              <a:cs typeface="Arial Narrow"/>
            </a:endParaRPr>
          </a:p>
          <a:p>
            <a:pPr marL="12700" algn="ctr">
              <a:lnSpc>
                <a:spcPts val="1070"/>
              </a:lnSpc>
            </a:pPr>
            <a:r>
              <a:rPr lang="en-US" sz="1000" dirty="0">
                <a:solidFill>
                  <a:schemeClr val="bg1"/>
                </a:solidFill>
                <a:latin typeface="Countach" panose="02000000000000000000" pitchFamily="50" charset="0"/>
                <a:cs typeface="Arial Narrow"/>
              </a:rPr>
              <a:t>ABOUT PG GRADES</a:t>
            </a:r>
          </a:p>
        </p:txBody>
      </p:sp>
      <p:sp>
        <p:nvSpPr>
          <p:cNvPr id="20" name="object 20"/>
          <p:cNvSpPr txBox="1"/>
          <p:nvPr/>
        </p:nvSpPr>
        <p:spPr>
          <a:xfrm>
            <a:off x="5930150" y="4023867"/>
            <a:ext cx="2070850" cy="602729"/>
          </a:xfrm>
          <a:prstGeom prst="rect">
            <a:avLst/>
          </a:prstGeom>
        </p:spPr>
        <p:txBody>
          <a:bodyPr vert="horz" wrap="square" lIns="0" tIns="12700" rIns="0" bIns="0" rtlCol="0">
            <a:spAutoFit/>
          </a:bodyPr>
          <a:lstStyle/>
          <a:p>
            <a:pPr marL="12700">
              <a:lnSpc>
                <a:spcPts val="1130"/>
              </a:lnSpc>
              <a:spcBef>
                <a:spcPts val="100"/>
              </a:spcBef>
              <a:tabLst>
                <a:tab pos="1155065" algn="l"/>
              </a:tabLst>
            </a:pPr>
            <a:r>
              <a:rPr lang="en-US" sz="1000" dirty="0">
                <a:solidFill>
                  <a:schemeClr val="bg1"/>
                </a:solidFill>
                <a:latin typeface="Countach" panose="02000000000000000000" pitchFamily="50" charset="0"/>
                <a:cs typeface="Arial Narrow"/>
              </a:rPr>
              <a:t>NATIONAL RANKING	GA STATE RANKING</a:t>
            </a:r>
          </a:p>
          <a:p>
            <a:pPr marL="67945">
              <a:lnSpc>
                <a:spcPts val="3470"/>
              </a:lnSpc>
              <a:tabLst>
                <a:tab pos="495300" algn="l"/>
                <a:tab pos="1215390" algn="l"/>
                <a:tab pos="1642110" algn="l"/>
              </a:tabLst>
            </a:pPr>
            <a:r>
              <a:rPr lang="en-US" sz="2950" b="1" dirty="0">
                <a:solidFill>
                  <a:schemeClr val="bg1"/>
                </a:solidFill>
                <a:latin typeface="Countach" panose="02000000000000000000" pitchFamily="50" charset="0"/>
                <a:cs typeface="Arial Narrow"/>
              </a:rPr>
              <a:t>    31	   21</a:t>
            </a:r>
            <a:endParaRPr lang="en-US" sz="2950" dirty="0">
              <a:solidFill>
                <a:schemeClr val="bg1"/>
              </a:solidFill>
              <a:latin typeface="Countach" panose="02000000000000000000" pitchFamily="50" charset="0"/>
              <a:cs typeface="Arial Narrow"/>
            </a:endParaRPr>
          </a:p>
        </p:txBody>
      </p:sp>
      <p:sp>
        <p:nvSpPr>
          <p:cNvPr id="21" name="object 21"/>
          <p:cNvSpPr/>
          <p:nvPr/>
        </p:nvSpPr>
        <p:spPr>
          <a:xfrm>
            <a:off x="5866155" y="3860165"/>
            <a:ext cx="1992630" cy="0"/>
          </a:xfrm>
          <a:custGeom>
            <a:avLst/>
            <a:gdLst/>
            <a:ahLst/>
            <a:cxnLst/>
            <a:rect l="l" t="t" r="r" b="b"/>
            <a:pathLst>
              <a:path w="1992629">
                <a:moveTo>
                  <a:pt x="0" y="0"/>
                </a:moveTo>
                <a:lnTo>
                  <a:pt x="1992301"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22" name="object 22"/>
          <p:cNvSpPr/>
          <p:nvPr/>
        </p:nvSpPr>
        <p:spPr>
          <a:xfrm>
            <a:off x="5866155" y="2949943"/>
            <a:ext cx="1992630" cy="0"/>
          </a:xfrm>
          <a:custGeom>
            <a:avLst/>
            <a:gdLst/>
            <a:ahLst/>
            <a:cxnLst/>
            <a:rect l="l" t="t" r="r" b="b"/>
            <a:pathLst>
              <a:path w="1992629">
                <a:moveTo>
                  <a:pt x="0" y="0"/>
                </a:moveTo>
                <a:lnTo>
                  <a:pt x="1992301"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23" name="object 23"/>
          <p:cNvSpPr/>
          <p:nvPr/>
        </p:nvSpPr>
        <p:spPr>
          <a:xfrm>
            <a:off x="5866155" y="1974710"/>
            <a:ext cx="1992630" cy="0"/>
          </a:xfrm>
          <a:custGeom>
            <a:avLst/>
            <a:gdLst/>
            <a:ahLst/>
            <a:cxnLst/>
            <a:rect l="l" t="t" r="r" b="b"/>
            <a:pathLst>
              <a:path w="1992629">
                <a:moveTo>
                  <a:pt x="0" y="0"/>
                </a:moveTo>
                <a:lnTo>
                  <a:pt x="1992301" y="1"/>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24" name="object 24"/>
          <p:cNvSpPr/>
          <p:nvPr/>
        </p:nvSpPr>
        <p:spPr>
          <a:xfrm>
            <a:off x="6905573" y="4077162"/>
            <a:ext cx="0" cy="492759"/>
          </a:xfrm>
          <a:custGeom>
            <a:avLst/>
            <a:gdLst/>
            <a:ahLst/>
            <a:cxnLst/>
            <a:rect l="l" t="t" r="r" b="b"/>
            <a:pathLst>
              <a:path h="492760">
                <a:moveTo>
                  <a:pt x="0" y="0"/>
                </a:moveTo>
                <a:lnTo>
                  <a:pt x="1" y="492300"/>
                </a:lnTo>
              </a:path>
            </a:pathLst>
          </a:custGeom>
          <a:ln w="9525">
            <a:solidFill>
              <a:srgbClr val="595959"/>
            </a:solidFill>
          </a:ln>
        </p:spPr>
        <p:txBody>
          <a:bodyPr wrap="square" lIns="0" tIns="0" rIns="0" bIns="0" rtlCol="0"/>
          <a:lstStyle/>
          <a:p>
            <a:endParaRPr lang="en-US" dirty="0">
              <a:latin typeface="Countach" panose="02000000000000000000" pitchFamily="50" charset="0"/>
            </a:endParaRPr>
          </a:p>
        </p:txBody>
      </p:sp>
      <p:sp>
        <p:nvSpPr>
          <p:cNvPr id="25" name="object 25"/>
          <p:cNvSpPr/>
          <p:nvPr/>
        </p:nvSpPr>
        <p:spPr>
          <a:xfrm>
            <a:off x="7637500" y="240880"/>
            <a:ext cx="1200150" cy="743585"/>
          </a:xfrm>
          <a:custGeom>
            <a:avLst/>
            <a:gdLst/>
            <a:ahLst/>
            <a:cxnLst/>
            <a:rect l="l" t="t" r="r" b="b"/>
            <a:pathLst>
              <a:path w="1200150" h="743585">
                <a:moveTo>
                  <a:pt x="1076147" y="0"/>
                </a:moveTo>
                <a:lnTo>
                  <a:pt x="123850" y="0"/>
                </a:lnTo>
                <a:lnTo>
                  <a:pt x="75641" y="9732"/>
                </a:lnTo>
                <a:lnTo>
                  <a:pt x="36274" y="36274"/>
                </a:lnTo>
                <a:lnTo>
                  <a:pt x="9732" y="75641"/>
                </a:lnTo>
                <a:lnTo>
                  <a:pt x="0" y="123850"/>
                </a:lnTo>
                <a:lnTo>
                  <a:pt x="0" y="619239"/>
                </a:lnTo>
                <a:lnTo>
                  <a:pt x="9732" y="667448"/>
                </a:lnTo>
                <a:lnTo>
                  <a:pt x="36274" y="706815"/>
                </a:lnTo>
                <a:lnTo>
                  <a:pt x="75641" y="733357"/>
                </a:lnTo>
                <a:lnTo>
                  <a:pt x="123850" y="743089"/>
                </a:lnTo>
                <a:lnTo>
                  <a:pt x="1076147" y="743089"/>
                </a:lnTo>
                <a:lnTo>
                  <a:pt x="1124356" y="733357"/>
                </a:lnTo>
                <a:lnTo>
                  <a:pt x="1163723" y="706815"/>
                </a:lnTo>
                <a:lnTo>
                  <a:pt x="1190265" y="667448"/>
                </a:lnTo>
                <a:lnTo>
                  <a:pt x="1199997" y="619239"/>
                </a:lnTo>
                <a:lnTo>
                  <a:pt x="1199997" y="123850"/>
                </a:lnTo>
                <a:lnTo>
                  <a:pt x="1190265" y="75641"/>
                </a:lnTo>
                <a:lnTo>
                  <a:pt x="1163723" y="36274"/>
                </a:lnTo>
                <a:lnTo>
                  <a:pt x="1124356" y="9732"/>
                </a:lnTo>
                <a:lnTo>
                  <a:pt x="1076147"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26" name="object 26"/>
          <p:cNvSpPr txBox="1"/>
          <p:nvPr/>
        </p:nvSpPr>
        <p:spPr>
          <a:xfrm>
            <a:off x="7823831" y="279179"/>
            <a:ext cx="893178" cy="166712"/>
          </a:xfrm>
          <a:prstGeom prst="rect">
            <a:avLst/>
          </a:prstGeom>
        </p:spPr>
        <p:txBody>
          <a:bodyPr vert="horz" wrap="square" lIns="0" tIns="12700" rIns="0" bIns="0" rtlCol="0">
            <a:spAutoFit/>
          </a:bodyPr>
          <a:lstStyle/>
          <a:p>
            <a:pPr marL="12700">
              <a:lnSpc>
                <a:spcPct val="100000"/>
              </a:lnSpc>
              <a:spcBef>
                <a:spcPts val="100"/>
              </a:spcBef>
            </a:pPr>
            <a:r>
              <a:rPr lang="en-US" sz="1000" dirty="0">
                <a:solidFill>
                  <a:srgbClr val="FFFFFF"/>
                </a:solidFill>
                <a:latin typeface="Countach" panose="02000000000000000000" pitchFamily="50" charset="0"/>
                <a:cs typeface="Arial Narrow"/>
              </a:rPr>
              <a:t>PROFILES GENERATE</a:t>
            </a:r>
            <a:endParaRPr lang="en-US" sz="1000" dirty="0">
              <a:latin typeface="Countach" panose="02000000000000000000" pitchFamily="50" charset="0"/>
              <a:cs typeface="Arial Narrow"/>
            </a:endParaRPr>
          </a:p>
        </p:txBody>
      </p:sp>
      <p:pic>
        <p:nvPicPr>
          <p:cNvPr id="28" name="object 28"/>
          <p:cNvPicPr/>
          <p:nvPr/>
        </p:nvPicPr>
        <p:blipFill>
          <a:blip r:embed="rId9" cstate="print"/>
          <a:stretch>
            <a:fillRect/>
          </a:stretch>
        </p:blipFill>
        <p:spPr>
          <a:xfrm>
            <a:off x="1002323" y="499599"/>
            <a:ext cx="286512" cy="356615"/>
          </a:xfrm>
          <a:prstGeom prst="rect">
            <a:avLst/>
          </a:prstGeom>
        </p:spPr>
      </p:pic>
      <p:sp>
        <p:nvSpPr>
          <p:cNvPr id="32" name="object 21">
            <a:extLst>
              <a:ext uri="{FF2B5EF4-FFF2-40B4-BE49-F238E27FC236}">
                <a16:creationId xmlns:a16="http://schemas.microsoft.com/office/drawing/2014/main" id="{ED6C1C2A-4745-C2DC-5872-827D20492AA1}"/>
              </a:ext>
            </a:extLst>
          </p:cNvPr>
          <p:cNvSpPr txBox="1"/>
          <p:nvPr/>
        </p:nvSpPr>
        <p:spPr>
          <a:xfrm>
            <a:off x="1356347" y="558753"/>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PARTNERSHIPS</a:t>
            </a:r>
            <a:endParaRPr lang="en-US" sz="1200" dirty="0">
              <a:solidFill>
                <a:srgbClr val="C00000"/>
              </a:solidFill>
              <a:latin typeface="Countach" panose="02000000000000000000" pitchFamily="50" charset="0"/>
              <a:cs typeface="Arial"/>
            </a:endParaRPr>
          </a:p>
        </p:txBody>
      </p:sp>
      <p:sp>
        <p:nvSpPr>
          <p:cNvPr id="35" name="TextBox 34">
            <a:extLst>
              <a:ext uri="{FF2B5EF4-FFF2-40B4-BE49-F238E27FC236}">
                <a16:creationId xmlns:a16="http://schemas.microsoft.com/office/drawing/2014/main" id="{4A104FB3-FB35-D4B5-1443-86165FB2E6AA}"/>
              </a:ext>
            </a:extLst>
          </p:cNvPr>
          <p:cNvSpPr txBox="1"/>
          <p:nvPr/>
        </p:nvSpPr>
        <p:spPr>
          <a:xfrm>
            <a:off x="7577629" y="516734"/>
            <a:ext cx="1386686" cy="451406"/>
          </a:xfrm>
          <a:prstGeom prst="rect">
            <a:avLst/>
          </a:prstGeom>
          <a:noFill/>
        </p:spPr>
        <p:txBody>
          <a:bodyPr wrap="square">
            <a:spAutoFit/>
          </a:bodyPr>
          <a:lstStyle/>
          <a:p>
            <a:pPr algn="ctr">
              <a:lnSpc>
                <a:spcPts val="1400"/>
              </a:lnSpc>
            </a:pPr>
            <a:r>
              <a:rPr lang="en-US" sz="2600" b="1" dirty="0">
                <a:solidFill>
                  <a:srgbClr val="F8D102"/>
                </a:solidFill>
                <a:latin typeface="Countach" panose="02000000000000000000" pitchFamily="50" charset="0"/>
                <a:cs typeface="Book Antiqua"/>
              </a:rPr>
              <a:t>50M</a:t>
            </a:r>
            <a:endParaRPr lang="en-US" sz="2600" b="1" dirty="0">
              <a:latin typeface="Countach" panose="02000000000000000000" pitchFamily="50" charset="0"/>
              <a:cs typeface="Book Antiqua"/>
            </a:endParaRPr>
          </a:p>
          <a:p>
            <a:pPr algn="ctr">
              <a:lnSpc>
                <a:spcPts val="1400"/>
              </a:lnSpc>
            </a:pPr>
            <a:r>
              <a:rPr lang="en-US" b="1" dirty="0">
                <a:solidFill>
                  <a:srgbClr val="FFFFFF"/>
                </a:solidFill>
                <a:latin typeface="Countach" panose="02000000000000000000" pitchFamily="50" charset="0"/>
                <a:cs typeface="Arial Narrow"/>
              </a:rPr>
              <a:t>PAGE VIEWS</a:t>
            </a:r>
            <a:endParaRPr lang="en-US" b="1" dirty="0">
              <a:latin typeface="Countach" panose="02000000000000000000" pitchFamily="50" charset="0"/>
              <a:cs typeface="Arial Narrow"/>
            </a:endParaRPr>
          </a:p>
        </p:txBody>
      </p:sp>
      <p:pic>
        <p:nvPicPr>
          <p:cNvPr id="36" name="object 18"/>
          <p:cNvPicPr/>
          <p:nvPr/>
        </p:nvPicPr>
        <p:blipFill>
          <a:blip r:embed="rId10" cstate="print"/>
          <a:stretch>
            <a:fillRect/>
          </a:stretch>
        </p:blipFill>
        <p:spPr>
          <a:xfrm>
            <a:off x="7204357" y="3287266"/>
            <a:ext cx="256031" cy="31394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1975"/>
            <a:chOff x="0" y="0"/>
            <a:chExt cx="9144000" cy="5141975"/>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grpSp>
      <p:sp>
        <p:nvSpPr>
          <p:cNvPr id="7" name="object 7"/>
          <p:cNvSpPr txBox="1"/>
          <p:nvPr/>
        </p:nvSpPr>
        <p:spPr>
          <a:xfrm>
            <a:off x="573727" y="1984995"/>
            <a:ext cx="3903941" cy="1577355"/>
          </a:xfrm>
          <a:prstGeom prst="rect">
            <a:avLst/>
          </a:prstGeom>
        </p:spPr>
        <p:txBody>
          <a:bodyPr vert="horz" wrap="square" lIns="0" tIns="12700" rIns="0" bIns="0" rtlCol="0">
            <a:spAutoFit/>
          </a:bodyPr>
          <a:lstStyle/>
          <a:p>
            <a:pPr>
              <a:lnSpc>
                <a:spcPts val="4000"/>
              </a:lnSpc>
            </a:pPr>
            <a:r>
              <a:rPr lang="en-US" sz="5000" b="1" dirty="0">
                <a:solidFill>
                  <a:srgbClr val="000000"/>
                </a:solidFill>
                <a:latin typeface="Countach" panose="02000000000000000000" pitchFamily="50" charset="0"/>
                <a:cs typeface="Arial Narrow"/>
              </a:rPr>
              <a:t>POWERED BY</a:t>
            </a:r>
            <a:endParaRPr lang="en-US" sz="5000" b="1" dirty="0">
              <a:latin typeface="Countach" panose="02000000000000000000" pitchFamily="50" charset="0"/>
              <a:cs typeface="Arial Narrow"/>
            </a:endParaRPr>
          </a:p>
          <a:p>
            <a:pPr>
              <a:lnSpc>
                <a:spcPts val="4000"/>
              </a:lnSpc>
            </a:pPr>
            <a:r>
              <a:rPr lang="en-US" sz="4600" b="1" dirty="0">
                <a:latin typeface="Countach" panose="02000000000000000000" pitchFamily="50" charset="0"/>
                <a:cs typeface="Arial Narrow"/>
              </a:rPr>
              <a:t>PG PERFORMANCE</a:t>
            </a:r>
          </a:p>
          <a:p>
            <a:pPr marR="829310">
              <a:lnSpc>
                <a:spcPts val="1400"/>
              </a:lnSpc>
            </a:pPr>
            <a:r>
              <a:rPr lang="en-US" sz="1200" dirty="0">
                <a:solidFill>
                  <a:srgbClr val="FFFFFF"/>
                </a:solidFill>
                <a:latin typeface="Countach" panose="02000000000000000000" pitchFamily="50" charset="0"/>
                <a:cs typeface="Arial"/>
              </a:rPr>
              <a:t>OUR PG PERFORMANCE DIGITAL PORTFOLIO PROVIDES PERFORMANCE AND SKILLS DEVELOPMENT METRICS TO PLAYERS, PARENTS, COACHES AND SCOUTS.</a:t>
            </a:r>
            <a:endParaRPr lang="en-US" sz="1200" dirty="0">
              <a:latin typeface="Countach" panose="02000000000000000000" pitchFamily="50" charset="0"/>
              <a:cs typeface="Arial"/>
            </a:endParaRPr>
          </a:p>
        </p:txBody>
      </p:sp>
      <p:grpSp>
        <p:nvGrpSpPr>
          <p:cNvPr id="8" name="object 8"/>
          <p:cNvGrpSpPr/>
          <p:nvPr/>
        </p:nvGrpSpPr>
        <p:grpSpPr>
          <a:xfrm>
            <a:off x="3825240" y="496823"/>
            <a:ext cx="2573020" cy="4380230"/>
            <a:chOff x="3825240" y="496823"/>
            <a:chExt cx="2573020" cy="4380230"/>
          </a:xfrm>
        </p:grpSpPr>
        <p:pic>
          <p:nvPicPr>
            <p:cNvPr id="9" name="object 9"/>
            <p:cNvPicPr/>
            <p:nvPr/>
          </p:nvPicPr>
          <p:blipFill>
            <a:blip r:embed="rId6" cstate="print"/>
            <a:stretch>
              <a:fillRect/>
            </a:stretch>
          </p:blipFill>
          <p:spPr>
            <a:xfrm>
              <a:off x="3825240" y="496823"/>
              <a:ext cx="2572512" cy="4379976"/>
            </a:xfrm>
            <a:prstGeom prst="rect">
              <a:avLst/>
            </a:prstGeom>
          </p:spPr>
        </p:pic>
        <p:pic>
          <p:nvPicPr>
            <p:cNvPr id="10" name="object 10"/>
            <p:cNvPicPr/>
            <p:nvPr/>
          </p:nvPicPr>
          <p:blipFill>
            <a:blip r:embed="rId7" cstate="print"/>
            <a:stretch>
              <a:fillRect/>
            </a:stretch>
          </p:blipFill>
          <p:spPr>
            <a:xfrm>
              <a:off x="3980688" y="633983"/>
              <a:ext cx="2261616" cy="4066032"/>
            </a:xfrm>
            <a:prstGeom prst="rect">
              <a:avLst/>
            </a:prstGeom>
          </p:spPr>
        </p:pic>
      </p:grpSp>
      <p:grpSp>
        <p:nvGrpSpPr>
          <p:cNvPr id="11" name="object 11"/>
          <p:cNvGrpSpPr/>
          <p:nvPr/>
        </p:nvGrpSpPr>
        <p:grpSpPr>
          <a:xfrm>
            <a:off x="3855720" y="0"/>
            <a:ext cx="5288280" cy="5142230"/>
            <a:chOff x="3855720" y="0"/>
            <a:chExt cx="5288280" cy="5142230"/>
          </a:xfrm>
        </p:grpSpPr>
        <p:pic>
          <p:nvPicPr>
            <p:cNvPr id="12" name="object 12"/>
            <p:cNvPicPr/>
            <p:nvPr/>
          </p:nvPicPr>
          <p:blipFill>
            <a:blip r:embed="rId8" cstate="print"/>
            <a:stretch>
              <a:fillRect/>
            </a:stretch>
          </p:blipFill>
          <p:spPr>
            <a:xfrm>
              <a:off x="3855720" y="539495"/>
              <a:ext cx="2508504" cy="4224528"/>
            </a:xfrm>
            <a:prstGeom prst="rect">
              <a:avLst/>
            </a:prstGeom>
          </p:spPr>
        </p:pic>
        <p:pic>
          <p:nvPicPr>
            <p:cNvPr id="13" name="object 13"/>
            <p:cNvPicPr/>
            <p:nvPr/>
          </p:nvPicPr>
          <p:blipFill>
            <a:blip r:embed="rId9" cstate="print"/>
            <a:stretch>
              <a:fillRect/>
            </a:stretch>
          </p:blipFill>
          <p:spPr>
            <a:xfrm>
              <a:off x="4934712" y="3541776"/>
              <a:ext cx="679703" cy="597408"/>
            </a:xfrm>
            <a:prstGeom prst="rect">
              <a:avLst/>
            </a:prstGeom>
          </p:spPr>
        </p:pic>
        <p:pic>
          <p:nvPicPr>
            <p:cNvPr id="14" name="object 14"/>
            <p:cNvPicPr/>
            <p:nvPr/>
          </p:nvPicPr>
          <p:blipFill>
            <a:blip r:embed="rId10" cstate="print"/>
            <a:stretch>
              <a:fillRect/>
            </a:stretch>
          </p:blipFill>
          <p:spPr>
            <a:xfrm>
              <a:off x="4648200" y="4160520"/>
              <a:ext cx="1335024" cy="234696"/>
            </a:xfrm>
            <a:prstGeom prst="rect">
              <a:avLst/>
            </a:prstGeom>
          </p:spPr>
        </p:pic>
        <p:pic>
          <p:nvPicPr>
            <p:cNvPr id="15" name="object 15"/>
            <p:cNvPicPr/>
            <p:nvPr/>
          </p:nvPicPr>
          <p:blipFill>
            <a:blip r:embed="rId11" cstate="print"/>
            <a:stretch>
              <a:fillRect/>
            </a:stretch>
          </p:blipFill>
          <p:spPr>
            <a:xfrm>
              <a:off x="5190744" y="0"/>
              <a:ext cx="3953255" cy="5141975"/>
            </a:xfrm>
            <a:prstGeom prst="rect">
              <a:avLst/>
            </a:prstGeom>
          </p:spPr>
        </p:pic>
      </p:grpSp>
      <p:pic>
        <p:nvPicPr>
          <p:cNvPr id="16" name="object 16"/>
          <p:cNvPicPr/>
          <p:nvPr/>
        </p:nvPicPr>
        <p:blipFill>
          <a:blip r:embed="rId12" cstate="print"/>
          <a:stretch>
            <a:fillRect/>
          </a:stretch>
        </p:blipFill>
        <p:spPr>
          <a:xfrm>
            <a:off x="597408" y="1267967"/>
            <a:ext cx="286511" cy="356615"/>
          </a:xfrm>
          <a:prstGeom prst="rect">
            <a:avLst/>
          </a:prstGeom>
        </p:spPr>
      </p:pic>
      <p:sp>
        <p:nvSpPr>
          <p:cNvPr id="21" name="object 21">
            <a:extLst>
              <a:ext uri="{FF2B5EF4-FFF2-40B4-BE49-F238E27FC236}">
                <a16:creationId xmlns:a16="http://schemas.microsoft.com/office/drawing/2014/main" id="{40BB0320-9BA7-401A-88F8-2AC729D57AB9}"/>
              </a:ext>
            </a:extLst>
          </p:cNvPr>
          <p:cNvSpPr txBox="1"/>
          <p:nvPr/>
        </p:nvSpPr>
        <p:spPr>
          <a:xfrm>
            <a:off x="945164" y="1344396"/>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PARTNERSHIPS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sp>
          <p:nvSpPr>
            <p:cNvPr id="7" name="object 7"/>
            <p:cNvSpPr/>
            <p:nvPr/>
          </p:nvSpPr>
          <p:spPr>
            <a:xfrm>
              <a:off x="5127447" y="217893"/>
              <a:ext cx="1841500" cy="871219"/>
            </a:xfrm>
            <a:custGeom>
              <a:avLst/>
              <a:gdLst/>
              <a:ahLst/>
              <a:cxnLst/>
              <a:rect l="l" t="t" r="r" b="b"/>
              <a:pathLst>
                <a:path w="1841500" h="871219">
                  <a:moveTo>
                    <a:pt x="0" y="145153"/>
                  </a:moveTo>
                  <a:lnTo>
                    <a:pt x="7400" y="99273"/>
                  </a:lnTo>
                  <a:lnTo>
                    <a:pt x="28006" y="59427"/>
                  </a:lnTo>
                  <a:lnTo>
                    <a:pt x="59427" y="28006"/>
                  </a:lnTo>
                  <a:lnTo>
                    <a:pt x="99273" y="7400"/>
                  </a:lnTo>
                  <a:lnTo>
                    <a:pt x="145153" y="0"/>
                  </a:lnTo>
                  <a:lnTo>
                    <a:pt x="1696250" y="0"/>
                  </a:lnTo>
                  <a:lnTo>
                    <a:pt x="1742128" y="7400"/>
                  </a:lnTo>
                  <a:lnTo>
                    <a:pt x="1781972" y="28006"/>
                  </a:lnTo>
                  <a:lnTo>
                    <a:pt x="1813394" y="59427"/>
                  </a:lnTo>
                  <a:lnTo>
                    <a:pt x="1834000" y="99273"/>
                  </a:lnTo>
                  <a:lnTo>
                    <a:pt x="1841401" y="145153"/>
                  </a:lnTo>
                  <a:lnTo>
                    <a:pt x="1841401" y="725747"/>
                  </a:lnTo>
                  <a:lnTo>
                    <a:pt x="1834000" y="771627"/>
                  </a:lnTo>
                  <a:lnTo>
                    <a:pt x="1813394" y="811473"/>
                  </a:lnTo>
                  <a:lnTo>
                    <a:pt x="1781972" y="842894"/>
                  </a:lnTo>
                  <a:lnTo>
                    <a:pt x="1742128" y="863500"/>
                  </a:lnTo>
                  <a:lnTo>
                    <a:pt x="1696250" y="870900"/>
                  </a:lnTo>
                  <a:lnTo>
                    <a:pt x="145153" y="870900"/>
                  </a:lnTo>
                  <a:lnTo>
                    <a:pt x="99273" y="863500"/>
                  </a:lnTo>
                  <a:lnTo>
                    <a:pt x="59427" y="842894"/>
                  </a:lnTo>
                  <a:lnTo>
                    <a:pt x="28006" y="811473"/>
                  </a:lnTo>
                  <a:lnTo>
                    <a:pt x="7400" y="771627"/>
                  </a:lnTo>
                  <a:lnTo>
                    <a:pt x="0" y="725747"/>
                  </a:lnTo>
                  <a:lnTo>
                    <a:pt x="0" y="145153"/>
                  </a:lnTo>
                  <a:close/>
                </a:path>
              </a:pathLst>
            </a:custGeom>
            <a:ln w="9525">
              <a:solidFill>
                <a:srgbClr val="000000"/>
              </a:solidFill>
            </a:ln>
          </p:spPr>
          <p:txBody>
            <a:bodyPr wrap="square" lIns="0" tIns="0" rIns="0" bIns="0" rtlCol="0"/>
            <a:lstStyle/>
            <a:p>
              <a:endParaRPr lang="en-US" dirty="0">
                <a:latin typeface="Countach" panose="02000000000000000000" pitchFamily="50" charset="0"/>
              </a:endParaRPr>
            </a:p>
          </p:txBody>
        </p:sp>
      </p:grpSp>
      <p:sp>
        <p:nvSpPr>
          <p:cNvPr id="8" name="object 8"/>
          <p:cNvSpPr txBox="1">
            <a:spLocks noGrp="1"/>
          </p:cNvSpPr>
          <p:nvPr>
            <p:ph type="title"/>
          </p:nvPr>
        </p:nvSpPr>
        <p:spPr>
          <a:xfrm>
            <a:off x="5127447" y="396199"/>
            <a:ext cx="1841500" cy="371897"/>
          </a:xfrm>
          <a:prstGeom prst="rect">
            <a:avLst/>
          </a:prstGeom>
        </p:spPr>
        <p:txBody>
          <a:bodyPr vert="horz" wrap="square" lIns="0" tIns="12700" rIns="0" bIns="0" rtlCol="0">
            <a:spAutoFit/>
          </a:bodyPr>
          <a:lstStyle/>
          <a:p>
            <a:pPr algn="ctr">
              <a:lnSpc>
                <a:spcPts val="1400"/>
              </a:lnSpc>
            </a:pPr>
            <a:r>
              <a:rPr lang="en-US" sz="2500" dirty="0">
                <a:solidFill>
                  <a:srgbClr val="000000"/>
                </a:solidFill>
                <a:latin typeface="Countach" panose="02000000000000000000" pitchFamily="50" charset="0"/>
                <a:cs typeface="Book Antiqua"/>
              </a:rPr>
              <a:t>340M</a:t>
            </a:r>
            <a:br>
              <a:rPr lang="en-US" sz="2500" dirty="0">
                <a:latin typeface="Countach" panose="02000000000000000000" pitchFamily="50" charset="0"/>
                <a:cs typeface="Book Antiqua"/>
              </a:rPr>
            </a:br>
            <a:r>
              <a:rPr lang="en-US" sz="1400" dirty="0">
                <a:solidFill>
                  <a:srgbClr val="000000"/>
                </a:solidFill>
                <a:latin typeface="Countach" panose="02000000000000000000" pitchFamily="50" charset="0"/>
              </a:rPr>
              <a:t>WEBSITE VIEWS</a:t>
            </a:r>
            <a:endParaRPr lang="en-US" sz="1400" dirty="0">
              <a:latin typeface="Countach" panose="02000000000000000000" pitchFamily="50" charset="0"/>
            </a:endParaRPr>
          </a:p>
        </p:txBody>
      </p:sp>
      <p:pic>
        <p:nvPicPr>
          <p:cNvPr id="10" name="object 10"/>
          <p:cNvPicPr/>
          <p:nvPr/>
        </p:nvPicPr>
        <p:blipFill>
          <a:blip r:embed="rId6" cstate="print"/>
          <a:stretch>
            <a:fillRect/>
          </a:stretch>
        </p:blipFill>
        <p:spPr>
          <a:xfrm>
            <a:off x="3355847" y="804672"/>
            <a:ext cx="5257800" cy="4181855"/>
          </a:xfrm>
          <a:prstGeom prst="rect">
            <a:avLst/>
          </a:prstGeom>
        </p:spPr>
      </p:pic>
      <p:pic>
        <p:nvPicPr>
          <p:cNvPr id="11" name="object 11"/>
          <p:cNvPicPr/>
          <p:nvPr/>
        </p:nvPicPr>
        <p:blipFill>
          <a:blip r:embed="rId7" cstate="print"/>
          <a:stretch>
            <a:fillRect/>
          </a:stretch>
        </p:blipFill>
        <p:spPr>
          <a:xfrm>
            <a:off x="3587496" y="954024"/>
            <a:ext cx="4700015" cy="1197864"/>
          </a:xfrm>
          <a:prstGeom prst="rect">
            <a:avLst/>
          </a:prstGeom>
        </p:spPr>
      </p:pic>
      <p:sp>
        <p:nvSpPr>
          <p:cNvPr id="12" name="object 12"/>
          <p:cNvSpPr txBox="1"/>
          <p:nvPr/>
        </p:nvSpPr>
        <p:spPr>
          <a:xfrm>
            <a:off x="7762252" y="1035812"/>
            <a:ext cx="408940" cy="101951"/>
          </a:xfrm>
          <a:prstGeom prst="rect">
            <a:avLst/>
          </a:prstGeom>
        </p:spPr>
        <p:txBody>
          <a:bodyPr vert="horz" wrap="square" lIns="0" tIns="17145" rIns="0" bIns="0" rtlCol="0">
            <a:spAutoFit/>
          </a:bodyPr>
          <a:lstStyle/>
          <a:p>
            <a:pPr marL="12700">
              <a:lnSpc>
                <a:spcPct val="100000"/>
              </a:lnSpc>
              <a:spcBef>
                <a:spcPts val="135"/>
              </a:spcBef>
            </a:pPr>
            <a:r>
              <a:rPr lang="en-US" sz="550" dirty="0">
                <a:solidFill>
                  <a:srgbClr val="FFFFFF"/>
                </a:solidFill>
                <a:latin typeface="Countach" panose="02000000000000000000" pitchFamily="50" charset="0"/>
                <a:cs typeface="Arial"/>
              </a:rPr>
              <a:t>CLOSE AD X</a:t>
            </a:r>
            <a:endParaRPr lang="en-US" sz="550" dirty="0">
              <a:latin typeface="Countach" panose="02000000000000000000" pitchFamily="50" charset="0"/>
              <a:cs typeface="Arial"/>
            </a:endParaRPr>
          </a:p>
        </p:txBody>
      </p:sp>
      <p:pic>
        <p:nvPicPr>
          <p:cNvPr id="13" name="object 13"/>
          <p:cNvPicPr/>
          <p:nvPr/>
        </p:nvPicPr>
        <p:blipFill>
          <a:blip r:embed="rId8" cstate="print"/>
          <a:stretch>
            <a:fillRect/>
          </a:stretch>
        </p:blipFill>
        <p:spPr>
          <a:xfrm>
            <a:off x="710183" y="856488"/>
            <a:ext cx="286512" cy="356615"/>
          </a:xfrm>
          <a:prstGeom prst="rect">
            <a:avLst/>
          </a:prstGeom>
        </p:spPr>
      </p:pic>
      <p:sp>
        <p:nvSpPr>
          <p:cNvPr id="14" name="object 14"/>
          <p:cNvSpPr txBox="1"/>
          <p:nvPr/>
        </p:nvSpPr>
        <p:spPr>
          <a:xfrm>
            <a:off x="667753" y="1287955"/>
            <a:ext cx="4471417" cy="2906950"/>
          </a:xfrm>
          <a:prstGeom prst="rect">
            <a:avLst/>
          </a:prstGeom>
        </p:spPr>
        <p:txBody>
          <a:bodyPr vert="horz" wrap="square" lIns="0" tIns="12700" rIns="0" bIns="0" rtlCol="0">
            <a:spAutoFit/>
          </a:bodyPr>
          <a:lstStyle/>
          <a:p>
            <a:pPr algn="l">
              <a:lnSpc>
                <a:spcPct val="100000"/>
              </a:lnSpc>
              <a:spcBef>
                <a:spcPts val="245"/>
              </a:spcBef>
            </a:pPr>
            <a:endParaRPr lang="en-US" sz="1200" dirty="0">
              <a:latin typeface="Countach" panose="02000000000000000000" pitchFamily="50" charset="0"/>
              <a:cs typeface="Arial"/>
            </a:endParaRPr>
          </a:p>
          <a:p>
            <a:pPr marL="12700" marR="426084" algn="l">
              <a:lnSpc>
                <a:spcPct val="70000"/>
              </a:lnSpc>
            </a:pPr>
            <a:r>
              <a:rPr lang="en-US" sz="3200" b="1" dirty="0">
                <a:latin typeface="Countach" panose="02000000000000000000" pitchFamily="50" charset="0"/>
                <a:cs typeface="Arial Narrow"/>
              </a:rPr>
              <a:t>PERFECTGAME.ORG </a:t>
            </a:r>
          </a:p>
          <a:p>
            <a:pPr marL="12700" marR="426084" algn="l">
              <a:lnSpc>
                <a:spcPct val="70000"/>
              </a:lnSpc>
            </a:pPr>
            <a:r>
              <a:rPr lang="en-US" sz="5000" b="1" dirty="0">
                <a:latin typeface="Countach" panose="02000000000000000000" pitchFamily="50" charset="0"/>
                <a:cs typeface="Arial Narrow"/>
              </a:rPr>
              <a:t>IS THE HUB</a:t>
            </a:r>
          </a:p>
          <a:p>
            <a:pPr marR="5080" algn="l">
              <a:lnSpc>
                <a:spcPts val="1400"/>
              </a:lnSpc>
            </a:pPr>
            <a:endParaRPr lang="en-US" sz="1200" dirty="0">
              <a:solidFill>
                <a:srgbClr val="FFFFFF"/>
              </a:solidFill>
              <a:latin typeface="Countach" panose="02000000000000000000" pitchFamily="50" charset="0"/>
              <a:cs typeface="Arial"/>
            </a:endParaRPr>
          </a:p>
          <a:p>
            <a:pPr marR="5080" algn="l">
              <a:lnSpc>
                <a:spcPts val="1400"/>
              </a:lnSpc>
            </a:pPr>
            <a:r>
              <a:rPr lang="en-US" sz="1200" dirty="0">
                <a:solidFill>
                  <a:srgbClr val="FFFFFF"/>
                </a:solidFill>
                <a:latin typeface="Countach" panose="02000000000000000000" pitchFamily="50" charset="0"/>
                <a:cs typeface="Arial"/>
              </a:rPr>
              <a:t>RUN OF SITE TIER I DISPLAY BANNER PLACEMENTS  </a:t>
            </a:r>
          </a:p>
          <a:p>
            <a:pPr algn="l">
              <a:lnSpc>
                <a:spcPts val="1400"/>
              </a:lnSpc>
              <a:buClr>
                <a:srgbClr val="000000"/>
              </a:buClr>
              <a:buFont typeface="Times New Roman"/>
              <a:buChar char="●"/>
              <a:tabLst>
                <a:tab pos="377190" algn="l"/>
              </a:tabLst>
            </a:pPr>
            <a:r>
              <a:rPr lang="en-US" sz="1200" dirty="0">
                <a:solidFill>
                  <a:srgbClr val="FFFFFF"/>
                </a:solidFill>
                <a:latin typeface="Countach" panose="02000000000000000000" pitchFamily="50" charset="0"/>
                <a:cs typeface="Arial"/>
              </a:rPr>
              <a:t>  GEO-TARGETED</a:t>
            </a:r>
            <a:endParaRPr lang="en-US" sz="1200" dirty="0">
              <a:latin typeface="Countach" panose="02000000000000000000" pitchFamily="50" charset="0"/>
              <a:cs typeface="Arial"/>
            </a:endParaRPr>
          </a:p>
          <a:p>
            <a:pPr algn="l">
              <a:lnSpc>
                <a:spcPts val="1400"/>
              </a:lnSpc>
              <a:buClr>
                <a:srgbClr val="000000"/>
              </a:buClr>
              <a:buFont typeface="Times New Roman"/>
              <a:buChar char="●"/>
              <a:tabLst>
                <a:tab pos="377190" algn="l"/>
              </a:tabLst>
            </a:pPr>
            <a:r>
              <a:rPr lang="en-US" sz="1200" dirty="0">
                <a:solidFill>
                  <a:srgbClr val="FFFFFF"/>
                </a:solidFill>
                <a:latin typeface="Countach" panose="02000000000000000000" pitchFamily="50" charset="0"/>
                <a:cs typeface="Arial"/>
              </a:rPr>
              <a:t>  NATIONAL CAMPAIGNS</a:t>
            </a:r>
          </a:p>
          <a:p>
            <a:pPr marR="5080">
              <a:lnSpc>
                <a:spcPts val="1400"/>
              </a:lnSpc>
            </a:pPr>
            <a:endParaRPr lang="en-US" sz="1200" dirty="0">
              <a:solidFill>
                <a:srgbClr val="FFFFFF"/>
              </a:solidFill>
              <a:latin typeface="Countach" panose="02000000000000000000" pitchFamily="50" charset="0"/>
              <a:cs typeface="Arial"/>
            </a:endParaRPr>
          </a:p>
          <a:p>
            <a:pPr marR="5080">
              <a:lnSpc>
                <a:spcPts val="1400"/>
              </a:lnSpc>
            </a:pPr>
            <a:r>
              <a:rPr lang="en-US" sz="1200" dirty="0">
                <a:solidFill>
                  <a:srgbClr val="FFFFFF"/>
                </a:solidFill>
                <a:latin typeface="Countach" panose="02000000000000000000" pitchFamily="50" charset="0"/>
                <a:cs typeface="Arial"/>
              </a:rPr>
              <a:t>10, 15 &amp; 30 VIDEO PRE-ROLL ADS BOTH NATIONAL</a:t>
            </a:r>
          </a:p>
          <a:p>
            <a:pPr marR="5080">
              <a:lnSpc>
                <a:spcPts val="1400"/>
              </a:lnSpc>
            </a:pPr>
            <a:r>
              <a:rPr lang="en-US" sz="1200" dirty="0">
                <a:solidFill>
                  <a:srgbClr val="FFFFFF"/>
                </a:solidFill>
                <a:latin typeface="Countach" panose="02000000000000000000" pitchFamily="50" charset="0"/>
                <a:cs typeface="Arial"/>
              </a:rPr>
              <a:t> &amp; GEO-TARGETED BY REGION ON:</a:t>
            </a:r>
          </a:p>
          <a:p>
            <a:pPr>
              <a:lnSpc>
                <a:spcPts val="1400"/>
              </a:lnSpc>
              <a:buClr>
                <a:srgbClr val="000000"/>
              </a:buClr>
              <a:buFont typeface="Times New Roman"/>
              <a:buChar char="●"/>
              <a:tabLst>
                <a:tab pos="285750" algn="l"/>
              </a:tabLst>
            </a:pPr>
            <a:r>
              <a:rPr lang="en-US" sz="1200" dirty="0">
                <a:solidFill>
                  <a:srgbClr val="FFFFFF"/>
                </a:solidFill>
                <a:latin typeface="Countach" panose="02000000000000000000" pitchFamily="50" charset="0"/>
                <a:cs typeface="Arial"/>
              </a:rPr>
              <a:t>  PERFECTGAME.ORG</a:t>
            </a:r>
            <a:endParaRPr lang="en-US" sz="1200" dirty="0">
              <a:latin typeface="Countach" panose="02000000000000000000" pitchFamily="50" charset="0"/>
              <a:cs typeface="Arial"/>
            </a:endParaRPr>
          </a:p>
          <a:p>
            <a:pPr>
              <a:lnSpc>
                <a:spcPts val="1400"/>
              </a:lnSpc>
              <a:buClr>
                <a:srgbClr val="000000"/>
              </a:buClr>
              <a:buFont typeface="Times New Roman"/>
              <a:buChar char="●"/>
              <a:tabLst>
                <a:tab pos="285750" algn="l"/>
              </a:tabLst>
            </a:pPr>
            <a:r>
              <a:rPr lang="en-US" sz="1200" dirty="0">
                <a:solidFill>
                  <a:srgbClr val="FFFFFF"/>
                </a:solidFill>
                <a:latin typeface="Countach" panose="02000000000000000000" pitchFamily="50" charset="0"/>
                <a:cs typeface="Arial"/>
              </a:rPr>
              <a:t>   PERFECTGAME.TV</a:t>
            </a:r>
            <a:endParaRPr lang="en-US" sz="1200" dirty="0">
              <a:latin typeface="Countach" panose="02000000000000000000" pitchFamily="50" charset="0"/>
              <a:cs typeface="Arial"/>
            </a:endParaRPr>
          </a:p>
          <a:p>
            <a:pPr marL="377190" indent="-167005" algn="l">
              <a:lnSpc>
                <a:spcPct val="100000"/>
              </a:lnSpc>
              <a:spcBef>
                <a:spcPts val="165"/>
              </a:spcBef>
              <a:buClr>
                <a:srgbClr val="000000"/>
              </a:buClr>
              <a:buFont typeface="Times New Roman"/>
              <a:buChar char="●"/>
              <a:tabLst>
                <a:tab pos="377190" algn="l"/>
              </a:tabLst>
            </a:pPr>
            <a:endParaRPr lang="en-US" sz="1200" dirty="0">
              <a:latin typeface="Countach" panose="02000000000000000000" pitchFamily="50" charset="0"/>
              <a:cs typeface="Arial"/>
            </a:endParaRPr>
          </a:p>
        </p:txBody>
      </p:sp>
      <p:sp>
        <p:nvSpPr>
          <p:cNvPr id="17" name="object 21">
            <a:extLst>
              <a:ext uri="{FF2B5EF4-FFF2-40B4-BE49-F238E27FC236}">
                <a16:creationId xmlns:a16="http://schemas.microsoft.com/office/drawing/2014/main" id="{1DB98F04-D555-411C-8AE6-E0EECE9240D1}"/>
              </a:ext>
            </a:extLst>
          </p:cNvPr>
          <p:cNvSpPr txBox="1"/>
          <p:nvPr/>
        </p:nvSpPr>
        <p:spPr>
          <a:xfrm>
            <a:off x="1059242" y="911278"/>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PARTNERSHIPS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sp>
          <p:nvSpPr>
            <p:cNvPr id="7" name="object 7"/>
            <p:cNvSpPr/>
            <p:nvPr/>
          </p:nvSpPr>
          <p:spPr>
            <a:xfrm>
              <a:off x="6884149" y="998156"/>
              <a:ext cx="1607820" cy="871219"/>
            </a:xfrm>
            <a:custGeom>
              <a:avLst/>
              <a:gdLst/>
              <a:ahLst/>
              <a:cxnLst/>
              <a:rect l="l" t="t" r="r" b="b"/>
              <a:pathLst>
                <a:path w="1607820" h="871219">
                  <a:moveTo>
                    <a:pt x="0" y="145152"/>
                  </a:moveTo>
                  <a:lnTo>
                    <a:pt x="7399" y="99272"/>
                  </a:lnTo>
                  <a:lnTo>
                    <a:pt x="28005" y="59427"/>
                  </a:lnTo>
                  <a:lnTo>
                    <a:pt x="59427" y="28005"/>
                  </a:lnTo>
                  <a:lnTo>
                    <a:pt x="99272" y="7399"/>
                  </a:lnTo>
                  <a:lnTo>
                    <a:pt x="145152" y="0"/>
                  </a:lnTo>
                  <a:lnTo>
                    <a:pt x="1462550" y="0"/>
                  </a:lnTo>
                  <a:lnTo>
                    <a:pt x="1508427" y="7399"/>
                  </a:lnTo>
                  <a:lnTo>
                    <a:pt x="1548272" y="28005"/>
                  </a:lnTo>
                  <a:lnTo>
                    <a:pt x="1579694" y="59427"/>
                  </a:lnTo>
                  <a:lnTo>
                    <a:pt x="1600300" y="99272"/>
                  </a:lnTo>
                  <a:lnTo>
                    <a:pt x="1607700" y="145152"/>
                  </a:lnTo>
                  <a:lnTo>
                    <a:pt x="1607700" y="725748"/>
                  </a:lnTo>
                  <a:lnTo>
                    <a:pt x="1600300" y="771627"/>
                  </a:lnTo>
                  <a:lnTo>
                    <a:pt x="1579694" y="811473"/>
                  </a:lnTo>
                  <a:lnTo>
                    <a:pt x="1548272" y="842894"/>
                  </a:lnTo>
                  <a:lnTo>
                    <a:pt x="1508427" y="863500"/>
                  </a:lnTo>
                  <a:lnTo>
                    <a:pt x="1462550" y="870900"/>
                  </a:lnTo>
                  <a:lnTo>
                    <a:pt x="145152" y="870900"/>
                  </a:lnTo>
                  <a:lnTo>
                    <a:pt x="99272" y="863500"/>
                  </a:lnTo>
                  <a:lnTo>
                    <a:pt x="59427" y="842894"/>
                  </a:lnTo>
                  <a:lnTo>
                    <a:pt x="28005" y="811473"/>
                  </a:lnTo>
                  <a:lnTo>
                    <a:pt x="7399" y="771627"/>
                  </a:lnTo>
                  <a:lnTo>
                    <a:pt x="0" y="725748"/>
                  </a:lnTo>
                  <a:lnTo>
                    <a:pt x="0" y="145152"/>
                  </a:lnTo>
                  <a:close/>
                </a:path>
              </a:pathLst>
            </a:custGeom>
            <a:ln w="9525">
              <a:solidFill>
                <a:srgbClr val="000000"/>
              </a:solidFill>
            </a:ln>
          </p:spPr>
          <p:txBody>
            <a:bodyPr wrap="square" lIns="0" tIns="0" rIns="0" bIns="0" rtlCol="0"/>
            <a:lstStyle/>
            <a:p>
              <a:endParaRPr>
                <a:latin typeface="Countach" panose="02000000000000000000" pitchFamily="50" charset="0"/>
              </a:endParaRPr>
            </a:p>
          </p:txBody>
        </p:sp>
      </p:grpSp>
      <p:sp>
        <p:nvSpPr>
          <p:cNvPr id="8" name="object 8"/>
          <p:cNvSpPr txBox="1"/>
          <p:nvPr/>
        </p:nvSpPr>
        <p:spPr>
          <a:xfrm>
            <a:off x="7148731" y="1291532"/>
            <a:ext cx="1249617" cy="384721"/>
          </a:xfrm>
          <a:prstGeom prst="rect">
            <a:avLst/>
          </a:prstGeom>
        </p:spPr>
        <p:txBody>
          <a:bodyPr vert="horz" wrap="square" lIns="0" tIns="12700" rIns="0" bIns="0" rtlCol="0">
            <a:spAutoFit/>
          </a:bodyPr>
          <a:lstStyle/>
          <a:p>
            <a:pPr marL="83820" algn="ctr">
              <a:lnSpc>
                <a:spcPts val="1400"/>
              </a:lnSpc>
              <a:spcBef>
                <a:spcPts val="100"/>
              </a:spcBef>
            </a:pPr>
            <a:r>
              <a:rPr lang="en-US" sz="2500" b="1" dirty="0">
                <a:latin typeface="Countach" panose="02000000000000000000" pitchFamily="50" charset="0"/>
                <a:cs typeface="Book Antiqua"/>
              </a:rPr>
              <a:t>1.67M</a:t>
            </a:r>
          </a:p>
          <a:p>
            <a:pPr marL="83820" algn="ctr">
              <a:lnSpc>
                <a:spcPts val="1400"/>
              </a:lnSpc>
              <a:spcBef>
                <a:spcPts val="100"/>
              </a:spcBef>
            </a:pPr>
            <a:r>
              <a:rPr lang="en-US" sz="1200" b="1" dirty="0">
                <a:latin typeface="Countach" panose="02000000000000000000" pitchFamily="50" charset="0"/>
                <a:cs typeface="Arial Narrow"/>
              </a:rPr>
              <a:t>DATABASE CONTACTS</a:t>
            </a:r>
          </a:p>
        </p:txBody>
      </p:sp>
      <p:sp>
        <p:nvSpPr>
          <p:cNvPr id="9" name="object 9"/>
          <p:cNvSpPr txBox="1">
            <a:spLocks noGrp="1"/>
          </p:cNvSpPr>
          <p:nvPr>
            <p:ph type="title"/>
          </p:nvPr>
        </p:nvSpPr>
        <p:spPr>
          <a:xfrm>
            <a:off x="1101204" y="766539"/>
            <a:ext cx="3318396" cy="2936701"/>
          </a:xfrm>
          <a:prstGeom prst="rect">
            <a:avLst/>
          </a:prstGeom>
        </p:spPr>
        <p:txBody>
          <a:bodyPr vert="horz" wrap="square" lIns="0" tIns="241300" rIns="0" bIns="0" rtlCol="0">
            <a:spAutoFit/>
          </a:bodyPr>
          <a:lstStyle/>
          <a:p>
            <a:pPr marL="12700" marR="5080">
              <a:lnSpc>
                <a:spcPct val="70000"/>
              </a:lnSpc>
              <a:spcBef>
                <a:spcPts val="1900"/>
              </a:spcBef>
            </a:pPr>
            <a:r>
              <a:rPr lang="en-US" sz="5000" dirty="0">
                <a:solidFill>
                  <a:schemeClr val="tx1"/>
                </a:solidFill>
                <a:latin typeface="Countach" panose="02000000000000000000" pitchFamily="50" charset="0"/>
              </a:rPr>
              <a:t>DIRECT </a:t>
            </a:r>
            <a:br>
              <a:rPr lang="en-US" sz="5000" dirty="0">
                <a:solidFill>
                  <a:schemeClr val="tx1"/>
                </a:solidFill>
                <a:latin typeface="Countach" panose="02000000000000000000" pitchFamily="50" charset="0"/>
              </a:rPr>
            </a:br>
            <a:r>
              <a:rPr lang="en-US" sz="5000" dirty="0">
                <a:solidFill>
                  <a:schemeClr val="tx1"/>
                </a:solidFill>
                <a:latin typeface="Countach" panose="02000000000000000000" pitchFamily="50" charset="0"/>
              </a:rPr>
              <a:t>RESPONSE</a:t>
            </a:r>
            <a:br>
              <a:rPr lang="en-US" sz="5000" dirty="0">
                <a:solidFill>
                  <a:schemeClr val="tx1"/>
                </a:solidFill>
                <a:latin typeface="Countach" panose="02000000000000000000" pitchFamily="50" charset="0"/>
              </a:rPr>
            </a:br>
            <a:r>
              <a:rPr lang="en-US" sz="5000" dirty="0">
                <a:solidFill>
                  <a:schemeClr val="tx1"/>
                </a:solidFill>
                <a:latin typeface="Countach" panose="02000000000000000000" pitchFamily="50" charset="0"/>
              </a:rPr>
              <a:t>WITH A LOYAL AUDIENCE</a:t>
            </a:r>
            <a:br>
              <a:rPr lang="en-US" sz="5000" dirty="0">
                <a:solidFill>
                  <a:schemeClr val="tx1"/>
                </a:solidFill>
                <a:latin typeface="Countach" panose="02000000000000000000" pitchFamily="50" charset="0"/>
              </a:rPr>
            </a:br>
            <a:endParaRPr lang="en-US" sz="5000" dirty="0">
              <a:solidFill>
                <a:schemeClr val="tx1"/>
              </a:solidFill>
              <a:latin typeface="Countach" panose="02000000000000000000" pitchFamily="50" charset="0"/>
            </a:endParaRPr>
          </a:p>
        </p:txBody>
      </p:sp>
      <p:sp>
        <p:nvSpPr>
          <p:cNvPr id="10" name="object 10"/>
          <p:cNvSpPr txBox="1"/>
          <p:nvPr/>
        </p:nvSpPr>
        <p:spPr>
          <a:xfrm>
            <a:off x="1105662" y="2900139"/>
            <a:ext cx="3188970" cy="1500411"/>
          </a:xfrm>
          <a:prstGeom prst="rect">
            <a:avLst/>
          </a:prstGeom>
        </p:spPr>
        <p:txBody>
          <a:bodyPr vert="horz" wrap="square" lIns="0" tIns="241300" rIns="0" bIns="0" rtlCol="0">
            <a:spAutoFit/>
          </a:bodyPr>
          <a:lstStyle/>
          <a:p>
            <a:pPr>
              <a:lnSpc>
                <a:spcPts val="1400"/>
              </a:lnSpc>
            </a:pPr>
            <a:r>
              <a:rPr sz="1200" dirty="0">
                <a:solidFill>
                  <a:srgbClr val="FFFFFF"/>
                </a:solidFill>
                <a:latin typeface="Countach" panose="02000000000000000000" pitchFamily="50" charset="0"/>
                <a:cs typeface="Arial"/>
              </a:rPr>
              <a:t>Leverage</a:t>
            </a:r>
            <a:r>
              <a:rPr sz="1200" spc="-10" dirty="0">
                <a:solidFill>
                  <a:srgbClr val="FFFFFF"/>
                </a:solidFill>
                <a:latin typeface="Countach" panose="02000000000000000000" pitchFamily="50" charset="0"/>
                <a:cs typeface="Arial"/>
              </a:rPr>
              <a:t> </a:t>
            </a:r>
            <a:r>
              <a:rPr sz="1200" spc="-50" dirty="0">
                <a:solidFill>
                  <a:srgbClr val="FFFFFF"/>
                </a:solidFill>
                <a:latin typeface="Countach" panose="02000000000000000000" pitchFamily="50" charset="0"/>
                <a:cs typeface="Arial"/>
              </a:rPr>
              <a:t>PG’s</a:t>
            </a:r>
            <a:r>
              <a:rPr sz="1200" spc="-5"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active</a:t>
            </a:r>
            <a:r>
              <a:rPr sz="1200" spc="-5"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database</a:t>
            </a:r>
            <a:r>
              <a:rPr sz="1200" spc="-5"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of</a:t>
            </a:r>
            <a:r>
              <a:rPr sz="1200" spc="-5"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parents</a:t>
            </a:r>
            <a:r>
              <a:rPr sz="1200" spc="-5" dirty="0">
                <a:solidFill>
                  <a:srgbClr val="FFFFFF"/>
                </a:solidFill>
                <a:latin typeface="Countach" panose="02000000000000000000" pitchFamily="50" charset="0"/>
                <a:cs typeface="Arial"/>
              </a:rPr>
              <a:t> </a:t>
            </a:r>
            <a:r>
              <a:rPr sz="1200" spc="-25" dirty="0">
                <a:solidFill>
                  <a:srgbClr val="FFFFFF"/>
                </a:solidFill>
                <a:latin typeface="Countach" panose="02000000000000000000" pitchFamily="50" charset="0"/>
                <a:cs typeface="Arial"/>
              </a:rPr>
              <a:t>and</a:t>
            </a:r>
            <a:endParaRPr sz="1200" dirty="0">
              <a:latin typeface="Countach" panose="02000000000000000000" pitchFamily="50" charset="0"/>
              <a:cs typeface="Arial"/>
            </a:endParaRPr>
          </a:p>
          <a:p>
            <a:pPr>
              <a:lnSpc>
                <a:spcPts val="1400"/>
              </a:lnSpc>
            </a:pPr>
            <a:r>
              <a:rPr sz="1200" dirty="0">
                <a:solidFill>
                  <a:srgbClr val="FFFFFF"/>
                </a:solidFill>
                <a:latin typeface="Countach" panose="02000000000000000000" pitchFamily="50" charset="0"/>
                <a:cs typeface="Arial"/>
              </a:rPr>
              <a:t>players</a:t>
            </a:r>
            <a:r>
              <a:rPr sz="1200" spc="-20"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via</a:t>
            </a:r>
            <a:r>
              <a:rPr sz="1200" spc="-15"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targeted</a:t>
            </a:r>
            <a:r>
              <a:rPr sz="1200" spc="-10"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email</a:t>
            </a:r>
            <a:r>
              <a:rPr sz="1200" spc="-5" dirty="0">
                <a:solidFill>
                  <a:srgbClr val="FFFFFF"/>
                </a:solidFill>
                <a:latin typeface="Countach" panose="02000000000000000000" pitchFamily="50" charset="0"/>
                <a:cs typeface="Arial"/>
              </a:rPr>
              <a:t> </a:t>
            </a:r>
            <a:r>
              <a:rPr sz="1200" spc="-10" dirty="0">
                <a:solidFill>
                  <a:srgbClr val="FFFFFF"/>
                </a:solidFill>
                <a:latin typeface="Countach" panose="02000000000000000000" pitchFamily="50" charset="0"/>
                <a:cs typeface="Arial"/>
              </a:rPr>
              <a:t>campaigns</a:t>
            </a:r>
            <a:endParaRPr lang="en-US" sz="1200" spc="-10" dirty="0">
              <a:solidFill>
                <a:srgbClr val="FFFFFF"/>
              </a:solidFill>
              <a:latin typeface="Countach" panose="02000000000000000000" pitchFamily="50" charset="0"/>
              <a:cs typeface="Arial"/>
            </a:endParaRPr>
          </a:p>
          <a:p>
            <a:pPr>
              <a:lnSpc>
                <a:spcPts val="1400"/>
              </a:lnSpc>
            </a:pPr>
            <a:endParaRPr sz="1200" dirty="0">
              <a:latin typeface="Countach" panose="02000000000000000000" pitchFamily="50" charset="0"/>
              <a:cs typeface="Arial"/>
            </a:endParaRPr>
          </a:p>
          <a:p>
            <a:pPr indent="-167005">
              <a:lnSpc>
                <a:spcPts val="1400"/>
              </a:lnSpc>
              <a:buClr>
                <a:srgbClr val="000000"/>
              </a:buClr>
              <a:buFont typeface="Times New Roman"/>
              <a:buChar char="●"/>
              <a:tabLst>
                <a:tab pos="311150" algn="l"/>
              </a:tabLst>
            </a:pPr>
            <a:r>
              <a:rPr sz="1200" spc="-10" dirty="0">
                <a:solidFill>
                  <a:srgbClr val="FFFFFF"/>
                </a:solidFill>
                <a:latin typeface="Countach" panose="02000000000000000000" pitchFamily="50" charset="0"/>
                <a:cs typeface="Arial"/>
              </a:rPr>
              <a:t>Geo-targeted</a:t>
            </a:r>
            <a:endParaRPr sz="1200" dirty="0">
              <a:latin typeface="Countach" panose="02000000000000000000" pitchFamily="50" charset="0"/>
              <a:cs typeface="Arial"/>
            </a:endParaRPr>
          </a:p>
          <a:p>
            <a:pPr indent="-167005">
              <a:lnSpc>
                <a:spcPts val="1400"/>
              </a:lnSpc>
              <a:buClr>
                <a:srgbClr val="000000"/>
              </a:buClr>
              <a:buFont typeface="Times New Roman"/>
              <a:buChar char="●"/>
              <a:tabLst>
                <a:tab pos="311150" algn="l"/>
              </a:tabLst>
            </a:pPr>
            <a:r>
              <a:rPr sz="1200" dirty="0">
                <a:solidFill>
                  <a:srgbClr val="FFFFFF"/>
                </a:solidFill>
                <a:latin typeface="Countach" panose="02000000000000000000" pitchFamily="50" charset="0"/>
                <a:cs typeface="Arial"/>
              </a:rPr>
              <a:t>National</a:t>
            </a:r>
            <a:r>
              <a:rPr sz="1200" spc="40" dirty="0">
                <a:solidFill>
                  <a:srgbClr val="FFFFFF"/>
                </a:solidFill>
                <a:latin typeface="Countach" panose="02000000000000000000" pitchFamily="50" charset="0"/>
                <a:cs typeface="Arial"/>
              </a:rPr>
              <a:t> </a:t>
            </a:r>
            <a:r>
              <a:rPr sz="1200" spc="-10" dirty="0">
                <a:solidFill>
                  <a:srgbClr val="FFFFFF"/>
                </a:solidFill>
                <a:latin typeface="Countach" panose="02000000000000000000" pitchFamily="50" charset="0"/>
                <a:cs typeface="Arial"/>
              </a:rPr>
              <a:t>campaigns</a:t>
            </a:r>
            <a:endParaRPr sz="1200" dirty="0">
              <a:latin typeface="Countach" panose="02000000000000000000" pitchFamily="50" charset="0"/>
              <a:cs typeface="Arial"/>
            </a:endParaRPr>
          </a:p>
          <a:p>
            <a:pPr indent="-167005">
              <a:lnSpc>
                <a:spcPts val="1400"/>
              </a:lnSpc>
              <a:buClr>
                <a:srgbClr val="000000"/>
              </a:buClr>
              <a:buFont typeface="Times New Roman"/>
              <a:buChar char="●"/>
              <a:tabLst>
                <a:tab pos="311150" algn="l"/>
              </a:tabLst>
            </a:pPr>
            <a:r>
              <a:rPr sz="1200" spc="-10" dirty="0">
                <a:solidFill>
                  <a:srgbClr val="FFFFFF"/>
                </a:solidFill>
                <a:latin typeface="Countach" panose="02000000000000000000" pitchFamily="50" charset="0"/>
                <a:cs typeface="Arial"/>
              </a:rPr>
              <a:t>Event</a:t>
            </a:r>
            <a:r>
              <a:rPr sz="1200" spc="-75" dirty="0">
                <a:solidFill>
                  <a:srgbClr val="FFFFFF"/>
                </a:solidFill>
                <a:latin typeface="Countach" panose="02000000000000000000" pitchFamily="50" charset="0"/>
                <a:cs typeface="Arial"/>
              </a:rPr>
              <a:t> </a:t>
            </a:r>
            <a:r>
              <a:rPr sz="1200" spc="-10" dirty="0">
                <a:solidFill>
                  <a:srgbClr val="FFFFFF"/>
                </a:solidFill>
                <a:latin typeface="Countach" panose="02000000000000000000" pitchFamily="50" charset="0"/>
                <a:cs typeface="Arial"/>
              </a:rPr>
              <a:t>specific</a:t>
            </a:r>
            <a:endParaRPr sz="1200" dirty="0">
              <a:latin typeface="Countach" panose="02000000000000000000" pitchFamily="50" charset="0"/>
              <a:cs typeface="Arial"/>
            </a:endParaRPr>
          </a:p>
          <a:p>
            <a:pPr indent="-167005">
              <a:lnSpc>
                <a:spcPts val="1400"/>
              </a:lnSpc>
              <a:buClr>
                <a:srgbClr val="000000"/>
              </a:buClr>
              <a:buFont typeface="Times New Roman"/>
              <a:buChar char="●"/>
              <a:tabLst>
                <a:tab pos="311150" algn="l"/>
              </a:tabLst>
            </a:pPr>
            <a:r>
              <a:rPr sz="1200" dirty="0">
                <a:solidFill>
                  <a:srgbClr val="FFFFFF"/>
                </a:solidFill>
                <a:latin typeface="Countach" panose="02000000000000000000" pitchFamily="50" charset="0"/>
                <a:cs typeface="Arial"/>
              </a:rPr>
              <a:t>Dynamic</a:t>
            </a:r>
            <a:r>
              <a:rPr sz="1200" spc="-15" dirty="0">
                <a:solidFill>
                  <a:srgbClr val="FFFFFF"/>
                </a:solidFill>
                <a:latin typeface="Countach" panose="02000000000000000000" pitchFamily="50" charset="0"/>
                <a:cs typeface="Arial"/>
              </a:rPr>
              <a:t> </a:t>
            </a:r>
            <a:r>
              <a:rPr sz="1200" spc="-10" dirty="0">
                <a:solidFill>
                  <a:srgbClr val="FFFFFF"/>
                </a:solidFill>
                <a:latin typeface="Countach" panose="02000000000000000000" pitchFamily="50" charset="0"/>
                <a:cs typeface="Arial"/>
              </a:rPr>
              <a:t>content</a:t>
            </a:r>
            <a:endParaRPr sz="1200" dirty="0">
              <a:latin typeface="Countach" panose="02000000000000000000" pitchFamily="50" charset="0"/>
              <a:cs typeface="Arial"/>
            </a:endParaRPr>
          </a:p>
        </p:txBody>
      </p:sp>
      <p:pic>
        <p:nvPicPr>
          <p:cNvPr id="11" name="object 11"/>
          <p:cNvPicPr/>
          <p:nvPr/>
        </p:nvPicPr>
        <p:blipFill>
          <a:blip r:embed="rId6" cstate="print"/>
          <a:stretch>
            <a:fillRect/>
          </a:stretch>
        </p:blipFill>
        <p:spPr>
          <a:xfrm>
            <a:off x="4657344" y="155447"/>
            <a:ext cx="2572511" cy="4870704"/>
          </a:xfrm>
          <a:prstGeom prst="rect">
            <a:avLst/>
          </a:prstGeom>
        </p:spPr>
      </p:pic>
      <p:grpSp>
        <p:nvGrpSpPr>
          <p:cNvPr id="12" name="object 12"/>
          <p:cNvGrpSpPr/>
          <p:nvPr/>
        </p:nvGrpSpPr>
        <p:grpSpPr>
          <a:xfrm>
            <a:off x="4709159" y="243840"/>
            <a:ext cx="2468880" cy="4654550"/>
            <a:chOff x="4709159" y="243840"/>
            <a:chExt cx="2468880" cy="4654550"/>
          </a:xfrm>
        </p:grpSpPr>
        <p:pic>
          <p:nvPicPr>
            <p:cNvPr id="13" name="object 13"/>
            <p:cNvPicPr/>
            <p:nvPr/>
          </p:nvPicPr>
          <p:blipFill>
            <a:blip r:embed="rId7" cstate="print"/>
            <a:stretch>
              <a:fillRect/>
            </a:stretch>
          </p:blipFill>
          <p:spPr>
            <a:xfrm>
              <a:off x="4815839" y="295656"/>
              <a:ext cx="2258567" cy="4553712"/>
            </a:xfrm>
            <a:prstGeom prst="rect">
              <a:avLst/>
            </a:prstGeom>
          </p:spPr>
        </p:pic>
        <p:pic>
          <p:nvPicPr>
            <p:cNvPr id="14" name="object 14"/>
            <p:cNvPicPr/>
            <p:nvPr/>
          </p:nvPicPr>
          <p:blipFill>
            <a:blip r:embed="rId8" cstate="print"/>
            <a:stretch>
              <a:fillRect/>
            </a:stretch>
          </p:blipFill>
          <p:spPr>
            <a:xfrm>
              <a:off x="4709159" y="243840"/>
              <a:ext cx="2468880" cy="4654296"/>
            </a:xfrm>
            <a:prstGeom prst="rect">
              <a:avLst/>
            </a:prstGeom>
          </p:spPr>
        </p:pic>
      </p:grpSp>
      <p:pic>
        <p:nvPicPr>
          <p:cNvPr id="15" name="object 15"/>
          <p:cNvPicPr/>
          <p:nvPr/>
        </p:nvPicPr>
        <p:blipFill>
          <a:blip r:embed="rId9" cstate="print"/>
          <a:stretch>
            <a:fillRect/>
          </a:stretch>
        </p:blipFill>
        <p:spPr>
          <a:xfrm>
            <a:off x="1176770" y="527270"/>
            <a:ext cx="286512" cy="353567"/>
          </a:xfrm>
          <a:prstGeom prst="rect">
            <a:avLst/>
          </a:prstGeom>
        </p:spPr>
      </p:pic>
      <p:sp>
        <p:nvSpPr>
          <p:cNvPr id="20" name="object 21">
            <a:extLst>
              <a:ext uri="{FF2B5EF4-FFF2-40B4-BE49-F238E27FC236}">
                <a16:creationId xmlns:a16="http://schemas.microsoft.com/office/drawing/2014/main" id="{D6414A5D-14FD-9B4D-414D-983228892EED}"/>
              </a:ext>
            </a:extLst>
          </p:cNvPr>
          <p:cNvSpPr txBox="1"/>
          <p:nvPr/>
        </p:nvSpPr>
        <p:spPr>
          <a:xfrm>
            <a:off x="1538848" y="605308"/>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PARTNERSHIPS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grpSp>
      <p:sp>
        <p:nvSpPr>
          <p:cNvPr id="7" name="object 7"/>
          <p:cNvSpPr txBox="1">
            <a:spLocks noGrp="1"/>
          </p:cNvSpPr>
          <p:nvPr>
            <p:ph type="title"/>
          </p:nvPr>
        </p:nvSpPr>
        <p:spPr>
          <a:xfrm>
            <a:off x="549683" y="922097"/>
            <a:ext cx="3616960" cy="1807803"/>
          </a:xfrm>
          <a:prstGeom prst="rect">
            <a:avLst/>
          </a:prstGeom>
        </p:spPr>
        <p:txBody>
          <a:bodyPr vert="horz" wrap="square" lIns="0" tIns="264795" rIns="0" bIns="0" rtlCol="0">
            <a:spAutoFit/>
          </a:bodyPr>
          <a:lstStyle/>
          <a:p>
            <a:pPr marL="12700" marR="5080">
              <a:lnSpc>
                <a:spcPct val="76600"/>
              </a:lnSpc>
              <a:spcBef>
                <a:spcPts val="2085"/>
              </a:spcBef>
            </a:pPr>
            <a:r>
              <a:rPr lang="en-US" sz="6500" dirty="0">
                <a:solidFill>
                  <a:srgbClr val="000000"/>
                </a:solidFill>
                <a:latin typeface="Countach" panose="02000000000000000000" pitchFamily="50" charset="0"/>
              </a:rPr>
              <a:t>PG BRANDED PRODUCTS</a:t>
            </a:r>
            <a:endParaRPr lang="en-US" sz="6500" dirty="0">
              <a:latin typeface="Countach" panose="02000000000000000000" pitchFamily="50" charset="0"/>
            </a:endParaRPr>
          </a:p>
        </p:txBody>
      </p:sp>
      <p:grpSp>
        <p:nvGrpSpPr>
          <p:cNvPr id="8" name="object 8"/>
          <p:cNvGrpSpPr/>
          <p:nvPr/>
        </p:nvGrpSpPr>
        <p:grpSpPr>
          <a:xfrm>
            <a:off x="609600" y="0"/>
            <a:ext cx="8534399" cy="5141975"/>
            <a:chOff x="609600" y="0"/>
            <a:chExt cx="8534399" cy="5141975"/>
          </a:xfrm>
        </p:grpSpPr>
        <p:pic>
          <p:nvPicPr>
            <p:cNvPr id="9" name="object 9"/>
            <p:cNvPicPr/>
            <p:nvPr/>
          </p:nvPicPr>
          <p:blipFill>
            <a:blip r:embed="rId6" cstate="print"/>
            <a:stretch>
              <a:fillRect/>
            </a:stretch>
          </p:blipFill>
          <p:spPr>
            <a:xfrm>
              <a:off x="3596639" y="0"/>
              <a:ext cx="5547360" cy="5141975"/>
            </a:xfrm>
            <a:prstGeom prst="rect">
              <a:avLst/>
            </a:prstGeom>
          </p:spPr>
        </p:pic>
        <p:pic>
          <p:nvPicPr>
            <p:cNvPr id="10" name="object 10"/>
            <p:cNvPicPr/>
            <p:nvPr/>
          </p:nvPicPr>
          <p:blipFill>
            <a:blip r:embed="rId7" cstate="print"/>
            <a:stretch>
              <a:fillRect/>
            </a:stretch>
          </p:blipFill>
          <p:spPr>
            <a:xfrm>
              <a:off x="609600" y="731519"/>
              <a:ext cx="286512" cy="353567"/>
            </a:xfrm>
            <a:prstGeom prst="rect">
              <a:avLst/>
            </a:prstGeom>
          </p:spPr>
        </p:pic>
      </p:grpSp>
      <p:sp>
        <p:nvSpPr>
          <p:cNvPr id="15" name="object 21">
            <a:extLst>
              <a:ext uri="{FF2B5EF4-FFF2-40B4-BE49-F238E27FC236}">
                <a16:creationId xmlns:a16="http://schemas.microsoft.com/office/drawing/2014/main" id="{87D0A9BE-5EBC-B230-3DF8-9FA7BD94E60B}"/>
              </a:ext>
            </a:extLst>
          </p:cNvPr>
          <p:cNvSpPr txBox="1"/>
          <p:nvPr/>
        </p:nvSpPr>
        <p:spPr>
          <a:xfrm>
            <a:off x="1039496" y="809557"/>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PRODUCTS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grpSp>
      <p:sp>
        <p:nvSpPr>
          <p:cNvPr id="6" name="object 6"/>
          <p:cNvSpPr txBox="1"/>
          <p:nvPr/>
        </p:nvSpPr>
        <p:spPr>
          <a:xfrm>
            <a:off x="1078648" y="1962413"/>
            <a:ext cx="4179152" cy="1975541"/>
          </a:xfrm>
          <a:prstGeom prst="rect">
            <a:avLst/>
          </a:prstGeom>
        </p:spPr>
        <p:txBody>
          <a:bodyPr vert="horz" wrap="square" lIns="0" tIns="51435" rIns="0" bIns="0" rtlCol="0">
            <a:spAutoFit/>
          </a:bodyPr>
          <a:lstStyle/>
          <a:p>
            <a:pPr marL="12700">
              <a:lnSpc>
                <a:spcPts val="1400"/>
              </a:lnSpc>
              <a:spcBef>
                <a:spcPts val="405"/>
              </a:spcBef>
            </a:pPr>
            <a:r>
              <a:rPr lang="en-US" sz="1400" dirty="0">
                <a:solidFill>
                  <a:srgbClr val="FFFFFF"/>
                </a:solidFill>
                <a:latin typeface="Countach" panose="02000000000000000000" pitchFamily="50" charset="0"/>
                <a:cs typeface="Arial"/>
              </a:rPr>
              <a:t>EXISTING PRODUCT BRAND COLLAB</a:t>
            </a:r>
          </a:p>
          <a:p>
            <a:pPr marL="12700">
              <a:lnSpc>
                <a:spcPts val="1400"/>
              </a:lnSpc>
              <a:spcBef>
                <a:spcPts val="405"/>
              </a:spcBef>
            </a:pPr>
            <a:r>
              <a:rPr lang="en-US" sz="1200" b="1" spc="300" dirty="0">
                <a:solidFill>
                  <a:srgbClr val="FFFFFF"/>
                </a:solidFill>
                <a:latin typeface="Countach" panose="02000000000000000000" pitchFamily="50" charset="0"/>
                <a:cs typeface="Arial"/>
              </a:rPr>
              <a:t>:</a:t>
            </a:r>
            <a:endParaRPr lang="en-US" sz="1200" b="1" spc="300" dirty="0">
              <a:latin typeface="Countach" panose="02000000000000000000" pitchFamily="50" charset="0"/>
              <a:cs typeface="Arial"/>
            </a:endParaRPr>
          </a:p>
          <a:p>
            <a:pPr marL="12700" marR="5080">
              <a:lnSpc>
                <a:spcPts val="1400"/>
              </a:lnSpc>
              <a:spcBef>
                <a:spcPts val="30"/>
              </a:spcBef>
            </a:pPr>
            <a:r>
              <a:rPr lang="en-US" sz="1200" dirty="0">
                <a:solidFill>
                  <a:srgbClr val="FFFFFF"/>
                </a:solidFill>
                <a:latin typeface="Countach" panose="02000000000000000000" pitchFamily="50" charset="0"/>
                <a:cs typeface="Arial"/>
              </a:rPr>
              <a:t>DICK’S SPORTING GOODS: PERFORMANCE WEAR, AND OFFICIAL RETAILER OF PG</a:t>
            </a:r>
          </a:p>
          <a:p>
            <a:pPr marL="12700">
              <a:lnSpc>
                <a:spcPts val="1400"/>
              </a:lnSpc>
              <a:spcBef>
                <a:spcPts val="145"/>
              </a:spcBef>
            </a:pPr>
            <a:r>
              <a:rPr lang="en-US" sz="1200" dirty="0">
                <a:solidFill>
                  <a:srgbClr val="FFFFFF"/>
                </a:solidFill>
                <a:latin typeface="Countach" panose="02000000000000000000" pitchFamily="50" charset="0"/>
                <a:cs typeface="Arial"/>
              </a:rPr>
              <a:t>SOLDIER SPORTS</a:t>
            </a:r>
            <a:r>
              <a:rPr lang="en-US" sz="1200" dirty="0">
                <a:solidFill>
                  <a:srgbClr val="FFFFFF"/>
                </a:solidFill>
                <a:latin typeface="Impact" panose="020B0806030902050204" pitchFamily="34" charset="0"/>
                <a:cs typeface="Arial"/>
              </a:rPr>
              <a:t>: </a:t>
            </a:r>
            <a:r>
              <a:rPr lang="en-US" sz="1200" dirty="0">
                <a:solidFill>
                  <a:srgbClr val="FFFFFF"/>
                </a:solidFill>
                <a:latin typeface="Countach" panose="02000000000000000000" pitchFamily="50" charset="0"/>
                <a:cs typeface="Arial"/>
              </a:rPr>
              <a:t>THE OFFICIAL METAL BAT OF PG</a:t>
            </a:r>
            <a:endParaRPr lang="en-US" sz="1200" dirty="0">
              <a:latin typeface="Countach" panose="02000000000000000000" pitchFamily="50" charset="0"/>
              <a:cs typeface="Arial"/>
            </a:endParaRPr>
          </a:p>
          <a:p>
            <a:pPr marL="12700" marR="290195">
              <a:lnSpc>
                <a:spcPts val="1400"/>
              </a:lnSpc>
              <a:spcBef>
                <a:spcPts val="190"/>
              </a:spcBef>
            </a:pPr>
            <a:r>
              <a:rPr lang="en-US" sz="1200" dirty="0">
                <a:solidFill>
                  <a:srgbClr val="FFFFFF"/>
                </a:solidFill>
                <a:latin typeface="Countach" panose="02000000000000000000" pitchFamily="50" charset="0"/>
                <a:cs typeface="Arial"/>
              </a:rPr>
              <a:t>MINE BASEBALL</a:t>
            </a:r>
            <a:r>
              <a:rPr lang="en-US" sz="1200" dirty="0">
                <a:solidFill>
                  <a:srgbClr val="FFFFFF"/>
                </a:solidFill>
                <a:latin typeface="Impact" panose="020B0806030902050204" pitchFamily="34" charset="0"/>
                <a:cs typeface="Arial"/>
              </a:rPr>
              <a:t>:  </a:t>
            </a:r>
            <a:r>
              <a:rPr lang="en-US" sz="1200" dirty="0">
                <a:solidFill>
                  <a:srgbClr val="FFFFFF"/>
                </a:solidFill>
                <a:latin typeface="Countach" panose="02000000000000000000" pitchFamily="50" charset="0"/>
                <a:cs typeface="Arial"/>
              </a:rPr>
              <a:t>THE OFFICIAL WOOD BAT OF PG </a:t>
            </a:r>
          </a:p>
          <a:p>
            <a:pPr marL="12700" marR="290195">
              <a:lnSpc>
                <a:spcPts val="1400"/>
              </a:lnSpc>
              <a:spcBef>
                <a:spcPts val="190"/>
              </a:spcBef>
            </a:pPr>
            <a:r>
              <a:rPr lang="en-US" sz="1200" dirty="0">
                <a:solidFill>
                  <a:srgbClr val="FFFFFF"/>
                </a:solidFill>
                <a:latin typeface="Countach" panose="02000000000000000000" pitchFamily="50" charset="0"/>
                <a:cs typeface="Arial"/>
              </a:rPr>
              <a:t>SPORTS DRINK (LAUNCH HYDRATE)</a:t>
            </a:r>
            <a:endParaRPr lang="en-US" sz="1200" dirty="0">
              <a:latin typeface="Countach" panose="02000000000000000000" pitchFamily="50" charset="0"/>
              <a:cs typeface="Arial"/>
            </a:endParaRPr>
          </a:p>
          <a:p>
            <a:pPr>
              <a:lnSpc>
                <a:spcPts val="1400"/>
              </a:lnSpc>
              <a:spcBef>
                <a:spcPts val="90"/>
              </a:spcBef>
            </a:pPr>
            <a:endParaRPr lang="en-US" sz="1200" dirty="0">
              <a:latin typeface="Countach" panose="02000000000000000000" pitchFamily="50" charset="0"/>
              <a:cs typeface="Arial"/>
            </a:endParaRPr>
          </a:p>
          <a:p>
            <a:pPr marL="12700">
              <a:lnSpc>
                <a:spcPts val="1400"/>
              </a:lnSpc>
            </a:pPr>
            <a:r>
              <a:rPr lang="en-US" sz="1400" dirty="0">
                <a:solidFill>
                  <a:srgbClr val="FFFFFF"/>
                </a:solidFill>
                <a:latin typeface="Countach" panose="02000000000000000000" pitchFamily="50" charset="0"/>
                <a:cs typeface="Arial"/>
              </a:rPr>
              <a:t>PG PRODUCT CATEGORIES</a:t>
            </a:r>
            <a:endParaRPr lang="en-US" sz="1400" dirty="0">
              <a:latin typeface="Countach" panose="02000000000000000000" pitchFamily="50" charset="0"/>
              <a:cs typeface="Arial"/>
            </a:endParaRPr>
          </a:p>
          <a:p>
            <a:pPr marL="12700" marR="252729">
              <a:lnSpc>
                <a:spcPts val="1400"/>
              </a:lnSpc>
              <a:spcBef>
                <a:spcPts val="15"/>
              </a:spcBef>
            </a:pPr>
            <a:endParaRPr lang="en-US" sz="1200" dirty="0">
              <a:solidFill>
                <a:srgbClr val="FFFFFF"/>
              </a:solidFill>
              <a:latin typeface="Countach" panose="02000000000000000000" pitchFamily="50" charset="0"/>
              <a:cs typeface="Arial"/>
            </a:endParaRPr>
          </a:p>
          <a:p>
            <a:pPr marL="12700" marR="252729">
              <a:lnSpc>
                <a:spcPts val="1400"/>
              </a:lnSpc>
              <a:spcBef>
                <a:spcPts val="15"/>
              </a:spcBef>
            </a:pPr>
            <a:r>
              <a:rPr lang="en-US" sz="1200" dirty="0">
                <a:solidFill>
                  <a:srgbClr val="FFFFFF"/>
                </a:solidFill>
                <a:latin typeface="Countach" panose="02000000000000000000" pitchFamily="50" charset="0"/>
                <a:cs typeface="Arial"/>
              </a:rPr>
              <a:t>APPAREL, HEADWEAR, SUNGLASSES, BASEBALLS, ACCESSORIES &amp; MERCHANDISE</a:t>
            </a:r>
            <a:endParaRPr lang="en-US" sz="1200" dirty="0">
              <a:latin typeface="Countach" panose="02000000000000000000" pitchFamily="50" charset="0"/>
              <a:cs typeface="Arial"/>
            </a:endParaRPr>
          </a:p>
        </p:txBody>
      </p:sp>
      <p:pic>
        <p:nvPicPr>
          <p:cNvPr id="8" name="object 8"/>
          <p:cNvPicPr/>
          <p:nvPr/>
        </p:nvPicPr>
        <p:blipFill>
          <a:blip r:embed="rId5" cstate="print"/>
          <a:stretch>
            <a:fillRect/>
          </a:stretch>
        </p:blipFill>
        <p:spPr>
          <a:xfrm>
            <a:off x="4855463" y="100583"/>
            <a:ext cx="2932176" cy="5041392"/>
          </a:xfrm>
          <a:prstGeom prst="rect">
            <a:avLst/>
          </a:prstGeom>
        </p:spPr>
      </p:pic>
      <p:sp>
        <p:nvSpPr>
          <p:cNvPr id="14" name="TextBox 13">
            <a:extLst>
              <a:ext uri="{FF2B5EF4-FFF2-40B4-BE49-F238E27FC236}">
                <a16:creationId xmlns:a16="http://schemas.microsoft.com/office/drawing/2014/main" id="{EDF813B8-D86E-A2D5-B921-88D1E200D66E}"/>
              </a:ext>
            </a:extLst>
          </p:cNvPr>
          <p:cNvSpPr txBox="1"/>
          <p:nvPr/>
        </p:nvSpPr>
        <p:spPr>
          <a:xfrm>
            <a:off x="990600" y="1115418"/>
            <a:ext cx="4572000" cy="938719"/>
          </a:xfrm>
          <a:prstGeom prst="rect">
            <a:avLst/>
          </a:prstGeom>
          <a:noFill/>
        </p:spPr>
        <p:txBody>
          <a:bodyPr wrap="square">
            <a:spAutoFit/>
          </a:bodyPr>
          <a:lstStyle/>
          <a:p>
            <a:r>
              <a:rPr lang="en-US" sz="5500" b="1" dirty="0">
                <a:solidFill>
                  <a:srgbClr val="000000"/>
                </a:solidFill>
                <a:latin typeface="Countach" panose="02000000000000000000" pitchFamily="50" charset="0"/>
              </a:rPr>
              <a:t>PG HAS RIZZ</a:t>
            </a:r>
            <a:endParaRPr lang="en-US" sz="5500" b="1" dirty="0"/>
          </a:p>
        </p:txBody>
      </p:sp>
      <p:sp>
        <p:nvSpPr>
          <p:cNvPr id="15" name="object 21">
            <a:extLst>
              <a:ext uri="{FF2B5EF4-FFF2-40B4-BE49-F238E27FC236}">
                <a16:creationId xmlns:a16="http://schemas.microsoft.com/office/drawing/2014/main" id="{4D4AE17F-2EC4-F75F-269C-4EF61FEAF459}"/>
              </a:ext>
            </a:extLst>
          </p:cNvPr>
          <p:cNvSpPr txBox="1"/>
          <p:nvPr/>
        </p:nvSpPr>
        <p:spPr>
          <a:xfrm>
            <a:off x="1417553" y="819150"/>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PRODUCTS</a:t>
            </a:r>
            <a:endParaRPr lang="en-US" sz="1200" dirty="0">
              <a:solidFill>
                <a:srgbClr val="C00000"/>
              </a:solidFill>
              <a:latin typeface="Countach" panose="02000000000000000000" pitchFamily="50" charset="0"/>
              <a:cs typeface="Arial"/>
            </a:endParaRPr>
          </a:p>
        </p:txBody>
      </p:sp>
      <p:pic>
        <p:nvPicPr>
          <p:cNvPr id="17" name="object 9"/>
          <p:cNvPicPr/>
          <p:nvPr/>
        </p:nvPicPr>
        <p:blipFill>
          <a:blip r:embed="rId6" cstate="print"/>
          <a:stretch>
            <a:fillRect/>
          </a:stretch>
        </p:blipFill>
        <p:spPr>
          <a:xfrm>
            <a:off x="1069850" y="759620"/>
            <a:ext cx="286511" cy="3566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03903" y="0"/>
            <a:ext cx="5340096" cy="5141975"/>
          </a:xfrm>
          <a:prstGeom prst="rect">
            <a:avLst/>
          </a:prstGeom>
        </p:spPr>
      </p:pic>
      <p:grpSp>
        <p:nvGrpSpPr>
          <p:cNvPr id="3" name="object 3"/>
          <p:cNvGrpSpPr/>
          <p:nvPr/>
        </p:nvGrpSpPr>
        <p:grpSpPr>
          <a:xfrm>
            <a:off x="0" y="0"/>
            <a:ext cx="9144000" cy="5162550"/>
            <a:chOff x="685800" y="0"/>
            <a:chExt cx="9144000" cy="5162550"/>
          </a:xfrm>
        </p:grpSpPr>
        <p:pic>
          <p:nvPicPr>
            <p:cNvPr id="5" name="object 5"/>
            <p:cNvPicPr/>
            <p:nvPr/>
          </p:nvPicPr>
          <p:blipFill>
            <a:blip r:embed="rId3" cstate="print"/>
            <a:stretch>
              <a:fillRect/>
            </a:stretch>
          </p:blipFill>
          <p:spPr>
            <a:xfrm>
              <a:off x="685800" y="0"/>
              <a:ext cx="9144000" cy="5135879"/>
            </a:xfrm>
            <a:prstGeom prst="rect">
              <a:avLst/>
            </a:prstGeom>
          </p:spPr>
        </p:pic>
        <p:pic>
          <p:nvPicPr>
            <p:cNvPr id="6" name="object 6"/>
            <p:cNvPicPr/>
            <p:nvPr/>
          </p:nvPicPr>
          <p:blipFill>
            <a:blip r:embed="rId4" cstate="print"/>
            <a:stretch>
              <a:fillRect/>
            </a:stretch>
          </p:blipFill>
          <p:spPr>
            <a:xfrm>
              <a:off x="685800" y="0"/>
              <a:ext cx="9144000" cy="5162550"/>
            </a:xfrm>
            <a:prstGeom prst="rect">
              <a:avLst/>
            </a:prstGeom>
          </p:spPr>
        </p:pic>
        <p:sp>
          <p:nvSpPr>
            <p:cNvPr id="7" name="object 7"/>
            <p:cNvSpPr/>
            <p:nvPr/>
          </p:nvSpPr>
          <p:spPr>
            <a:xfrm>
              <a:off x="4162358" y="1123950"/>
              <a:ext cx="1289685" cy="814705"/>
            </a:xfrm>
            <a:custGeom>
              <a:avLst/>
              <a:gdLst/>
              <a:ahLst/>
              <a:cxnLst/>
              <a:rect l="l" t="t" r="r" b="b"/>
              <a:pathLst>
                <a:path w="1289685" h="814705">
                  <a:moveTo>
                    <a:pt x="1237678" y="0"/>
                  </a:moveTo>
                  <a:lnTo>
                    <a:pt x="51714" y="0"/>
                  </a:lnTo>
                  <a:lnTo>
                    <a:pt x="31584" y="4063"/>
                  </a:lnTo>
                  <a:lnTo>
                    <a:pt x="15146" y="15146"/>
                  </a:lnTo>
                  <a:lnTo>
                    <a:pt x="4063" y="31584"/>
                  </a:lnTo>
                  <a:lnTo>
                    <a:pt x="0" y="51714"/>
                  </a:lnTo>
                  <a:lnTo>
                    <a:pt x="0" y="762787"/>
                  </a:lnTo>
                  <a:lnTo>
                    <a:pt x="4063" y="782917"/>
                  </a:lnTo>
                  <a:lnTo>
                    <a:pt x="15146" y="799355"/>
                  </a:lnTo>
                  <a:lnTo>
                    <a:pt x="31584" y="810437"/>
                  </a:lnTo>
                  <a:lnTo>
                    <a:pt x="51714" y="814501"/>
                  </a:lnTo>
                  <a:lnTo>
                    <a:pt x="1237678" y="814501"/>
                  </a:lnTo>
                  <a:lnTo>
                    <a:pt x="1257808" y="810437"/>
                  </a:lnTo>
                  <a:lnTo>
                    <a:pt x="1274246" y="799355"/>
                  </a:lnTo>
                  <a:lnTo>
                    <a:pt x="1285329" y="782917"/>
                  </a:lnTo>
                  <a:lnTo>
                    <a:pt x="1289392" y="762787"/>
                  </a:lnTo>
                  <a:lnTo>
                    <a:pt x="1289392" y="51714"/>
                  </a:lnTo>
                  <a:lnTo>
                    <a:pt x="1285329" y="31584"/>
                  </a:lnTo>
                  <a:lnTo>
                    <a:pt x="1274246" y="15146"/>
                  </a:lnTo>
                  <a:lnTo>
                    <a:pt x="1257808" y="4063"/>
                  </a:lnTo>
                  <a:lnTo>
                    <a:pt x="1237678" y="0"/>
                  </a:lnTo>
                  <a:close/>
                </a:path>
              </a:pathLst>
            </a:custGeom>
            <a:solidFill>
              <a:srgbClr val="000000"/>
            </a:solidFill>
          </p:spPr>
          <p:txBody>
            <a:bodyPr wrap="square" lIns="0" tIns="0" rIns="0" bIns="0" rtlCol="0"/>
            <a:lstStyle/>
            <a:p>
              <a:endParaRPr dirty="0">
                <a:latin typeface="Countach" panose="02000000000000000000" pitchFamily="50" charset="0"/>
              </a:endParaRPr>
            </a:p>
          </p:txBody>
        </p:sp>
      </p:grpSp>
      <p:sp>
        <p:nvSpPr>
          <p:cNvPr id="8" name="object 8"/>
          <p:cNvSpPr txBox="1"/>
          <p:nvPr/>
        </p:nvSpPr>
        <p:spPr>
          <a:xfrm>
            <a:off x="3689718" y="1237330"/>
            <a:ext cx="802640" cy="619125"/>
          </a:xfrm>
          <a:prstGeom prst="rect">
            <a:avLst/>
          </a:prstGeom>
        </p:spPr>
        <p:txBody>
          <a:bodyPr vert="horz" wrap="square" lIns="0" tIns="45085" rIns="0" bIns="0" rtlCol="0">
            <a:spAutoFit/>
          </a:bodyPr>
          <a:lstStyle/>
          <a:p>
            <a:pPr marL="12700" algn="ctr">
              <a:lnSpc>
                <a:spcPct val="100000"/>
              </a:lnSpc>
              <a:spcBef>
                <a:spcPts val="355"/>
              </a:spcBef>
            </a:pPr>
            <a:r>
              <a:rPr lang="en-US" sz="2400" b="1" dirty="0">
                <a:solidFill>
                  <a:srgbClr val="F8D102"/>
                </a:solidFill>
                <a:latin typeface="Countach" panose="02000000000000000000" pitchFamily="50" charset="0"/>
                <a:cs typeface="Book Antiqua"/>
              </a:rPr>
              <a:t>37M</a:t>
            </a:r>
            <a:endParaRPr lang="en-US" sz="2400" b="1" dirty="0">
              <a:latin typeface="Countach" panose="02000000000000000000" pitchFamily="50" charset="0"/>
              <a:cs typeface="Book Antiqua"/>
            </a:endParaRPr>
          </a:p>
          <a:p>
            <a:pPr marL="87630" algn="ctr">
              <a:lnSpc>
                <a:spcPct val="100000"/>
              </a:lnSpc>
              <a:spcBef>
                <a:spcPts val="150"/>
              </a:spcBef>
            </a:pPr>
            <a:r>
              <a:rPr lang="en-US" sz="1150" b="1" dirty="0">
                <a:solidFill>
                  <a:srgbClr val="FFFFFF"/>
                </a:solidFill>
                <a:latin typeface="Countach" panose="02000000000000000000" pitchFamily="50" charset="0"/>
                <a:cs typeface="Arial Narrow"/>
              </a:rPr>
              <a:t>TOTAL VIEWS</a:t>
            </a:r>
            <a:endParaRPr lang="en-US" sz="1150" b="1" dirty="0">
              <a:latin typeface="Countach" panose="02000000000000000000" pitchFamily="50" charset="0"/>
              <a:cs typeface="Arial Narrow"/>
            </a:endParaRPr>
          </a:p>
        </p:txBody>
      </p:sp>
      <p:sp>
        <p:nvSpPr>
          <p:cNvPr id="9" name="object 9"/>
          <p:cNvSpPr txBox="1">
            <a:spLocks noGrp="1"/>
          </p:cNvSpPr>
          <p:nvPr>
            <p:ph type="title"/>
          </p:nvPr>
        </p:nvSpPr>
        <p:spPr>
          <a:xfrm>
            <a:off x="3828020" y="740820"/>
            <a:ext cx="588899" cy="382156"/>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0000"/>
                </a:solidFill>
                <a:latin typeface="Countach" panose="02000000000000000000" pitchFamily="50" charset="0"/>
              </a:rPr>
              <a:t>PGTV</a:t>
            </a:r>
            <a:endParaRPr sz="2400" dirty="0">
              <a:latin typeface="Countach" panose="02000000000000000000" pitchFamily="50" charset="0"/>
            </a:endParaRPr>
          </a:p>
        </p:txBody>
      </p:sp>
      <p:sp>
        <p:nvSpPr>
          <p:cNvPr id="10" name="object 10"/>
          <p:cNvSpPr/>
          <p:nvPr/>
        </p:nvSpPr>
        <p:spPr>
          <a:xfrm>
            <a:off x="3479203" y="2000380"/>
            <a:ext cx="1289685" cy="814705"/>
          </a:xfrm>
          <a:custGeom>
            <a:avLst/>
            <a:gdLst/>
            <a:ahLst/>
            <a:cxnLst/>
            <a:rect l="l" t="t" r="r" b="b"/>
            <a:pathLst>
              <a:path w="1289685" h="814705">
                <a:moveTo>
                  <a:pt x="1237678" y="0"/>
                </a:moveTo>
                <a:lnTo>
                  <a:pt x="51714" y="0"/>
                </a:lnTo>
                <a:lnTo>
                  <a:pt x="31584" y="4063"/>
                </a:lnTo>
                <a:lnTo>
                  <a:pt x="15146" y="15146"/>
                </a:lnTo>
                <a:lnTo>
                  <a:pt x="4063" y="31584"/>
                </a:lnTo>
                <a:lnTo>
                  <a:pt x="0" y="51714"/>
                </a:lnTo>
                <a:lnTo>
                  <a:pt x="0" y="762787"/>
                </a:lnTo>
                <a:lnTo>
                  <a:pt x="4063" y="782917"/>
                </a:lnTo>
                <a:lnTo>
                  <a:pt x="15146" y="799355"/>
                </a:lnTo>
                <a:lnTo>
                  <a:pt x="31584" y="810437"/>
                </a:lnTo>
                <a:lnTo>
                  <a:pt x="51714" y="814501"/>
                </a:lnTo>
                <a:lnTo>
                  <a:pt x="1237678" y="814501"/>
                </a:lnTo>
                <a:lnTo>
                  <a:pt x="1257808" y="810437"/>
                </a:lnTo>
                <a:lnTo>
                  <a:pt x="1274246" y="799355"/>
                </a:lnTo>
                <a:lnTo>
                  <a:pt x="1285329" y="782917"/>
                </a:lnTo>
                <a:lnTo>
                  <a:pt x="1289392" y="762787"/>
                </a:lnTo>
                <a:lnTo>
                  <a:pt x="1289392" y="51714"/>
                </a:lnTo>
                <a:lnTo>
                  <a:pt x="1285329" y="31584"/>
                </a:lnTo>
                <a:lnTo>
                  <a:pt x="1274246" y="15146"/>
                </a:lnTo>
                <a:lnTo>
                  <a:pt x="1257808" y="4063"/>
                </a:lnTo>
                <a:lnTo>
                  <a:pt x="1237678"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11" name="object 11"/>
          <p:cNvSpPr txBox="1"/>
          <p:nvPr/>
        </p:nvSpPr>
        <p:spPr>
          <a:xfrm>
            <a:off x="3664318" y="2107225"/>
            <a:ext cx="920115" cy="574675"/>
          </a:xfrm>
          <a:prstGeom prst="rect">
            <a:avLst/>
          </a:prstGeom>
        </p:spPr>
        <p:txBody>
          <a:bodyPr vert="horz" wrap="square" lIns="0" tIns="12700" rIns="0" bIns="0" rtlCol="0">
            <a:spAutoFit/>
          </a:bodyPr>
          <a:lstStyle/>
          <a:p>
            <a:pPr marL="12700" algn="ctr">
              <a:lnSpc>
                <a:spcPct val="100000"/>
              </a:lnSpc>
              <a:spcBef>
                <a:spcPts val="100"/>
              </a:spcBef>
            </a:pPr>
            <a:r>
              <a:rPr lang="en-US" sz="2400" b="1" dirty="0">
                <a:solidFill>
                  <a:srgbClr val="F8D102"/>
                </a:solidFill>
                <a:latin typeface="Countach" panose="02000000000000000000" pitchFamily="50" charset="0"/>
                <a:cs typeface="Book Antiqua"/>
              </a:rPr>
              <a:t>4.5M</a:t>
            </a:r>
            <a:endParaRPr lang="en-US" sz="2400" b="1" dirty="0">
              <a:latin typeface="Countach" panose="02000000000000000000" pitchFamily="50" charset="0"/>
              <a:cs typeface="Book Antiqua"/>
            </a:endParaRPr>
          </a:p>
          <a:p>
            <a:pPr marL="24130" algn="ctr">
              <a:lnSpc>
                <a:spcPct val="100000"/>
              </a:lnSpc>
              <a:spcBef>
                <a:spcPts val="55"/>
              </a:spcBef>
            </a:pPr>
            <a:r>
              <a:rPr lang="en-US" sz="1150" b="1" dirty="0">
                <a:solidFill>
                  <a:srgbClr val="FFFFFF"/>
                </a:solidFill>
                <a:latin typeface="Countach" panose="02000000000000000000" pitchFamily="50" charset="0"/>
                <a:cs typeface="Arial Narrow"/>
              </a:rPr>
              <a:t>LIVE EVENT VIEWS</a:t>
            </a:r>
            <a:endParaRPr lang="en-US" sz="1150" b="1" dirty="0">
              <a:latin typeface="Countach" panose="02000000000000000000" pitchFamily="50" charset="0"/>
              <a:cs typeface="Arial Narrow"/>
            </a:endParaRPr>
          </a:p>
        </p:txBody>
      </p:sp>
      <p:sp>
        <p:nvSpPr>
          <p:cNvPr id="12" name="object 12"/>
          <p:cNvSpPr/>
          <p:nvPr/>
        </p:nvSpPr>
        <p:spPr>
          <a:xfrm>
            <a:off x="3479203" y="2855509"/>
            <a:ext cx="1289685" cy="814705"/>
          </a:xfrm>
          <a:custGeom>
            <a:avLst/>
            <a:gdLst/>
            <a:ahLst/>
            <a:cxnLst/>
            <a:rect l="l" t="t" r="r" b="b"/>
            <a:pathLst>
              <a:path w="1289685" h="814704">
                <a:moveTo>
                  <a:pt x="1237678" y="0"/>
                </a:moveTo>
                <a:lnTo>
                  <a:pt x="51714" y="0"/>
                </a:lnTo>
                <a:lnTo>
                  <a:pt x="31584" y="4063"/>
                </a:lnTo>
                <a:lnTo>
                  <a:pt x="15146" y="15146"/>
                </a:lnTo>
                <a:lnTo>
                  <a:pt x="4063" y="31584"/>
                </a:lnTo>
                <a:lnTo>
                  <a:pt x="0" y="51714"/>
                </a:lnTo>
                <a:lnTo>
                  <a:pt x="0" y="762783"/>
                </a:lnTo>
                <a:lnTo>
                  <a:pt x="4063" y="782912"/>
                </a:lnTo>
                <a:lnTo>
                  <a:pt x="15146" y="799349"/>
                </a:lnTo>
                <a:lnTo>
                  <a:pt x="31584" y="810431"/>
                </a:lnTo>
                <a:lnTo>
                  <a:pt x="51714" y="814495"/>
                </a:lnTo>
                <a:lnTo>
                  <a:pt x="1237678" y="814495"/>
                </a:lnTo>
                <a:lnTo>
                  <a:pt x="1257808" y="810431"/>
                </a:lnTo>
                <a:lnTo>
                  <a:pt x="1274246" y="799349"/>
                </a:lnTo>
                <a:lnTo>
                  <a:pt x="1285329" y="782912"/>
                </a:lnTo>
                <a:lnTo>
                  <a:pt x="1289392" y="762783"/>
                </a:lnTo>
                <a:lnTo>
                  <a:pt x="1289392" y="51714"/>
                </a:lnTo>
                <a:lnTo>
                  <a:pt x="1285329" y="31584"/>
                </a:lnTo>
                <a:lnTo>
                  <a:pt x="1274246" y="15146"/>
                </a:lnTo>
                <a:lnTo>
                  <a:pt x="1257808" y="4063"/>
                </a:lnTo>
                <a:lnTo>
                  <a:pt x="1237678"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13" name="object 13"/>
          <p:cNvSpPr txBox="1"/>
          <p:nvPr/>
        </p:nvSpPr>
        <p:spPr>
          <a:xfrm>
            <a:off x="3710355" y="2963713"/>
            <a:ext cx="824230" cy="574675"/>
          </a:xfrm>
          <a:prstGeom prst="rect">
            <a:avLst/>
          </a:prstGeom>
        </p:spPr>
        <p:txBody>
          <a:bodyPr vert="horz" wrap="square" lIns="0" tIns="12700" rIns="0" bIns="0" rtlCol="0">
            <a:spAutoFit/>
          </a:bodyPr>
          <a:lstStyle/>
          <a:p>
            <a:pPr marL="45720" algn="ctr">
              <a:lnSpc>
                <a:spcPct val="100000"/>
              </a:lnSpc>
              <a:spcBef>
                <a:spcPts val="100"/>
              </a:spcBef>
            </a:pPr>
            <a:r>
              <a:rPr lang="en-US" sz="2400" b="1" dirty="0">
                <a:solidFill>
                  <a:srgbClr val="F8D102"/>
                </a:solidFill>
                <a:latin typeface="Countach" panose="02000000000000000000" pitchFamily="50" charset="0"/>
                <a:cs typeface="Book Antiqua"/>
              </a:rPr>
              <a:t>13M</a:t>
            </a:r>
            <a:endParaRPr lang="en-US" sz="2400" b="1" dirty="0">
              <a:latin typeface="Countach" panose="02000000000000000000" pitchFamily="50" charset="0"/>
              <a:cs typeface="Book Antiqua"/>
            </a:endParaRPr>
          </a:p>
          <a:p>
            <a:pPr marL="12700" algn="ctr">
              <a:lnSpc>
                <a:spcPct val="100000"/>
              </a:lnSpc>
              <a:spcBef>
                <a:spcPts val="55"/>
              </a:spcBef>
            </a:pPr>
            <a:r>
              <a:rPr lang="en-US" sz="1150" b="1" dirty="0">
                <a:solidFill>
                  <a:srgbClr val="FFFFFF"/>
                </a:solidFill>
                <a:latin typeface="Countach" panose="02000000000000000000" pitchFamily="50" charset="0"/>
                <a:cs typeface="Arial Narrow"/>
              </a:rPr>
              <a:t>UNIQUE VIEWERS</a:t>
            </a:r>
            <a:endParaRPr lang="en-US" sz="1150" b="1" dirty="0">
              <a:latin typeface="Countach" panose="02000000000000000000" pitchFamily="50" charset="0"/>
              <a:cs typeface="Arial Narrow"/>
            </a:endParaRPr>
          </a:p>
        </p:txBody>
      </p:sp>
      <p:sp>
        <p:nvSpPr>
          <p:cNvPr id="14" name="object 14"/>
          <p:cNvSpPr/>
          <p:nvPr/>
        </p:nvSpPr>
        <p:spPr>
          <a:xfrm>
            <a:off x="4824120" y="1145251"/>
            <a:ext cx="1289685" cy="814705"/>
          </a:xfrm>
          <a:custGeom>
            <a:avLst/>
            <a:gdLst/>
            <a:ahLst/>
            <a:cxnLst/>
            <a:rect l="l" t="t" r="r" b="b"/>
            <a:pathLst>
              <a:path w="1289685" h="814705">
                <a:moveTo>
                  <a:pt x="1237691" y="0"/>
                </a:moveTo>
                <a:lnTo>
                  <a:pt x="51714" y="0"/>
                </a:lnTo>
                <a:lnTo>
                  <a:pt x="31584" y="4063"/>
                </a:lnTo>
                <a:lnTo>
                  <a:pt x="15146" y="15146"/>
                </a:lnTo>
                <a:lnTo>
                  <a:pt x="4063" y="31584"/>
                </a:lnTo>
                <a:lnTo>
                  <a:pt x="0" y="51714"/>
                </a:lnTo>
                <a:lnTo>
                  <a:pt x="0" y="762787"/>
                </a:lnTo>
                <a:lnTo>
                  <a:pt x="4063" y="782917"/>
                </a:lnTo>
                <a:lnTo>
                  <a:pt x="15146" y="799355"/>
                </a:lnTo>
                <a:lnTo>
                  <a:pt x="31584" y="810437"/>
                </a:lnTo>
                <a:lnTo>
                  <a:pt x="51714" y="814501"/>
                </a:lnTo>
                <a:lnTo>
                  <a:pt x="1237691" y="814501"/>
                </a:lnTo>
                <a:lnTo>
                  <a:pt x="1257821" y="810437"/>
                </a:lnTo>
                <a:lnTo>
                  <a:pt x="1274259" y="799355"/>
                </a:lnTo>
                <a:lnTo>
                  <a:pt x="1285341" y="782917"/>
                </a:lnTo>
                <a:lnTo>
                  <a:pt x="1289405" y="762787"/>
                </a:lnTo>
                <a:lnTo>
                  <a:pt x="1289405" y="51714"/>
                </a:lnTo>
                <a:lnTo>
                  <a:pt x="1285341" y="31584"/>
                </a:lnTo>
                <a:lnTo>
                  <a:pt x="1274259" y="15146"/>
                </a:lnTo>
                <a:lnTo>
                  <a:pt x="1257821" y="4063"/>
                </a:lnTo>
                <a:lnTo>
                  <a:pt x="1237691"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15" name="object 15"/>
          <p:cNvSpPr txBox="1"/>
          <p:nvPr/>
        </p:nvSpPr>
        <p:spPr>
          <a:xfrm>
            <a:off x="4947335" y="595418"/>
            <a:ext cx="1043940" cy="529632"/>
          </a:xfrm>
          <a:prstGeom prst="rect">
            <a:avLst/>
          </a:prstGeom>
        </p:spPr>
        <p:txBody>
          <a:bodyPr vert="horz" wrap="square" lIns="0" tIns="158750" rIns="0" bIns="0" rtlCol="0">
            <a:spAutoFit/>
          </a:bodyPr>
          <a:lstStyle/>
          <a:p>
            <a:pPr algn="ctr">
              <a:lnSpc>
                <a:spcPct val="100000"/>
              </a:lnSpc>
              <a:spcBef>
                <a:spcPts val="1250"/>
              </a:spcBef>
            </a:pPr>
            <a:r>
              <a:rPr lang="en-US" sz="2400" b="1" spc="-10" dirty="0">
                <a:latin typeface="Countach" panose="02000000000000000000" pitchFamily="50" charset="0"/>
                <a:cs typeface="Arial Narrow"/>
              </a:rPr>
              <a:t>SOCIAL</a:t>
            </a:r>
            <a:endParaRPr sz="2400" b="1" dirty="0">
              <a:latin typeface="Countach" panose="02000000000000000000" pitchFamily="50" charset="0"/>
              <a:cs typeface="Arial Narrow"/>
            </a:endParaRPr>
          </a:p>
        </p:txBody>
      </p:sp>
      <p:sp>
        <p:nvSpPr>
          <p:cNvPr id="16" name="object 16"/>
          <p:cNvSpPr/>
          <p:nvPr/>
        </p:nvSpPr>
        <p:spPr>
          <a:xfrm>
            <a:off x="4824120" y="2000380"/>
            <a:ext cx="1289685" cy="814705"/>
          </a:xfrm>
          <a:custGeom>
            <a:avLst/>
            <a:gdLst/>
            <a:ahLst/>
            <a:cxnLst/>
            <a:rect l="l" t="t" r="r" b="b"/>
            <a:pathLst>
              <a:path w="1289685" h="814705">
                <a:moveTo>
                  <a:pt x="1237691" y="0"/>
                </a:moveTo>
                <a:lnTo>
                  <a:pt x="51714" y="0"/>
                </a:lnTo>
                <a:lnTo>
                  <a:pt x="31584" y="4063"/>
                </a:lnTo>
                <a:lnTo>
                  <a:pt x="15146" y="15146"/>
                </a:lnTo>
                <a:lnTo>
                  <a:pt x="4063" y="31584"/>
                </a:lnTo>
                <a:lnTo>
                  <a:pt x="0" y="51714"/>
                </a:lnTo>
                <a:lnTo>
                  <a:pt x="0" y="762787"/>
                </a:lnTo>
                <a:lnTo>
                  <a:pt x="4063" y="782917"/>
                </a:lnTo>
                <a:lnTo>
                  <a:pt x="15146" y="799355"/>
                </a:lnTo>
                <a:lnTo>
                  <a:pt x="31584" y="810437"/>
                </a:lnTo>
                <a:lnTo>
                  <a:pt x="51714" y="814501"/>
                </a:lnTo>
                <a:lnTo>
                  <a:pt x="1237691" y="814501"/>
                </a:lnTo>
                <a:lnTo>
                  <a:pt x="1257821" y="810437"/>
                </a:lnTo>
                <a:lnTo>
                  <a:pt x="1274259" y="799355"/>
                </a:lnTo>
                <a:lnTo>
                  <a:pt x="1285341" y="782917"/>
                </a:lnTo>
                <a:lnTo>
                  <a:pt x="1289405" y="762787"/>
                </a:lnTo>
                <a:lnTo>
                  <a:pt x="1289405" y="51714"/>
                </a:lnTo>
                <a:lnTo>
                  <a:pt x="1285341" y="31584"/>
                </a:lnTo>
                <a:lnTo>
                  <a:pt x="1274259" y="15146"/>
                </a:lnTo>
                <a:lnTo>
                  <a:pt x="1257821" y="4063"/>
                </a:lnTo>
                <a:lnTo>
                  <a:pt x="1237691"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17" name="object 17"/>
          <p:cNvSpPr txBox="1"/>
          <p:nvPr/>
        </p:nvSpPr>
        <p:spPr>
          <a:xfrm>
            <a:off x="5005273" y="2107225"/>
            <a:ext cx="927735" cy="574675"/>
          </a:xfrm>
          <a:prstGeom prst="rect">
            <a:avLst/>
          </a:prstGeom>
        </p:spPr>
        <p:txBody>
          <a:bodyPr vert="horz" wrap="square" lIns="0" tIns="12700" rIns="0" bIns="0" rtlCol="0">
            <a:spAutoFit/>
          </a:bodyPr>
          <a:lstStyle/>
          <a:p>
            <a:pPr marL="12700" algn="ctr">
              <a:lnSpc>
                <a:spcPct val="100000"/>
              </a:lnSpc>
              <a:spcBef>
                <a:spcPts val="100"/>
              </a:spcBef>
            </a:pPr>
            <a:r>
              <a:rPr lang="en-US" sz="2400" b="1" dirty="0">
                <a:solidFill>
                  <a:srgbClr val="F8D102"/>
                </a:solidFill>
                <a:latin typeface="Countach" panose="02000000000000000000" pitchFamily="50" charset="0"/>
                <a:cs typeface="Book Antiqua"/>
              </a:rPr>
              <a:t>3.5M</a:t>
            </a:r>
            <a:endParaRPr lang="en-US" sz="2400" b="1" dirty="0">
              <a:latin typeface="Countach" panose="02000000000000000000" pitchFamily="50" charset="0"/>
              <a:cs typeface="Book Antiqua"/>
            </a:endParaRPr>
          </a:p>
          <a:p>
            <a:pPr marL="20955" algn="ctr">
              <a:lnSpc>
                <a:spcPct val="100000"/>
              </a:lnSpc>
              <a:spcBef>
                <a:spcPts val="55"/>
              </a:spcBef>
            </a:pPr>
            <a:r>
              <a:rPr lang="en-US" sz="1150" b="1" dirty="0">
                <a:solidFill>
                  <a:srgbClr val="FFFFFF"/>
                </a:solidFill>
                <a:latin typeface="Countach" panose="02000000000000000000" pitchFamily="50" charset="0"/>
                <a:cs typeface="Arial Narrow"/>
              </a:rPr>
              <a:t>TOTAL FOLLOWERS</a:t>
            </a:r>
            <a:endParaRPr lang="en-US" sz="1150" b="1" dirty="0">
              <a:latin typeface="Countach" panose="02000000000000000000" pitchFamily="50" charset="0"/>
              <a:cs typeface="Arial Narrow"/>
            </a:endParaRPr>
          </a:p>
        </p:txBody>
      </p:sp>
      <p:sp>
        <p:nvSpPr>
          <p:cNvPr id="18" name="object 18"/>
          <p:cNvSpPr/>
          <p:nvPr/>
        </p:nvSpPr>
        <p:spPr>
          <a:xfrm>
            <a:off x="6169050" y="1145251"/>
            <a:ext cx="1289685" cy="814705"/>
          </a:xfrm>
          <a:custGeom>
            <a:avLst/>
            <a:gdLst/>
            <a:ahLst/>
            <a:cxnLst/>
            <a:rect l="l" t="t" r="r" b="b"/>
            <a:pathLst>
              <a:path w="1289684" h="814705">
                <a:moveTo>
                  <a:pt x="1237691" y="0"/>
                </a:moveTo>
                <a:lnTo>
                  <a:pt x="51714" y="0"/>
                </a:lnTo>
                <a:lnTo>
                  <a:pt x="31584" y="4063"/>
                </a:lnTo>
                <a:lnTo>
                  <a:pt x="15146" y="15146"/>
                </a:lnTo>
                <a:lnTo>
                  <a:pt x="4063" y="31584"/>
                </a:lnTo>
                <a:lnTo>
                  <a:pt x="0" y="51714"/>
                </a:lnTo>
                <a:lnTo>
                  <a:pt x="0" y="762787"/>
                </a:lnTo>
                <a:lnTo>
                  <a:pt x="4063" y="782917"/>
                </a:lnTo>
                <a:lnTo>
                  <a:pt x="15146" y="799355"/>
                </a:lnTo>
                <a:lnTo>
                  <a:pt x="31584" y="810437"/>
                </a:lnTo>
                <a:lnTo>
                  <a:pt x="51714" y="814501"/>
                </a:lnTo>
                <a:lnTo>
                  <a:pt x="1237691" y="814501"/>
                </a:lnTo>
                <a:lnTo>
                  <a:pt x="1257815" y="810437"/>
                </a:lnTo>
                <a:lnTo>
                  <a:pt x="1274254" y="799355"/>
                </a:lnTo>
                <a:lnTo>
                  <a:pt x="1285340" y="782917"/>
                </a:lnTo>
                <a:lnTo>
                  <a:pt x="1289405" y="762787"/>
                </a:lnTo>
                <a:lnTo>
                  <a:pt x="1289405" y="51714"/>
                </a:lnTo>
                <a:lnTo>
                  <a:pt x="1285340" y="31584"/>
                </a:lnTo>
                <a:lnTo>
                  <a:pt x="1274254" y="15146"/>
                </a:lnTo>
                <a:lnTo>
                  <a:pt x="1257815" y="4063"/>
                </a:lnTo>
                <a:lnTo>
                  <a:pt x="1237691"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19" name="object 19"/>
          <p:cNvSpPr txBox="1"/>
          <p:nvPr/>
        </p:nvSpPr>
        <p:spPr>
          <a:xfrm>
            <a:off x="6281140" y="595418"/>
            <a:ext cx="1066165" cy="529632"/>
          </a:xfrm>
          <a:prstGeom prst="rect">
            <a:avLst/>
          </a:prstGeom>
        </p:spPr>
        <p:txBody>
          <a:bodyPr vert="horz" wrap="square" lIns="0" tIns="158750" rIns="0" bIns="0" rtlCol="0">
            <a:spAutoFit/>
          </a:bodyPr>
          <a:lstStyle/>
          <a:p>
            <a:pPr algn="ctr">
              <a:lnSpc>
                <a:spcPct val="100000"/>
              </a:lnSpc>
              <a:spcBef>
                <a:spcPts val="1250"/>
              </a:spcBef>
            </a:pPr>
            <a:r>
              <a:rPr lang="en-US" sz="2400" b="1" dirty="0">
                <a:latin typeface="Countach" panose="02000000000000000000" pitchFamily="50" charset="0"/>
                <a:cs typeface="Arial Narrow"/>
              </a:rPr>
              <a:t>WEBSITE</a:t>
            </a:r>
            <a:endParaRPr sz="2400" b="1" dirty="0">
              <a:latin typeface="Countach" panose="02000000000000000000" pitchFamily="50" charset="0"/>
              <a:cs typeface="Arial Narrow"/>
            </a:endParaRPr>
          </a:p>
        </p:txBody>
      </p:sp>
      <p:sp>
        <p:nvSpPr>
          <p:cNvPr id="20" name="object 20"/>
          <p:cNvSpPr/>
          <p:nvPr/>
        </p:nvSpPr>
        <p:spPr>
          <a:xfrm>
            <a:off x="6169050" y="2000380"/>
            <a:ext cx="1289685" cy="814705"/>
          </a:xfrm>
          <a:custGeom>
            <a:avLst/>
            <a:gdLst/>
            <a:ahLst/>
            <a:cxnLst/>
            <a:rect l="l" t="t" r="r" b="b"/>
            <a:pathLst>
              <a:path w="1289684" h="814705">
                <a:moveTo>
                  <a:pt x="1237691" y="0"/>
                </a:moveTo>
                <a:lnTo>
                  <a:pt x="51714" y="0"/>
                </a:lnTo>
                <a:lnTo>
                  <a:pt x="31584" y="4063"/>
                </a:lnTo>
                <a:lnTo>
                  <a:pt x="15146" y="15146"/>
                </a:lnTo>
                <a:lnTo>
                  <a:pt x="4063" y="31584"/>
                </a:lnTo>
                <a:lnTo>
                  <a:pt x="0" y="51714"/>
                </a:lnTo>
                <a:lnTo>
                  <a:pt x="0" y="762787"/>
                </a:lnTo>
                <a:lnTo>
                  <a:pt x="4063" y="782917"/>
                </a:lnTo>
                <a:lnTo>
                  <a:pt x="15146" y="799355"/>
                </a:lnTo>
                <a:lnTo>
                  <a:pt x="31584" y="810437"/>
                </a:lnTo>
                <a:lnTo>
                  <a:pt x="51714" y="814501"/>
                </a:lnTo>
                <a:lnTo>
                  <a:pt x="1237691" y="814501"/>
                </a:lnTo>
                <a:lnTo>
                  <a:pt x="1257815" y="810437"/>
                </a:lnTo>
                <a:lnTo>
                  <a:pt x="1274254" y="799355"/>
                </a:lnTo>
                <a:lnTo>
                  <a:pt x="1285340" y="782917"/>
                </a:lnTo>
                <a:lnTo>
                  <a:pt x="1289405" y="762787"/>
                </a:lnTo>
                <a:lnTo>
                  <a:pt x="1289405" y="51714"/>
                </a:lnTo>
                <a:lnTo>
                  <a:pt x="1285340" y="31584"/>
                </a:lnTo>
                <a:lnTo>
                  <a:pt x="1274254" y="15146"/>
                </a:lnTo>
                <a:lnTo>
                  <a:pt x="1257815" y="4063"/>
                </a:lnTo>
                <a:lnTo>
                  <a:pt x="1237691"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1" name="object 21"/>
          <p:cNvSpPr txBox="1"/>
          <p:nvPr/>
        </p:nvSpPr>
        <p:spPr>
          <a:xfrm>
            <a:off x="6344971" y="2114253"/>
            <a:ext cx="867827" cy="571951"/>
          </a:xfrm>
          <a:prstGeom prst="rect">
            <a:avLst/>
          </a:prstGeom>
        </p:spPr>
        <p:txBody>
          <a:bodyPr vert="horz" wrap="square" lIns="0" tIns="12700" rIns="0" bIns="0" rtlCol="0">
            <a:spAutoFit/>
          </a:bodyPr>
          <a:lstStyle/>
          <a:p>
            <a:pPr marL="64135" algn="ctr">
              <a:lnSpc>
                <a:spcPct val="100000"/>
              </a:lnSpc>
              <a:spcBef>
                <a:spcPts val="100"/>
              </a:spcBef>
            </a:pPr>
            <a:r>
              <a:rPr lang="en-US" sz="2400" b="1" dirty="0">
                <a:solidFill>
                  <a:srgbClr val="F8D102"/>
                </a:solidFill>
                <a:latin typeface="Countach" panose="02000000000000000000" pitchFamily="50" charset="0"/>
                <a:cs typeface="Book Antiqua"/>
              </a:rPr>
              <a:t>1M</a:t>
            </a:r>
            <a:endParaRPr lang="en-US" sz="2400" b="1" dirty="0">
              <a:latin typeface="Countach" panose="02000000000000000000" pitchFamily="50" charset="0"/>
              <a:cs typeface="Book Antiqua"/>
            </a:endParaRPr>
          </a:p>
          <a:p>
            <a:pPr marL="12700" algn="ctr">
              <a:lnSpc>
                <a:spcPct val="100000"/>
              </a:lnSpc>
              <a:spcBef>
                <a:spcPts val="55"/>
              </a:spcBef>
            </a:pPr>
            <a:r>
              <a:rPr lang="en-US" sz="1150" b="1" dirty="0">
                <a:solidFill>
                  <a:srgbClr val="FFFFFF"/>
                </a:solidFill>
                <a:latin typeface="Countach" panose="02000000000000000000" pitchFamily="50" charset="0"/>
                <a:cs typeface="Arial Narrow"/>
              </a:rPr>
              <a:t>DAILY VISITS</a:t>
            </a:r>
            <a:endParaRPr lang="en-US" sz="1150" b="1" dirty="0">
              <a:latin typeface="Countach" panose="02000000000000000000" pitchFamily="50" charset="0"/>
              <a:cs typeface="Arial Narrow"/>
            </a:endParaRPr>
          </a:p>
        </p:txBody>
      </p:sp>
      <p:sp>
        <p:nvSpPr>
          <p:cNvPr id="22" name="object 22"/>
          <p:cNvSpPr/>
          <p:nvPr/>
        </p:nvSpPr>
        <p:spPr>
          <a:xfrm>
            <a:off x="7513967" y="1145251"/>
            <a:ext cx="1289685" cy="814705"/>
          </a:xfrm>
          <a:custGeom>
            <a:avLst/>
            <a:gdLst/>
            <a:ahLst/>
            <a:cxnLst/>
            <a:rect l="l" t="t" r="r" b="b"/>
            <a:pathLst>
              <a:path w="1289684" h="814705">
                <a:moveTo>
                  <a:pt x="1237691" y="0"/>
                </a:moveTo>
                <a:lnTo>
                  <a:pt x="51714" y="0"/>
                </a:lnTo>
                <a:lnTo>
                  <a:pt x="31589" y="4063"/>
                </a:lnTo>
                <a:lnTo>
                  <a:pt x="15151" y="15146"/>
                </a:lnTo>
                <a:lnTo>
                  <a:pt x="4065" y="31584"/>
                </a:lnTo>
                <a:lnTo>
                  <a:pt x="0" y="51714"/>
                </a:lnTo>
                <a:lnTo>
                  <a:pt x="0" y="762787"/>
                </a:lnTo>
                <a:lnTo>
                  <a:pt x="4065" y="782917"/>
                </a:lnTo>
                <a:lnTo>
                  <a:pt x="15151" y="799355"/>
                </a:lnTo>
                <a:lnTo>
                  <a:pt x="31589" y="810437"/>
                </a:lnTo>
                <a:lnTo>
                  <a:pt x="51714" y="814501"/>
                </a:lnTo>
                <a:lnTo>
                  <a:pt x="1237691" y="814501"/>
                </a:lnTo>
                <a:lnTo>
                  <a:pt x="1257821" y="810437"/>
                </a:lnTo>
                <a:lnTo>
                  <a:pt x="1274259" y="799355"/>
                </a:lnTo>
                <a:lnTo>
                  <a:pt x="1285341" y="782917"/>
                </a:lnTo>
                <a:lnTo>
                  <a:pt x="1289405" y="762787"/>
                </a:lnTo>
                <a:lnTo>
                  <a:pt x="1289405" y="51714"/>
                </a:lnTo>
                <a:lnTo>
                  <a:pt x="1285341" y="31584"/>
                </a:lnTo>
                <a:lnTo>
                  <a:pt x="1274259" y="15146"/>
                </a:lnTo>
                <a:lnTo>
                  <a:pt x="1257821" y="4063"/>
                </a:lnTo>
                <a:lnTo>
                  <a:pt x="1237691"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3" name="object 23"/>
          <p:cNvSpPr txBox="1"/>
          <p:nvPr/>
        </p:nvSpPr>
        <p:spPr>
          <a:xfrm>
            <a:off x="7898199" y="590550"/>
            <a:ext cx="517766" cy="529632"/>
          </a:xfrm>
          <a:prstGeom prst="rect">
            <a:avLst/>
          </a:prstGeom>
        </p:spPr>
        <p:txBody>
          <a:bodyPr vert="horz" wrap="square" lIns="0" tIns="158750" rIns="0" bIns="0" rtlCol="0">
            <a:spAutoFit/>
          </a:bodyPr>
          <a:lstStyle/>
          <a:p>
            <a:pPr marL="80645">
              <a:lnSpc>
                <a:spcPct val="100000"/>
              </a:lnSpc>
              <a:spcBef>
                <a:spcPts val="1250"/>
              </a:spcBef>
            </a:pPr>
            <a:r>
              <a:rPr lang="en-US" sz="2400" b="1" dirty="0">
                <a:latin typeface="Countach" panose="02000000000000000000" pitchFamily="50" charset="0"/>
                <a:cs typeface="Arial Narrow"/>
              </a:rPr>
              <a:t>DK</a:t>
            </a:r>
            <a:r>
              <a:rPr lang="en-US" sz="2400" b="1" spc="-175" dirty="0">
                <a:latin typeface="Countach" panose="02000000000000000000" pitchFamily="50" charset="0"/>
                <a:cs typeface="Arial Narrow"/>
              </a:rPr>
              <a:t> </a:t>
            </a:r>
            <a:r>
              <a:rPr lang="en-US" sz="2400" b="1" spc="-20" dirty="0">
                <a:latin typeface="Countach" panose="02000000000000000000" pitchFamily="50" charset="0"/>
                <a:cs typeface="Arial Narrow"/>
              </a:rPr>
              <a:t>+</a:t>
            </a:r>
            <a:endParaRPr sz="2400" b="1" dirty="0">
              <a:latin typeface="Countach" panose="02000000000000000000" pitchFamily="50" charset="0"/>
              <a:cs typeface="Arial Narrow"/>
            </a:endParaRPr>
          </a:p>
        </p:txBody>
      </p:sp>
      <p:sp>
        <p:nvSpPr>
          <p:cNvPr id="24" name="object 24"/>
          <p:cNvSpPr/>
          <p:nvPr/>
        </p:nvSpPr>
        <p:spPr>
          <a:xfrm>
            <a:off x="7513967" y="2000380"/>
            <a:ext cx="1289685" cy="814705"/>
          </a:xfrm>
          <a:custGeom>
            <a:avLst/>
            <a:gdLst/>
            <a:ahLst/>
            <a:cxnLst/>
            <a:rect l="l" t="t" r="r" b="b"/>
            <a:pathLst>
              <a:path w="1289684" h="814705">
                <a:moveTo>
                  <a:pt x="1237691" y="0"/>
                </a:moveTo>
                <a:lnTo>
                  <a:pt x="51714" y="0"/>
                </a:lnTo>
                <a:lnTo>
                  <a:pt x="31589" y="4063"/>
                </a:lnTo>
                <a:lnTo>
                  <a:pt x="15151" y="15146"/>
                </a:lnTo>
                <a:lnTo>
                  <a:pt x="4065" y="31584"/>
                </a:lnTo>
                <a:lnTo>
                  <a:pt x="0" y="51714"/>
                </a:lnTo>
                <a:lnTo>
                  <a:pt x="0" y="762787"/>
                </a:lnTo>
                <a:lnTo>
                  <a:pt x="4065" y="782917"/>
                </a:lnTo>
                <a:lnTo>
                  <a:pt x="15151" y="799355"/>
                </a:lnTo>
                <a:lnTo>
                  <a:pt x="31589" y="810437"/>
                </a:lnTo>
                <a:lnTo>
                  <a:pt x="51714" y="814501"/>
                </a:lnTo>
                <a:lnTo>
                  <a:pt x="1237691" y="814501"/>
                </a:lnTo>
                <a:lnTo>
                  <a:pt x="1257821" y="810437"/>
                </a:lnTo>
                <a:lnTo>
                  <a:pt x="1274259" y="799355"/>
                </a:lnTo>
                <a:lnTo>
                  <a:pt x="1285341" y="782917"/>
                </a:lnTo>
                <a:lnTo>
                  <a:pt x="1289405" y="762787"/>
                </a:lnTo>
                <a:lnTo>
                  <a:pt x="1289405" y="51714"/>
                </a:lnTo>
                <a:lnTo>
                  <a:pt x="1285341" y="31584"/>
                </a:lnTo>
                <a:lnTo>
                  <a:pt x="1274259" y="15146"/>
                </a:lnTo>
                <a:lnTo>
                  <a:pt x="1257821" y="4063"/>
                </a:lnTo>
                <a:lnTo>
                  <a:pt x="1237691"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5" name="object 25"/>
          <p:cNvSpPr txBox="1"/>
          <p:nvPr/>
        </p:nvSpPr>
        <p:spPr>
          <a:xfrm>
            <a:off x="7745133" y="2107225"/>
            <a:ext cx="827405" cy="574675"/>
          </a:xfrm>
          <a:prstGeom prst="rect">
            <a:avLst/>
          </a:prstGeom>
        </p:spPr>
        <p:txBody>
          <a:bodyPr vert="horz" wrap="square" lIns="0" tIns="12700" rIns="0" bIns="0" rtlCol="0">
            <a:spAutoFit/>
          </a:bodyPr>
          <a:lstStyle/>
          <a:p>
            <a:pPr algn="ctr">
              <a:lnSpc>
                <a:spcPct val="100000"/>
              </a:lnSpc>
              <a:spcBef>
                <a:spcPts val="100"/>
              </a:spcBef>
            </a:pPr>
            <a:r>
              <a:rPr lang="en-US" sz="2400" b="1" dirty="0">
                <a:solidFill>
                  <a:srgbClr val="F8D102"/>
                </a:solidFill>
                <a:latin typeface="Countach" panose="02000000000000000000" pitchFamily="50" charset="0"/>
                <a:cs typeface="Book Antiqua"/>
              </a:rPr>
              <a:t>23M</a:t>
            </a:r>
            <a:endParaRPr lang="en-US" sz="2400" b="1" dirty="0">
              <a:latin typeface="Countach" panose="02000000000000000000" pitchFamily="50" charset="0"/>
              <a:cs typeface="Book Antiqua"/>
            </a:endParaRPr>
          </a:p>
          <a:p>
            <a:pPr algn="ctr">
              <a:lnSpc>
                <a:spcPct val="100000"/>
              </a:lnSpc>
              <a:spcBef>
                <a:spcPts val="55"/>
              </a:spcBef>
            </a:pPr>
            <a:r>
              <a:rPr lang="en-US" sz="1150" b="1" dirty="0">
                <a:solidFill>
                  <a:srgbClr val="FFFFFF"/>
                </a:solidFill>
                <a:latin typeface="Countach" panose="02000000000000000000" pitchFamily="50" charset="0"/>
                <a:cs typeface="Arial Narrow"/>
              </a:rPr>
              <a:t>DK WATCHES</a:t>
            </a:r>
            <a:endParaRPr lang="en-US" sz="1150" b="1" dirty="0">
              <a:latin typeface="Countach" panose="02000000000000000000" pitchFamily="50" charset="0"/>
              <a:cs typeface="Arial Narrow"/>
            </a:endParaRPr>
          </a:p>
        </p:txBody>
      </p:sp>
      <p:sp>
        <p:nvSpPr>
          <p:cNvPr id="26" name="object 26"/>
          <p:cNvSpPr/>
          <p:nvPr/>
        </p:nvSpPr>
        <p:spPr>
          <a:xfrm>
            <a:off x="7513967" y="2855509"/>
            <a:ext cx="1289685" cy="814705"/>
          </a:xfrm>
          <a:custGeom>
            <a:avLst/>
            <a:gdLst/>
            <a:ahLst/>
            <a:cxnLst/>
            <a:rect l="l" t="t" r="r" b="b"/>
            <a:pathLst>
              <a:path w="1289684" h="814704">
                <a:moveTo>
                  <a:pt x="1237691" y="0"/>
                </a:moveTo>
                <a:lnTo>
                  <a:pt x="51714" y="0"/>
                </a:lnTo>
                <a:lnTo>
                  <a:pt x="31589" y="4063"/>
                </a:lnTo>
                <a:lnTo>
                  <a:pt x="15151" y="15146"/>
                </a:lnTo>
                <a:lnTo>
                  <a:pt x="4065" y="31584"/>
                </a:lnTo>
                <a:lnTo>
                  <a:pt x="0" y="51714"/>
                </a:lnTo>
                <a:lnTo>
                  <a:pt x="0" y="762783"/>
                </a:lnTo>
                <a:lnTo>
                  <a:pt x="4065" y="782912"/>
                </a:lnTo>
                <a:lnTo>
                  <a:pt x="15151" y="799349"/>
                </a:lnTo>
                <a:lnTo>
                  <a:pt x="31589" y="810431"/>
                </a:lnTo>
                <a:lnTo>
                  <a:pt x="51714" y="814495"/>
                </a:lnTo>
                <a:lnTo>
                  <a:pt x="1237691" y="814495"/>
                </a:lnTo>
                <a:lnTo>
                  <a:pt x="1257821" y="810431"/>
                </a:lnTo>
                <a:lnTo>
                  <a:pt x="1274259" y="799349"/>
                </a:lnTo>
                <a:lnTo>
                  <a:pt x="1285341" y="782912"/>
                </a:lnTo>
                <a:lnTo>
                  <a:pt x="1289405" y="762783"/>
                </a:lnTo>
                <a:lnTo>
                  <a:pt x="1289405" y="51714"/>
                </a:lnTo>
                <a:lnTo>
                  <a:pt x="1285341" y="31584"/>
                </a:lnTo>
                <a:lnTo>
                  <a:pt x="1274259" y="15146"/>
                </a:lnTo>
                <a:lnTo>
                  <a:pt x="1257821" y="4063"/>
                </a:lnTo>
                <a:lnTo>
                  <a:pt x="1237691"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7" name="object 27"/>
          <p:cNvSpPr txBox="1"/>
          <p:nvPr/>
        </p:nvSpPr>
        <p:spPr>
          <a:xfrm>
            <a:off x="7707159" y="2942311"/>
            <a:ext cx="920750" cy="617477"/>
          </a:xfrm>
          <a:prstGeom prst="rect">
            <a:avLst/>
          </a:prstGeom>
        </p:spPr>
        <p:txBody>
          <a:bodyPr vert="horz" wrap="square" lIns="0" tIns="45085" rIns="0" bIns="0" rtlCol="0">
            <a:spAutoFit/>
          </a:bodyPr>
          <a:lstStyle/>
          <a:p>
            <a:pPr marL="27305" algn="ctr">
              <a:lnSpc>
                <a:spcPct val="100000"/>
              </a:lnSpc>
              <a:spcBef>
                <a:spcPts val="355"/>
              </a:spcBef>
            </a:pPr>
            <a:r>
              <a:rPr lang="en-US" sz="2400" b="1" dirty="0">
                <a:solidFill>
                  <a:srgbClr val="F8D102"/>
                </a:solidFill>
                <a:latin typeface="Countach" panose="02000000000000000000" pitchFamily="50" charset="0"/>
                <a:cs typeface="Book Antiqua"/>
              </a:rPr>
              <a:t>65K</a:t>
            </a:r>
            <a:endParaRPr lang="en-US" sz="2400" b="1" dirty="0">
              <a:latin typeface="Countach" panose="02000000000000000000" pitchFamily="50" charset="0"/>
              <a:cs typeface="Book Antiqua"/>
            </a:endParaRPr>
          </a:p>
          <a:p>
            <a:pPr marL="12700" algn="ctr">
              <a:lnSpc>
                <a:spcPct val="100000"/>
              </a:lnSpc>
              <a:spcBef>
                <a:spcPts val="150"/>
              </a:spcBef>
            </a:pPr>
            <a:r>
              <a:rPr lang="en-US" sz="1150" b="1" dirty="0">
                <a:solidFill>
                  <a:srgbClr val="FFFFFF"/>
                </a:solidFill>
                <a:latin typeface="Countach" panose="02000000000000000000" pitchFamily="50" charset="0"/>
                <a:cs typeface="Arial Narrow"/>
              </a:rPr>
              <a:t>SUBSCRIPTIONS</a:t>
            </a:r>
            <a:endParaRPr lang="en-US" sz="1150" b="1" dirty="0">
              <a:latin typeface="Countach" panose="02000000000000000000" pitchFamily="50" charset="0"/>
              <a:cs typeface="Arial Narrow"/>
            </a:endParaRPr>
          </a:p>
        </p:txBody>
      </p:sp>
      <p:sp>
        <p:nvSpPr>
          <p:cNvPr id="28" name="object 28"/>
          <p:cNvSpPr/>
          <p:nvPr/>
        </p:nvSpPr>
        <p:spPr>
          <a:xfrm>
            <a:off x="7513967" y="3710631"/>
            <a:ext cx="1289685" cy="814705"/>
          </a:xfrm>
          <a:custGeom>
            <a:avLst/>
            <a:gdLst/>
            <a:ahLst/>
            <a:cxnLst/>
            <a:rect l="l" t="t" r="r" b="b"/>
            <a:pathLst>
              <a:path w="1289684" h="814704">
                <a:moveTo>
                  <a:pt x="1237691" y="0"/>
                </a:moveTo>
                <a:lnTo>
                  <a:pt x="51714" y="0"/>
                </a:lnTo>
                <a:lnTo>
                  <a:pt x="31589" y="4063"/>
                </a:lnTo>
                <a:lnTo>
                  <a:pt x="15151" y="15146"/>
                </a:lnTo>
                <a:lnTo>
                  <a:pt x="4065" y="31583"/>
                </a:lnTo>
                <a:lnTo>
                  <a:pt x="0" y="51711"/>
                </a:lnTo>
                <a:lnTo>
                  <a:pt x="0" y="762787"/>
                </a:lnTo>
                <a:lnTo>
                  <a:pt x="4065" y="782916"/>
                </a:lnTo>
                <a:lnTo>
                  <a:pt x="15151" y="799353"/>
                </a:lnTo>
                <a:lnTo>
                  <a:pt x="31589" y="810435"/>
                </a:lnTo>
                <a:lnTo>
                  <a:pt x="51714" y="814499"/>
                </a:lnTo>
                <a:lnTo>
                  <a:pt x="1237691" y="814499"/>
                </a:lnTo>
                <a:lnTo>
                  <a:pt x="1257821" y="810435"/>
                </a:lnTo>
                <a:lnTo>
                  <a:pt x="1274259" y="799353"/>
                </a:lnTo>
                <a:lnTo>
                  <a:pt x="1285341" y="782916"/>
                </a:lnTo>
                <a:lnTo>
                  <a:pt x="1289405" y="762787"/>
                </a:lnTo>
                <a:lnTo>
                  <a:pt x="1289405" y="51711"/>
                </a:lnTo>
                <a:lnTo>
                  <a:pt x="1285341" y="31583"/>
                </a:lnTo>
                <a:lnTo>
                  <a:pt x="1274259" y="15146"/>
                </a:lnTo>
                <a:lnTo>
                  <a:pt x="1257821" y="4063"/>
                </a:lnTo>
                <a:lnTo>
                  <a:pt x="1237691"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9" name="object 29"/>
          <p:cNvSpPr txBox="1"/>
          <p:nvPr/>
        </p:nvSpPr>
        <p:spPr>
          <a:xfrm>
            <a:off x="7696707" y="3817154"/>
            <a:ext cx="920750" cy="574675"/>
          </a:xfrm>
          <a:prstGeom prst="rect">
            <a:avLst/>
          </a:prstGeom>
        </p:spPr>
        <p:txBody>
          <a:bodyPr vert="horz" wrap="square" lIns="0" tIns="12700" rIns="0" bIns="0" rtlCol="0">
            <a:spAutoFit/>
          </a:bodyPr>
          <a:lstStyle/>
          <a:p>
            <a:pPr marL="3810" algn="ctr">
              <a:lnSpc>
                <a:spcPct val="100000"/>
              </a:lnSpc>
              <a:spcBef>
                <a:spcPts val="100"/>
              </a:spcBef>
            </a:pPr>
            <a:r>
              <a:rPr lang="en-US" sz="2400" b="1" dirty="0">
                <a:solidFill>
                  <a:srgbClr val="F8D102"/>
                </a:solidFill>
                <a:latin typeface="Countach" panose="02000000000000000000" pitchFamily="50" charset="0"/>
                <a:cs typeface="Book Antiqua"/>
              </a:rPr>
              <a:t>82K</a:t>
            </a:r>
            <a:endParaRPr lang="en-US" sz="2400" b="1" dirty="0">
              <a:latin typeface="Countach" panose="02000000000000000000" pitchFamily="50" charset="0"/>
              <a:cs typeface="Book Antiqua"/>
            </a:endParaRPr>
          </a:p>
          <a:p>
            <a:pPr algn="ctr">
              <a:lnSpc>
                <a:spcPct val="100000"/>
              </a:lnSpc>
              <a:spcBef>
                <a:spcPts val="55"/>
              </a:spcBef>
            </a:pPr>
            <a:r>
              <a:rPr lang="en-US" sz="1150" b="1" dirty="0">
                <a:solidFill>
                  <a:srgbClr val="FFFFFF"/>
                </a:solidFill>
                <a:latin typeface="Countach" panose="02000000000000000000" pitchFamily="50" charset="0"/>
                <a:cs typeface="Arial Narrow"/>
              </a:rPr>
              <a:t>STREAMING HOURS</a:t>
            </a:r>
            <a:endParaRPr lang="en-US" sz="1150" b="1" dirty="0">
              <a:latin typeface="Countach" panose="02000000000000000000" pitchFamily="50" charset="0"/>
              <a:cs typeface="Arial Narrow"/>
            </a:endParaRPr>
          </a:p>
        </p:txBody>
      </p:sp>
      <p:pic>
        <p:nvPicPr>
          <p:cNvPr id="34" name="object 34"/>
          <p:cNvPicPr/>
          <p:nvPr/>
        </p:nvPicPr>
        <p:blipFill>
          <a:blip r:embed="rId5" cstate="print"/>
          <a:stretch>
            <a:fillRect/>
          </a:stretch>
        </p:blipFill>
        <p:spPr>
          <a:xfrm>
            <a:off x="612648" y="1353311"/>
            <a:ext cx="283464" cy="353567"/>
          </a:xfrm>
          <a:prstGeom prst="rect">
            <a:avLst/>
          </a:prstGeom>
        </p:spPr>
      </p:pic>
      <p:sp>
        <p:nvSpPr>
          <p:cNvPr id="35" name="object 35"/>
          <p:cNvSpPr txBox="1"/>
          <p:nvPr/>
        </p:nvSpPr>
        <p:spPr>
          <a:xfrm>
            <a:off x="553924" y="1744135"/>
            <a:ext cx="2747504" cy="1742015"/>
          </a:xfrm>
          <a:prstGeom prst="rect">
            <a:avLst/>
          </a:prstGeom>
        </p:spPr>
        <p:txBody>
          <a:bodyPr vert="horz" wrap="square" lIns="0" tIns="12700" rIns="0" bIns="0" rtlCol="0">
            <a:spAutoFit/>
          </a:bodyPr>
          <a:lstStyle/>
          <a:p>
            <a:pPr>
              <a:lnSpc>
                <a:spcPct val="100000"/>
              </a:lnSpc>
              <a:spcBef>
                <a:spcPts val="185"/>
              </a:spcBef>
            </a:pPr>
            <a:endParaRPr lang="en-US" sz="1200" dirty="0">
              <a:latin typeface="Countach" panose="02000000000000000000" pitchFamily="50" charset="0"/>
              <a:cs typeface="Arial"/>
            </a:endParaRPr>
          </a:p>
          <a:p>
            <a:pPr marL="12700" marR="5080">
              <a:lnSpc>
                <a:spcPct val="70000"/>
              </a:lnSpc>
            </a:pPr>
            <a:r>
              <a:rPr lang="en-US" sz="4800" dirty="0">
                <a:latin typeface="Countach" panose="02000000000000000000" pitchFamily="50" charset="0"/>
                <a:cs typeface="Arial Narrow"/>
              </a:rPr>
              <a:t>OUR REACH IS UNMATCHED</a:t>
            </a:r>
          </a:p>
          <a:p>
            <a:pPr marL="52705" marR="211454">
              <a:spcBef>
                <a:spcPts val="1135"/>
              </a:spcBef>
            </a:pPr>
            <a:r>
              <a:rPr lang="en-US" sz="1200" dirty="0">
                <a:solidFill>
                  <a:srgbClr val="FFFFFF"/>
                </a:solidFill>
                <a:latin typeface="Countach" panose="02000000000000000000" pitchFamily="50" charset="0"/>
                <a:cs typeface="Arial"/>
              </a:rPr>
              <a:t>PERFECT GAME IS THE BIGGEST MEDIA ECOSYSTEM IN YOUTH BASEBALL &amp; SOON TO BE SOFTBALL.</a:t>
            </a:r>
            <a:endParaRPr lang="en-US" sz="1200" dirty="0">
              <a:latin typeface="Countach" panose="02000000000000000000" pitchFamily="50" charset="0"/>
              <a:cs typeface="Arial"/>
            </a:endParaRPr>
          </a:p>
        </p:txBody>
      </p:sp>
      <p:sp>
        <p:nvSpPr>
          <p:cNvPr id="38" name="object 38"/>
          <p:cNvSpPr txBox="1"/>
          <p:nvPr/>
        </p:nvSpPr>
        <p:spPr>
          <a:xfrm>
            <a:off x="8794127" y="4438410"/>
            <a:ext cx="81915" cy="126317"/>
          </a:xfrm>
          <a:prstGeom prst="rect">
            <a:avLst/>
          </a:prstGeom>
        </p:spPr>
        <p:txBody>
          <a:bodyPr vert="horz" wrap="square" lIns="0" tIns="3175" rIns="0" bIns="0" rtlCol="0">
            <a:spAutoFit/>
          </a:bodyPr>
          <a:lstStyle/>
          <a:p>
            <a:pPr marL="12700">
              <a:lnSpc>
                <a:spcPct val="100000"/>
              </a:lnSpc>
              <a:spcBef>
                <a:spcPts val="25"/>
              </a:spcBef>
            </a:pPr>
            <a:r>
              <a:rPr sz="800" spc="-50" dirty="0">
                <a:latin typeface="Countach" panose="02000000000000000000" pitchFamily="50" charset="0"/>
                <a:cs typeface="Arial"/>
              </a:rPr>
              <a:t>4</a:t>
            </a:r>
            <a:endParaRPr sz="800">
              <a:latin typeface="Countach" panose="02000000000000000000" pitchFamily="50" charset="0"/>
              <a:cs typeface="Arial"/>
            </a:endParaRPr>
          </a:p>
        </p:txBody>
      </p:sp>
      <p:sp>
        <p:nvSpPr>
          <p:cNvPr id="40" name="TextBox 39">
            <a:extLst>
              <a:ext uri="{FF2B5EF4-FFF2-40B4-BE49-F238E27FC236}">
                <a16:creationId xmlns:a16="http://schemas.microsoft.com/office/drawing/2014/main" id="{97C7ADBA-FEA5-8B1E-78BA-E90C24F919E2}"/>
              </a:ext>
            </a:extLst>
          </p:cNvPr>
          <p:cNvSpPr txBox="1"/>
          <p:nvPr/>
        </p:nvSpPr>
        <p:spPr>
          <a:xfrm>
            <a:off x="7582763" y="1195802"/>
            <a:ext cx="1114708" cy="664284"/>
          </a:xfrm>
          <a:prstGeom prst="rect">
            <a:avLst/>
          </a:prstGeom>
          <a:noFill/>
        </p:spPr>
        <p:txBody>
          <a:bodyPr wrap="square">
            <a:spAutoFit/>
          </a:bodyPr>
          <a:lstStyle/>
          <a:p>
            <a:pPr marL="95885" algn="ctr">
              <a:lnSpc>
                <a:spcPct val="100000"/>
              </a:lnSpc>
              <a:spcBef>
                <a:spcPts val="1150"/>
              </a:spcBef>
            </a:pPr>
            <a:r>
              <a:rPr lang="en-US" sz="2400" b="1" dirty="0">
                <a:solidFill>
                  <a:srgbClr val="F8D102"/>
                </a:solidFill>
                <a:latin typeface="Countach" panose="02000000000000000000" pitchFamily="50" charset="0"/>
                <a:cs typeface="Book Antiqua"/>
              </a:rPr>
              <a:t>95K</a:t>
            </a:r>
          </a:p>
          <a:p>
            <a:pPr marL="12700" algn="ctr">
              <a:lnSpc>
                <a:spcPct val="100000"/>
              </a:lnSpc>
              <a:spcBef>
                <a:spcPts val="155"/>
              </a:spcBef>
            </a:pPr>
            <a:r>
              <a:rPr lang="en-US" sz="1150" b="1" dirty="0">
                <a:solidFill>
                  <a:srgbClr val="FFFFFF"/>
                </a:solidFill>
                <a:latin typeface="Countach" panose="02000000000000000000" pitchFamily="50" charset="0"/>
                <a:cs typeface="Arial Narrow"/>
              </a:rPr>
              <a:t>DK GAMES SCORED</a:t>
            </a:r>
            <a:endParaRPr lang="en-US" sz="1150" b="1" dirty="0">
              <a:latin typeface="Countach" panose="02000000000000000000" pitchFamily="50" charset="0"/>
              <a:cs typeface="Arial Narrow"/>
            </a:endParaRPr>
          </a:p>
        </p:txBody>
      </p:sp>
      <p:sp>
        <p:nvSpPr>
          <p:cNvPr id="42" name="TextBox 41">
            <a:extLst>
              <a:ext uri="{FF2B5EF4-FFF2-40B4-BE49-F238E27FC236}">
                <a16:creationId xmlns:a16="http://schemas.microsoft.com/office/drawing/2014/main" id="{8FC2FF15-FE35-DBB8-113A-C874BD2AFF8B}"/>
              </a:ext>
            </a:extLst>
          </p:cNvPr>
          <p:cNvSpPr txBox="1"/>
          <p:nvPr/>
        </p:nvSpPr>
        <p:spPr>
          <a:xfrm>
            <a:off x="4872424" y="1237283"/>
            <a:ext cx="1239533" cy="664284"/>
          </a:xfrm>
          <a:prstGeom prst="rect">
            <a:avLst/>
          </a:prstGeom>
          <a:noFill/>
        </p:spPr>
        <p:txBody>
          <a:bodyPr wrap="square">
            <a:spAutoFit/>
          </a:bodyPr>
          <a:lstStyle/>
          <a:p>
            <a:pPr algn="ctr">
              <a:lnSpc>
                <a:spcPct val="100000"/>
              </a:lnSpc>
              <a:spcBef>
                <a:spcPts val="1150"/>
              </a:spcBef>
            </a:pPr>
            <a:r>
              <a:rPr lang="en-US" sz="2400" b="1" dirty="0">
                <a:solidFill>
                  <a:srgbClr val="F8D102"/>
                </a:solidFill>
                <a:latin typeface="Countach" panose="02000000000000000000" pitchFamily="50" charset="0"/>
                <a:cs typeface="Book Antiqua"/>
              </a:rPr>
              <a:t>825M</a:t>
            </a:r>
            <a:endParaRPr lang="en-US" sz="2400" b="1" dirty="0">
              <a:latin typeface="Countach" panose="02000000000000000000" pitchFamily="50" charset="0"/>
              <a:cs typeface="Book Antiqua"/>
            </a:endParaRPr>
          </a:p>
          <a:p>
            <a:pPr algn="ctr">
              <a:lnSpc>
                <a:spcPct val="100000"/>
              </a:lnSpc>
              <a:spcBef>
                <a:spcPts val="155"/>
              </a:spcBef>
            </a:pPr>
            <a:r>
              <a:rPr lang="en-US" sz="1150" b="1" dirty="0">
                <a:solidFill>
                  <a:srgbClr val="FFFFFF"/>
                </a:solidFill>
                <a:latin typeface="Countach" panose="02000000000000000000" pitchFamily="50" charset="0"/>
                <a:cs typeface="Arial Narrow"/>
              </a:rPr>
              <a:t>TOTAL VIEWS</a:t>
            </a:r>
            <a:endParaRPr lang="en-US" sz="1150" b="1" dirty="0">
              <a:latin typeface="Countach" panose="02000000000000000000" pitchFamily="50" charset="0"/>
              <a:cs typeface="Arial Narrow"/>
            </a:endParaRPr>
          </a:p>
        </p:txBody>
      </p:sp>
      <p:sp>
        <p:nvSpPr>
          <p:cNvPr id="44" name="TextBox 43">
            <a:extLst>
              <a:ext uri="{FF2B5EF4-FFF2-40B4-BE49-F238E27FC236}">
                <a16:creationId xmlns:a16="http://schemas.microsoft.com/office/drawing/2014/main" id="{19E30F5C-ED1E-C730-56C8-7EDF4D1DE078}"/>
              </a:ext>
            </a:extLst>
          </p:cNvPr>
          <p:cNvSpPr txBox="1"/>
          <p:nvPr/>
        </p:nvSpPr>
        <p:spPr>
          <a:xfrm>
            <a:off x="6150672" y="1217788"/>
            <a:ext cx="1327429" cy="664284"/>
          </a:xfrm>
          <a:prstGeom prst="rect">
            <a:avLst/>
          </a:prstGeom>
          <a:noFill/>
        </p:spPr>
        <p:txBody>
          <a:bodyPr wrap="square">
            <a:spAutoFit/>
          </a:bodyPr>
          <a:lstStyle/>
          <a:p>
            <a:pPr algn="ctr">
              <a:lnSpc>
                <a:spcPct val="100000"/>
              </a:lnSpc>
              <a:spcBef>
                <a:spcPts val="1150"/>
              </a:spcBef>
            </a:pPr>
            <a:r>
              <a:rPr lang="en-US" sz="2400" b="1" dirty="0">
                <a:solidFill>
                  <a:srgbClr val="F8D102"/>
                </a:solidFill>
                <a:latin typeface="Countach" panose="02000000000000000000" pitchFamily="50" charset="0"/>
                <a:cs typeface="Book Antiqua"/>
              </a:rPr>
              <a:t>340M</a:t>
            </a:r>
            <a:endParaRPr lang="en-US" sz="2400" b="1" dirty="0">
              <a:latin typeface="Countach" panose="02000000000000000000" pitchFamily="50" charset="0"/>
              <a:cs typeface="Book Antiqua"/>
            </a:endParaRPr>
          </a:p>
          <a:p>
            <a:pPr algn="ctr">
              <a:lnSpc>
                <a:spcPct val="100000"/>
              </a:lnSpc>
              <a:spcBef>
                <a:spcPts val="155"/>
              </a:spcBef>
            </a:pPr>
            <a:r>
              <a:rPr lang="en-US" sz="1150" b="1" dirty="0">
                <a:solidFill>
                  <a:srgbClr val="FFFFFF"/>
                </a:solidFill>
                <a:latin typeface="Countach" panose="02000000000000000000" pitchFamily="50" charset="0"/>
                <a:cs typeface="Arial Narrow"/>
              </a:rPr>
              <a:t>WEBSITE VIEWS</a:t>
            </a:r>
            <a:endParaRPr lang="en-US" sz="1150" b="1" dirty="0">
              <a:latin typeface="Countach" panose="02000000000000000000" pitchFamily="50" charset="0"/>
              <a:cs typeface="Arial Narrow"/>
            </a:endParaRPr>
          </a:p>
        </p:txBody>
      </p:sp>
      <p:sp>
        <p:nvSpPr>
          <p:cNvPr id="46" name="object 21">
            <a:extLst>
              <a:ext uri="{FF2B5EF4-FFF2-40B4-BE49-F238E27FC236}">
                <a16:creationId xmlns:a16="http://schemas.microsoft.com/office/drawing/2014/main" id="{BEB9E578-92C5-8BF2-7E47-0BDDE31AB49A}"/>
              </a:ext>
            </a:extLst>
          </p:cNvPr>
          <p:cNvSpPr txBox="1"/>
          <p:nvPr/>
        </p:nvSpPr>
        <p:spPr>
          <a:xfrm>
            <a:off x="959854" y="1424890"/>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MEDIA</a:t>
            </a:r>
            <a:endParaRPr sz="1200" spc="300" dirty="0">
              <a:solidFill>
                <a:srgbClr val="C00000"/>
              </a:solidFill>
              <a:latin typeface="Countach" panose="02000000000000000000" pitchFamily="50" charset="0"/>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grpSp>
      <p:sp>
        <p:nvSpPr>
          <p:cNvPr id="7" name="object 7"/>
          <p:cNvSpPr txBox="1"/>
          <p:nvPr/>
        </p:nvSpPr>
        <p:spPr>
          <a:xfrm>
            <a:off x="1055705" y="1429373"/>
            <a:ext cx="3161631" cy="2490041"/>
          </a:xfrm>
          <a:prstGeom prst="rect">
            <a:avLst/>
          </a:prstGeom>
        </p:spPr>
        <p:txBody>
          <a:bodyPr vert="horz" wrap="square" lIns="0" tIns="241300" rIns="0" bIns="0" rtlCol="0">
            <a:spAutoFit/>
          </a:bodyPr>
          <a:lstStyle/>
          <a:p>
            <a:pPr marL="12700" marR="5080">
              <a:lnSpc>
                <a:spcPct val="70000"/>
              </a:lnSpc>
              <a:spcBef>
                <a:spcPts val="1900"/>
              </a:spcBef>
            </a:pPr>
            <a:r>
              <a:rPr lang="en-US" sz="5000" b="1" dirty="0">
                <a:latin typeface="Countach" panose="02000000000000000000" pitchFamily="50" charset="0"/>
                <a:cs typeface="Arial Narrow"/>
              </a:rPr>
              <a:t>THE PG BRAND IS POPPING</a:t>
            </a:r>
          </a:p>
          <a:p>
            <a:pPr marL="12700" marR="5080">
              <a:lnSpc>
                <a:spcPct val="3000"/>
              </a:lnSpc>
              <a:spcBef>
                <a:spcPts val="1900"/>
              </a:spcBef>
            </a:pPr>
            <a:endParaRPr lang="en-US" sz="5000" b="1" dirty="0">
              <a:latin typeface="Countach" panose="02000000000000000000" pitchFamily="50" charset="0"/>
              <a:cs typeface="Arial Narrow"/>
            </a:endParaRPr>
          </a:p>
          <a:p>
            <a:pPr marL="41910">
              <a:lnSpc>
                <a:spcPts val="1370"/>
              </a:lnSpc>
            </a:pPr>
            <a:r>
              <a:rPr lang="en-US" sz="1150" dirty="0">
                <a:solidFill>
                  <a:srgbClr val="FFFFFF"/>
                </a:solidFill>
                <a:latin typeface="Countach" panose="02000000000000000000" pitchFamily="50" charset="0"/>
                <a:cs typeface="Arial"/>
              </a:rPr>
              <a:t>WE HAVE EXCITING UPCOMING PRODUCT</a:t>
            </a:r>
            <a:r>
              <a:rPr lang="en-US" sz="1150" dirty="0">
                <a:latin typeface="Countach" panose="02000000000000000000" pitchFamily="50" charset="0"/>
                <a:cs typeface="Arial"/>
              </a:rPr>
              <a:t> </a:t>
            </a:r>
            <a:r>
              <a:rPr lang="en-US" sz="1150" dirty="0">
                <a:solidFill>
                  <a:srgbClr val="FFFFFF"/>
                </a:solidFill>
                <a:latin typeface="Countach" panose="02000000000000000000" pitchFamily="50" charset="0"/>
                <a:cs typeface="Arial"/>
              </a:rPr>
              <a:t>PARTNERSHIPS WITH:</a:t>
            </a:r>
            <a:endParaRPr lang="en-US" sz="1150" dirty="0">
              <a:latin typeface="Countach" panose="02000000000000000000" pitchFamily="50" charset="0"/>
              <a:cs typeface="Arial"/>
            </a:endParaRPr>
          </a:p>
          <a:p>
            <a:pPr marL="41910" marR="1985010">
              <a:lnSpc>
                <a:spcPct val="110000"/>
              </a:lnSpc>
              <a:spcBef>
                <a:spcPts val="150"/>
              </a:spcBef>
            </a:pPr>
            <a:endParaRPr lang="en-US" sz="1200" dirty="0">
              <a:solidFill>
                <a:srgbClr val="FFFFFF"/>
              </a:solidFill>
              <a:latin typeface="Countach" panose="02000000000000000000" pitchFamily="50" charset="0"/>
              <a:cs typeface="Arial"/>
            </a:endParaRPr>
          </a:p>
          <a:p>
            <a:pPr marL="41910" marR="1985010">
              <a:lnSpc>
                <a:spcPct val="110000"/>
              </a:lnSpc>
              <a:spcBef>
                <a:spcPts val="150"/>
              </a:spcBef>
            </a:pPr>
            <a:r>
              <a:rPr lang="en-US" sz="1400" dirty="0">
                <a:solidFill>
                  <a:srgbClr val="FFFFFF"/>
                </a:solidFill>
                <a:latin typeface="Countach" panose="02000000000000000000" pitchFamily="50" charset="0"/>
                <a:cs typeface="Arial"/>
              </a:rPr>
              <a:t>ADIDAS </a:t>
            </a:r>
          </a:p>
          <a:p>
            <a:pPr marL="41910" marR="1985010">
              <a:lnSpc>
                <a:spcPct val="110000"/>
              </a:lnSpc>
              <a:spcBef>
                <a:spcPts val="150"/>
              </a:spcBef>
            </a:pPr>
            <a:r>
              <a:rPr lang="en-US" sz="1400" dirty="0">
                <a:solidFill>
                  <a:srgbClr val="FFFFFF"/>
                </a:solidFill>
                <a:latin typeface="Countach" panose="02000000000000000000" pitchFamily="50" charset="0"/>
                <a:cs typeface="Arial"/>
              </a:rPr>
              <a:t>BRUCE BOLT</a:t>
            </a:r>
            <a:endParaRPr lang="en-US" sz="1400" dirty="0">
              <a:latin typeface="Countach" panose="02000000000000000000" pitchFamily="50" charset="0"/>
              <a:cs typeface="Arial"/>
            </a:endParaRPr>
          </a:p>
        </p:txBody>
      </p:sp>
      <p:grpSp>
        <p:nvGrpSpPr>
          <p:cNvPr id="8" name="object 8"/>
          <p:cNvGrpSpPr/>
          <p:nvPr/>
        </p:nvGrpSpPr>
        <p:grpSpPr>
          <a:xfrm>
            <a:off x="4273296" y="240791"/>
            <a:ext cx="4871085" cy="4901565"/>
            <a:chOff x="4273296" y="240791"/>
            <a:chExt cx="4871085" cy="4901565"/>
          </a:xfrm>
        </p:grpSpPr>
        <p:pic>
          <p:nvPicPr>
            <p:cNvPr id="9" name="object 9"/>
            <p:cNvPicPr/>
            <p:nvPr/>
          </p:nvPicPr>
          <p:blipFill>
            <a:blip r:embed="rId6" cstate="print"/>
            <a:stretch>
              <a:fillRect/>
            </a:stretch>
          </p:blipFill>
          <p:spPr>
            <a:xfrm>
              <a:off x="4273296" y="1630680"/>
              <a:ext cx="1844039" cy="1642872"/>
            </a:xfrm>
            <a:prstGeom prst="rect">
              <a:avLst/>
            </a:prstGeom>
          </p:spPr>
        </p:pic>
        <p:pic>
          <p:nvPicPr>
            <p:cNvPr id="10" name="object 10"/>
            <p:cNvPicPr/>
            <p:nvPr/>
          </p:nvPicPr>
          <p:blipFill>
            <a:blip r:embed="rId7" cstate="print"/>
            <a:stretch>
              <a:fillRect/>
            </a:stretch>
          </p:blipFill>
          <p:spPr>
            <a:xfrm>
              <a:off x="5730240" y="240791"/>
              <a:ext cx="3413760" cy="4901184"/>
            </a:xfrm>
            <a:prstGeom prst="rect">
              <a:avLst/>
            </a:prstGeom>
          </p:spPr>
        </p:pic>
      </p:grpSp>
      <p:pic>
        <p:nvPicPr>
          <p:cNvPr id="11" name="object 11"/>
          <p:cNvPicPr/>
          <p:nvPr/>
        </p:nvPicPr>
        <p:blipFill>
          <a:blip r:embed="rId8" cstate="print"/>
          <a:stretch>
            <a:fillRect/>
          </a:stretch>
        </p:blipFill>
        <p:spPr>
          <a:xfrm>
            <a:off x="3864864" y="2947415"/>
            <a:ext cx="3925824" cy="2194560"/>
          </a:xfrm>
          <a:prstGeom prst="rect">
            <a:avLst/>
          </a:prstGeom>
        </p:spPr>
      </p:pic>
      <p:pic>
        <p:nvPicPr>
          <p:cNvPr id="12" name="object 12"/>
          <p:cNvPicPr/>
          <p:nvPr/>
        </p:nvPicPr>
        <p:blipFill>
          <a:blip r:embed="rId9" cstate="print"/>
          <a:stretch>
            <a:fillRect/>
          </a:stretch>
        </p:blipFill>
        <p:spPr>
          <a:xfrm>
            <a:off x="1111665" y="1016640"/>
            <a:ext cx="286512" cy="356615"/>
          </a:xfrm>
          <a:prstGeom prst="rect">
            <a:avLst/>
          </a:prstGeom>
        </p:spPr>
      </p:pic>
      <p:sp>
        <p:nvSpPr>
          <p:cNvPr id="19" name="object 21">
            <a:extLst>
              <a:ext uri="{FF2B5EF4-FFF2-40B4-BE49-F238E27FC236}">
                <a16:creationId xmlns:a16="http://schemas.microsoft.com/office/drawing/2014/main" id="{A2A9136A-6F31-E3DA-1476-CBF22CBFE7B7}"/>
              </a:ext>
            </a:extLst>
          </p:cNvPr>
          <p:cNvSpPr txBox="1"/>
          <p:nvPr/>
        </p:nvSpPr>
        <p:spPr>
          <a:xfrm>
            <a:off x="1524000" y="1095432"/>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PRODUCTS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0"/>
              <a:ext cx="9144000" cy="5105399"/>
            </a:xfrm>
            <a:prstGeom prst="rect">
              <a:avLst/>
            </a:prstGeom>
          </p:spPr>
        </p:pic>
      </p:grpSp>
      <p:sp>
        <p:nvSpPr>
          <p:cNvPr id="7" name="object 7"/>
          <p:cNvSpPr txBox="1"/>
          <p:nvPr/>
        </p:nvSpPr>
        <p:spPr>
          <a:xfrm>
            <a:off x="814233" y="1123950"/>
            <a:ext cx="2993671" cy="2999283"/>
          </a:xfrm>
          <a:prstGeom prst="rect">
            <a:avLst/>
          </a:prstGeom>
        </p:spPr>
        <p:txBody>
          <a:bodyPr vert="horz" wrap="square" lIns="0" tIns="12700" rIns="0" bIns="0" rtlCol="0">
            <a:spAutoFit/>
          </a:bodyPr>
          <a:lstStyle/>
          <a:p>
            <a:pPr marL="12700">
              <a:lnSpc>
                <a:spcPts val="4400"/>
              </a:lnSpc>
              <a:spcBef>
                <a:spcPts val="100"/>
              </a:spcBef>
            </a:pPr>
            <a:r>
              <a:rPr lang="en-US" sz="5000" b="1" dirty="0">
                <a:latin typeface="Countach" panose="02000000000000000000" pitchFamily="50" charset="0"/>
                <a:cs typeface="Arial Narrow"/>
              </a:rPr>
              <a:t>WE GOT’EM</a:t>
            </a:r>
          </a:p>
          <a:p>
            <a:pPr>
              <a:lnSpc>
                <a:spcPts val="4400"/>
              </a:lnSpc>
            </a:pPr>
            <a:r>
              <a:rPr lang="en-US" sz="5000" b="1" dirty="0">
                <a:latin typeface="Countach" panose="02000000000000000000" pitchFamily="50" charset="0"/>
                <a:cs typeface="Arial Narrow"/>
              </a:rPr>
              <a:t>ON-SITE,</a:t>
            </a:r>
          </a:p>
          <a:p>
            <a:pPr marR="187960">
              <a:lnSpc>
                <a:spcPts val="4400"/>
              </a:lnSpc>
            </a:pPr>
            <a:r>
              <a:rPr lang="en-US" sz="5000" b="1" dirty="0">
                <a:latin typeface="Countach" panose="02000000000000000000" pitchFamily="50" charset="0"/>
                <a:cs typeface="Arial Narrow"/>
              </a:rPr>
              <a:t>IN-STORE, </a:t>
            </a:r>
          </a:p>
          <a:p>
            <a:pPr marR="187960">
              <a:lnSpc>
                <a:spcPts val="4400"/>
              </a:lnSpc>
            </a:pPr>
            <a:r>
              <a:rPr lang="en-US" sz="5000" b="1" dirty="0">
                <a:latin typeface="Countach" panose="02000000000000000000" pitchFamily="50" charset="0"/>
                <a:cs typeface="Arial Narrow"/>
              </a:rPr>
              <a:t>&amp; ON-LINE</a:t>
            </a:r>
          </a:p>
          <a:p>
            <a:pPr marR="187960">
              <a:lnSpc>
                <a:spcPts val="2000"/>
              </a:lnSpc>
            </a:pPr>
            <a:r>
              <a:rPr lang="en-US" sz="1200" dirty="0">
                <a:solidFill>
                  <a:srgbClr val="FFFFFF"/>
                </a:solidFill>
                <a:latin typeface="Countach" panose="02000000000000000000" pitchFamily="50" charset="0"/>
                <a:cs typeface="Arial"/>
              </a:rPr>
              <a:t>IN-STORE AT 250 DICK’S SPORTING GOODS LOCATIONS</a:t>
            </a:r>
            <a:endParaRPr lang="en-US" sz="1200" dirty="0">
              <a:latin typeface="Countach" panose="02000000000000000000" pitchFamily="50" charset="0"/>
              <a:cs typeface="Arial"/>
            </a:endParaRPr>
          </a:p>
          <a:p>
            <a:pPr marR="187960">
              <a:lnSpc>
                <a:spcPts val="2000"/>
              </a:lnSpc>
            </a:pPr>
            <a:r>
              <a:rPr lang="en-US" sz="1200" dirty="0">
                <a:solidFill>
                  <a:srgbClr val="FFFFFF"/>
                </a:solidFill>
                <a:latin typeface="Countach" panose="02000000000000000000" pitchFamily="50" charset="0"/>
                <a:cs typeface="Arial"/>
              </a:rPr>
              <a:t>ON-SITE AT PG EVENTS AND BRAND ACTIVATIONS</a:t>
            </a:r>
            <a:endParaRPr lang="en-US" sz="1200" dirty="0">
              <a:latin typeface="Countach" panose="02000000000000000000" pitchFamily="50" charset="0"/>
              <a:cs typeface="Arial"/>
            </a:endParaRPr>
          </a:p>
          <a:p>
            <a:pPr marR="187960">
              <a:lnSpc>
                <a:spcPts val="2000"/>
              </a:lnSpc>
            </a:pPr>
            <a:r>
              <a:rPr lang="en-US" sz="1200" dirty="0">
                <a:solidFill>
                  <a:srgbClr val="FFFFFF"/>
                </a:solidFill>
                <a:latin typeface="Countach" panose="02000000000000000000" pitchFamily="50" charset="0"/>
                <a:cs typeface="Arial"/>
              </a:rPr>
              <a:t>ON-LINE AT SHOP.PG.ORG</a:t>
            </a:r>
            <a:endParaRPr lang="en-US" sz="1200" dirty="0">
              <a:latin typeface="Countach" panose="02000000000000000000" pitchFamily="50" charset="0"/>
              <a:cs typeface="Arial"/>
            </a:endParaRPr>
          </a:p>
        </p:txBody>
      </p:sp>
      <p:grpSp>
        <p:nvGrpSpPr>
          <p:cNvPr id="8" name="object 8"/>
          <p:cNvGrpSpPr/>
          <p:nvPr/>
        </p:nvGrpSpPr>
        <p:grpSpPr>
          <a:xfrm>
            <a:off x="807719" y="573023"/>
            <a:ext cx="8196580" cy="4188460"/>
            <a:chOff x="807719" y="573023"/>
            <a:chExt cx="8196580" cy="4188460"/>
          </a:xfrm>
        </p:grpSpPr>
        <p:pic>
          <p:nvPicPr>
            <p:cNvPr id="9" name="object 9"/>
            <p:cNvPicPr/>
            <p:nvPr/>
          </p:nvPicPr>
          <p:blipFill>
            <a:blip r:embed="rId6" cstate="print"/>
            <a:stretch>
              <a:fillRect/>
            </a:stretch>
          </p:blipFill>
          <p:spPr>
            <a:xfrm>
              <a:off x="3745991" y="579119"/>
              <a:ext cx="5257800" cy="4181855"/>
            </a:xfrm>
            <a:prstGeom prst="rect">
              <a:avLst/>
            </a:prstGeom>
          </p:spPr>
        </p:pic>
        <p:pic>
          <p:nvPicPr>
            <p:cNvPr id="10" name="object 10"/>
            <p:cNvPicPr/>
            <p:nvPr/>
          </p:nvPicPr>
          <p:blipFill>
            <a:blip r:embed="rId7" cstate="print"/>
            <a:stretch>
              <a:fillRect/>
            </a:stretch>
          </p:blipFill>
          <p:spPr>
            <a:xfrm>
              <a:off x="3983736" y="774191"/>
              <a:ext cx="4684775" cy="2551175"/>
            </a:xfrm>
            <a:prstGeom prst="rect">
              <a:avLst/>
            </a:prstGeom>
          </p:spPr>
        </p:pic>
        <p:pic>
          <p:nvPicPr>
            <p:cNvPr id="11" name="object 11"/>
            <p:cNvPicPr/>
            <p:nvPr/>
          </p:nvPicPr>
          <p:blipFill>
            <a:blip r:embed="rId8" cstate="print"/>
            <a:stretch>
              <a:fillRect/>
            </a:stretch>
          </p:blipFill>
          <p:spPr>
            <a:xfrm>
              <a:off x="807719" y="573023"/>
              <a:ext cx="286511" cy="356615"/>
            </a:xfrm>
            <a:prstGeom prst="rect">
              <a:avLst/>
            </a:prstGeom>
          </p:spPr>
        </p:pic>
      </p:grpSp>
      <p:sp>
        <p:nvSpPr>
          <p:cNvPr id="16" name="object 21">
            <a:extLst>
              <a:ext uri="{FF2B5EF4-FFF2-40B4-BE49-F238E27FC236}">
                <a16:creationId xmlns:a16="http://schemas.microsoft.com/office/drawing/2014/main" id="{AF4AEAC3-5DA4-19DD-430F-8B9AD82393CA}"/>
              </a:ext>
            </a:extLst>
          </p:cNvPr>
          <p:cNvSpPr txBox="1"/>
          <p:nvPr/>
        </p:nvSpPr>
        <p:spPr>
          <a:xfrm>
            <a:off x="1178500" y="638870"/>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C00000"/>
                </a:solidFill>
                <a:latin typeface="Countach" panose="02000000000000000000" pitchFamily="50" charset="0"/>
                <a:cs typeface="Arial"/>
              </a:rPr>
              <a:t>PRODUCTS</a:t>
            </a:r>
            <a:endParaRPr lang="en-US" sz="1200" dirty="0">
              <a:solidFill>
                <a:srgbClr val="C00000"/>
              </a:solidFill>
              <a:latin typeface="Countach" panose="02000000000000000000" pitchFamily="50" charset="0"/>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499"/>
                </a:lnTo>
                <a:lnTo>
                  <a:pt x="9144000" y="5143499"/>
                </a:lnTo>
                <a:lnTo>
                  <a:pt x="9144000" y="0"/>
                </a:lnTo>
                <a:close/>
              </a:path>
            </a:pathLst>
          </a:custGeom>
          <a:solidFill>
            <a:srgbClr val="19222F"/>
          </a:solidFill>
        </p:spPr>
        <p:txBody>
          <a:bodyPr wrap="square" lIns="0" tIns="0" rIns="0" bIns="0" rtlCol="0"/>
          <a:lstStyle/>
          <a:p>
            <a:endParaRPr lang="en-US" dirty="0">
              <a:latin typeface="Countach" panose="02000000000000000000" pitchFamily="50" charset="0"/>
            </a:endParaRPr>
          </a:p>
        </p:txBody>
      </p:sp>
      <p:grpSp>
        <p:nvGrpSpPr>
          <p:cNvPr id="3" name="object 3"/>
          <p:cNvGrpSpPr/>
          <p:nvPr/>
        </p:nvGrpSpPr>
        <p:grpSpPr>
          <a:xfrm>
            <a:off x="-76200" y="0"/>
            <a:ext cx="9372600" cy="5141975"/>
            <a:chOff x="0" y="0"/>
            <a:chExt cx="9143999" cy="5141975"/>
          </a:xfrm>
        </p:grpSpPr>
        <p:pic>
          <p:nvPicPr>
            <p:cNvPr id="4" name="object 4"/>
            <p:cNvPicPr/>
            <p:nvPr/>
          </p:nvPicPr>
          <p:blipFill>
            <a:blip r:embed="rId2" cstate="print"/>
            <a:stretch>
              <a:fillRect/>
            </a:stretch>
          </p:blipFill>
          <p:spPr>
            <a:xfrm>
              <a:off x="405384" y="4721352"/>
              <a:ext cx="185928" cy="228600"/>
            </a:xfrm>
            <a:prstGeom prst="rect">
              <a:avLst/>
            </a:prstGeom>
          </p:spPr>
        </p:pic>
        <p:pic>
          <p:nvPicPr>
            <p:cNvPr id="5" name="object 5"/>
            <p:cNvPicPr/>
            <p:nvPr/>
          </p:nvPicPr>
          <p:blipFill>
            <a:blip r:embed="rId3" cstate="print"/>
            <a:stretch>
              <a:fillRect/>
            </a:stretch>
          </p:blipFill>
          <p:spPr>
            <a:xfrm>
              <a:off x="12191" y="39623"/>
              <a:ext cx="9131808" cy="5102352"/>
            </a:xfrm>
            <a:prstGeom prst="rect">
              <a:avLst/>
            </a:prstGeom>
          </p:spPr>
        </p:pic>
        <p:pic>
          <p:nvPicPr>
            <p:cNvPr id="6" name="object 6"/>
            <p:cNvPicPr/>
            <p:nvPr/>
          </p:nvPicPr>
          <p:blipFill>
            <a:blip r:embed="rId4" cstate="print"/>
            <a:stretch>
              <a:fillRect/>
            </a:stretch>
          </p:blipFill>
          <p:spPr>
            <a:xfrm>
              <a:off x="0" y="0"/>
              <a:ext cx="9131808" cy="5141975"/>
            </a:xfrm>
            <a:prstGeom prst="rect">
              <a:avLst/>
            </a:prstGeom>
          </p:spPr>
        </p:pic>
        <p:pic>
          <p:nvPicPr>
            <p:cNvPr id="7" name="object 7"/>
            <p:cNvPicPr/>
            <p:nvPr/>
          </p:nvPicPr>
          <p:blipFill>
            <a:blip r:embed="rId5" cstate="print"/>
            <a:stretch>
              <a:fillRect/>
            </a:stretch>
          </p:blipFill>
          <p:spPr>
            <a:xfrm>
              <a:off x="36576" y="0"/>
              <a:ext cx="9095232" cy="5141975"/>
            </a:xfrm>
            <a:prstGeom prst="rect">
              <a:avLst/>
            </a:prstGeom>
          </p:spPr>
        </p:pic>
        <p:pic>
          <p:nvPicPr>
            <p:cNvPr id="8" name="object 8"/>
            <p:cNvPicPr/>
            <p:nvPr/>
          </p:nvPicPr>
          <p:blipFill>
            <a:blip r:embed="rId6" cstate="print"/>
            <a:stretch>
              <a:fillRect/>
            </a:stretch>
          </p:blipFill>
          <p:spPr>
            <a:xfrm>
              <a:off x="880872" y="475487"/>
              <a:ext cx="3230879" cy="3953255"/>
            </a:xfrm>
            <a:prstGeom prst="rect">
              <a:avLst/>
            </a:prstGeom>
          </p:spPr>
        </p:pic>
      </p:grpSp>
      <p:sp>
        <p:nvSpPr>
          <p:cNvPr id="12" name="object 12"/>
          <p:cNvSpPr txBox="1"/>
          <p:nvPr/>
        </p:nvSpPr>
        <p:spPr>
          <a:xfrm>
            <a:off x="869007" y="1455497"/>
            <a:ext cx="4312593" cy="1552348"/>
          </a:xfrm>
          <a:prstGeom prst="rect">
            <a:avLst/>
          </a:prstGeom>
        </p:spPr>
        <p:txBody>
          <a:bodyPr vert="horz" wrap="square" lIns="0" tIns="13335" rIns="0" bIns="0" rtlCol="0">
            <a:spAutoFit/>
          </a:bodyPr>
          <a:lstStyle/>
          <a:p>
            <a:pPr>
              <a:lnSpc>
                <a:spcPts val="6000"/>
              </a:lnSpc>
            </a:pPr>
            <a:r>
              <a:rPr lang="en-US" sz="7050" b="1" dirty="0">
                <a:solidFill>
                  <a:srgbClr val="FFFFFF"/>
                </a:solidFill>
                <a:latin typeface="Countach" panose="02000000000000000000" pitchFamily="50" charset="0"/>
                <a:cs typeface="Arial Narrow"/>
              </a:rPr>
              <a:t>THE</a:t>
            </a:r>
            <a:endParaRPr lang="en-US" sz="7050" dirty="0">
              <a:latin typeface="Countach" panose="02000000000000000000" pitchFamily="50" charset="0"/>
              <a:cs typeface="Arial Narrow"/>
            </a:endParaRPr>
          </a:p>
          <a:p>
            <a:pPr>
              <a:lnSpc>
                <a:spcPts val="6000"/>
              </a:lnSpc>
            </a:pPr>
            <a:r>
              <a:rPr lang="en-US" sz="7050" b="1" dirty="0">
                <a:solidFill>
                  <a:srgbClr val="FFFFFF"/>
                </a:solidFill>
                <a:latin typeface="Countach" panose="02000000000000000000" pitchFamily="50" charset="0"/>
                <a:cs typeface="Arial Narrow"/>
              </a:rPr>
              <a:t>OPPORTUNITY</a:t>
            </a:r>
            <a:endParaRPr lang="en-US" sz="7050" dirty="0">
              <a:latin typeface="Countach" panose="02000000000000000000" pitchFamily="50" charset="0"/>
              <a:cs typeface="Arial Narrow"/>
            </a:endParaRPr>
          </a:p>
        </p:txBody>
      </p:sp>
      <p:pic>
        <p:nvPicPr>
          <p:cNvPr id="13" name="object 13"/>
          <p:cNvPicPr>
            <a:picLocks noChangeAspect="1"/>
          </p:cNvPicPr>
          <p:nvPr/>
        </p:nvPicPr>
        <p:blipFill>
          <a:blip r:embed="rId7">
            <a:extLst>
              <a:ext uri="{28A0092B-C50C-407E-A947-70E740481C1C}">
                <a14:useLocalDpi xmlns:a14="http://schemas.microsoft.com/office/drawing/2010/main" val="0"/>
              </a:ext>
            </a:extLst>
          </a:blip>
          <a:srcRect l="18745" t="12760" r="40292" b="16948"/>
          <a:stretch>
            <a:fillRect/>
          </a:stretch>
        </p:blipFill>
        <p:spPr>
          <a:xfrm>
            <a:off x="4648200" y="0"/>
            <a:ext cx="4495800" cy="51419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5384" y="0"/>
            <a:ext cx="8738870" cy="5142230"/>
            <a:chOff x="405384" y="0"/>
            <a:chExt cx="8738870" cy="5142230"/>
          </a:xfrm>
        </p:grpSpPr>
        <p:pic>
          <p:nvPicPr>
            <p:cNvPr id="3" name="object 3"/>
            <p:cNvPicPr/>
            <p:nvPr/>
          </p:nvPicPr>
          <p:blipFill>
            <a:blip r:embed="rId2" cstate="print"/>
            <a:stretch>
              <a:fillRect/>
            </a:stretch>
          </p:blipFill>
          <p:spPr>
            <a:xfrm>
              <a:off x="1267967" y="0"/>
              <a:ext cx="7876032"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grpSp>
      <p:sp>
        <p:nvSpPr>
          <p:cNvPr id="5" name="object 5"/>
          <p:cNvSpPr txBox="1"/>
          <p:nvPr/>
        </p:nvSpPr>
        <p:spPr>
          <a:xfrm>
            <a:off x="8749677" y="4809208"/>
            <a:ext cx="114300" cy="115416"/>
          </a:xfrm>
          <a:prstGeom prst="rect">
            <a:avLst/>
          </a:prstGeom>
        </p:spPr>
        <p:txBody>
          <a:bodyPr vert="horz" wrap="square" lIns="0" tIns="0" rIns="0" bIns="0" rtlCol="0">
            <a:spAutoFit/>
          </a:bodyPr>
          <a:lstStyle/>
          <a:p>
            <a:pPr>
              <a:lnSpc>
                <a:spcPts val="885"/>
              </a:lnSpc>
            </a:pPr>
            <a:r>
              <a:rPr sz="800" spc="-25" dirty="0">
                <a:latin typeface="Countach" panose="02000000000000000000" pitchFamily="50" charset="0"/>
                <a:cs typeface="Arial"/>
              </a:rPr>
              <a:t>43</a:t>
            </a:r>
            <a:endParaRPr sz="800">
              <a:latin typeface="Countach" panose="02000000000000000000" pitchFamily="50" charset="0"/>
              <a:cs typeface="Arial"/>
            </a:endParaRPr>
          </a:p>
        </p:txBody>
      </p:sp>
      <p:pic>
        <p:nvPicPr>
          <p:cNvPr id="14" name="object 14"/>
          <p:cNvPicPr>
            <a:picLocks noChangeAspect="1"/>
          </p:cNvPicPr>
          <p:nvPr/>
        </p:nvPicPr>
        <p:blipFill>
          <a:blip r:embed="rId4" cstate="print">
            <a:extLst>
              <a:ext uri="{28A0092B-C50C-407E-A947-70E740481C1C}">
                <a14:useLocalDpi xmlns:a14="http://schemas.microsoft.com/office/drawing/2010/main" val="0"/>
              </a:ext>
            </a:extLst>
          </a:blip>
          <a:srcRect l="33352" t="4916" r="34201" b="31882"/>
          <a:stretch>
            <a:fillRect/>
          </a:stretch>
        </p:blipFill>
        <p:spPr>
          <a:xfrm>
            <a:off x="5181600" y="0"/>
            <a:ext cx="3962400" cy="5143500"/>
          </a:xfrm>
          <a:prstGeom prst="rect">
            <a:avLst/>
          </a:prstGeom>
        </p:spPr>
      </p:pic>
      <p:grpSp>
        <p:nvGrpSpPr>
          <p:cNvPr id="18" name="object 3">
            <a:extLst>
              <a:ext uri="{FF2B5EF4-FFF2-40B4-BE49-F238E27FC236}">
                <a16:creationId xmlns:a16="http://schemas.microsoft.com/office/drawing/2014/main" id="{3DC648B4-35A4-C292-51B8-DB330C87A203}"/>
              </a:ext>
            </a:extLst>
          </p:cNvPr>
          <p:cNvGrpSpPr/>
          <p:nvPr/>
        </p:nvGrpSpPr>
        <p:grpSpPr>
          <a:xfrm>
            <a:off x="0" y="-284590"/>
            <a:ext cx="9154571" cy="5447140"/>
            <a:chOff x="0" y="-284590"/>
            <a:chExt cx="9154571" cy="5399133"/>
          </a:xfrm>
        </p:grpSpPr>
        <p:pic>
          <p:nvPicPr>
            <p:cNvPr id="27" name="object 4">
              <a:extLst>
                <a:ext uri="{FF2B5EF4-FFF2-40B4-BE49-F238E27FC236}">
                  <a16:creationId xmlns:a16="http://schemas.microsoft.com/office/drawing/2014/main" id="{3B148D9F-53CA-37A9-CABC-39FC122A9609}"/>
                </a:ext>
              </a:extLst>
            </p:cNvPr>
            <p:cNvPicPr/>
            <p:nvPr/>
          </p:nvPicPr>
          <p:blipFill>
            <a:blip r:embed="rId3" cstate="print"/>
            <a:stretch>
              <a:fillRect/>
            </a:stretch>
          </p:blipFill>
          <p:spPr>
            <a:xfrm>
              <a:off x="405384" y="4721352"/>
              <a:ext cx="185928" cy="228600"/>
            </a:xfrm>
            <a:prstGeom prst="rect">
              <a:avLst/>
            </a:prstGeom>
          </p:spPr>
        </p:pic>
        <p:pic>
          <p:nvPicPr>
            <p:cNvPr id="28" name="object 5">
              <a:extLst>
                <a:ext uri="{FF2B5EF4-FFF2-40B4-BE49-F238E27FC236}">
                  <a16:creationId xmlns:a16="http://schemas.microsoft.com/office/drawing/2014/main" id="{F9C68D83-7153-3606-1AB8-ABC858C31E4D}"/>
                </a:ext>
              </a:extLst>
            </p:cNvPr>
            <p:cNvPicPr/>
            <p:nvPr/>
          </p:nvPicPr>
          <p:blipFill>
            <a:blip r:embed="rId5" cstate="print"/>
            <a:stretch>
              <a:fillRect/>
            </a:stretch>
          </p:blipFill>
          <p:spPr>
            <a:xfrm>
              <a:off x="0" y="0"/>
              <a:ext cx="9144000" cy="5114543"/>
            </a:xfrm>
            <a:prstGeom prst="rect">
              <a:avLst/>
            </a:prstGeom>
          </p:spPr>
        </p:pic>
        <p:pic>
          <p:nvPicPr>
            <p:cNvPr id="29" name="object 6">
              <a:extLst>
                <a:ext uri="{FF2B5EF4-FFF2-40B4-BE49-F238E27FC236}">
                  <a16:creationId xmlns:a16="http://schemas.microsoft.com/office/drawing/2014/main" id="{24F6D17A-D01A-D413-B96A-8EDBAC6B34BE}"/>
                </a:ext>
              </a:extLst>
            </p:cNvPr>
            <p:cNvPicPr/>
            <p:nvPr/>
          </p:nvPicPr>
          <p:blipFill>
            <a:blip r:embed="rId6" cstate="print"/>
            <a:stretch>
              <a:fillRect/>
            </a:stretch>
          </p:blipFill>
          <p:spPr>
            <a:xfrm>
              <a:off x="10571" y="-284590"/>
              <a:ext cx="9144000" cy="5399133"/>
            </a:xfrm>
            <a:prstGeom prst="rect">
              <a:avLst/>
            </a:prstGeom>
          </p:spPr>
        </p:pic>
      </p:grpSp>
      <p:sp>
        <p:nvSpPr>
          <p:cNvPr id="15" name="object 15"/>
          <p:cNvSpPr txBox="1">
            <a:spLocks noGrp="1"/>
          </p:cNvSpPr>
          <p:nvPr>
            <p:ph type="title"/>
          </p:nvPr>
        </p:nvSpPr>
        <p:spPr>
          <a:xfrm>
            <a:off x="485395" y="514350"/>
            <a:ext cx="6023163" cy="2269852"/>
          </a:xfrm>
          <a:prstGeom prst="rect">
            <a:avLst/>
          </a:prstGeom>
        </p:spPr>
        <p:txBody>
          <a:bodyPr vert="horz" wrap="square" lIns="0" tIns="12700" rIns="0" bIns="0" rtlCol="0">
            <a:spAutoFit/>
          </a:bodyPr>
          <a:lstStyle/>
          <a:p>
            <a:pPr marL="12700">
              <a:lnSpc>
                <a:spcPts val="4400"/>
              </a:lnSpc>
              <a:spcBef>
                <a:spcPts val="100"/>
              </a:spcBef>
            </a:pPr>
            <a:r>
              <a:rPr lang="en-US" sz="5000" dirty="0">
                <a:solidFill>
                  <a:schemeClr val="tx1"/>
                </a:solidFill>
                <a:latin typeface="Countach" panose="02000000000000000000" pitchFamily="50" charset="0"/>
              </a:rPr>
              <a:t>RETAINING THE WORLD’S</a:t>
            </a:r>
            <a:br>
              <a:rPr lang="en-US" sz="5000" dirty="0">
                <a:solidFill>
                  <a:schemeClr val="tx1"/>
                </a:solidFill>
                <a:latin typeface="Countach" panose="02000000000000000000" pitchFamily="50" charset="0"/>
              </a:rPr>
            </a:br>
            <a:r>
              <a:rPr lang="en-US" sz="5000" dirty="0">
                <a:solidFill>
                  <a:schemeClr val="tx1"/>
                </a:solidFill>
                <a:latin typeface="Countach" panose="02000000000000000000" pitchFamily="50" charset="0"/>
              </a:rPr>
              <a:t>ELITE BASEBALL &amp; SOFTBALL PLATFORM IN NORTH CAROLINA</a:t>
            </a:r>
          </a:p>
        </p:txBody>
      </p:sp>
      <p:sp>
        <p:nvSpPr>
          <p:cNvPr id="16" name="object 16"/>
          <p:cNvSpPr txBox="1"/>
          <p:nvPr/>
        </p:nvSpPr>
        <p:spPr>
          <a:xfrm>
            <a:off x="517388" y="2989858"/>
            <a:ext cx="3752497" cy="1449115"/>
          </a:xfrm>
          <a:prstGeom prst="rect">
            <a:avLst/>
          </a:prstGeom>
        </p:spPr>
        <p:txBody>
          <a:bodyPr vert="horz" wrap="square" lIns="0" tIns="12700" rIns="0" bIns="0" rtlCol="0">
            <a:spAutoFit/>
          </a:bodyPr>
          <a:lstStyle/>
          <a:p>
            <a:pPr>
              <a:lnSpc>
                <a:spcPts val="1400"/>
              </a:lnSpc>
            </a:pPr>
            <a:r>
              <a:rPr lang="en-US" sz="1200" dirty="0">
                <a:solidFill>
                  <a:schemeClr val="bg1"/>
                </a:solidFill>
                <a:latin typeface="Countach" panose="02000000000000000000" pitchFamily="50" charset="0"/>
                <a:cs typeface="Arial"/>
              </a:rPr>
              <a:t>A YOUTH BASEBALL &amp; SOFTBALL HUB IN THE CHARLOTTE METROPOLITAN AREA DRIVEN BY THE PG BRAND WITH BACKING OF THE SFC, MLB STARS &amp; PRIVATE EQUITY PARTNERS COULD REVOLUTIONIZE YOUTH BASEBALL &amp; SOFTBALL PLAYERS ACRESS NORTH CAROLINA.</a:t>
            </a:r>
          </a:p>
          <a:p>
            <a:pPr>
              <a:lnSpc>
                <a:spcPts val="1400"/>
              </a:lnSpc>
            </a:pPr>
            <a:endParaRPr lang="en-US" sz="1200" dirty="0">
              <a:solidFill>
                <a:schemeClr val="bg1"/>
              </a:solidFill>
              <a:latin typeface="Countach" panose="02000000000000000000" pitchFamily="50" charset="0"/>
              <a:cs typeface="Arial"/>
            </a:endParaRPr>
          </a:p>
          <a:p>
            <a:pPr>
              <a:lnSpc>
                <a:spcPts val="1400"/>
              </a:lnSpc>
            </a:pPr>
            <a:r>
              <a:rPr lang="en-US" sz="1200" dirty="0">
                <a:solidFill>
                  <a:schemeClr val="bg1"/>
                </a:solidFill>
                <a:latin typeface="Countach" panose="02000000000000000000" pitchFamily="50" charset="0"/>
                <a:cs typeface="Arial"/>
              </a:rPr>
              <a:t>PG SEC IS ON PACE TO HOST 31,000 YOUTH BASEBALL TEAMS THROUGH  2025 &amp; 4000 SOFTBALL TEAMS THROUGHT THE STATES OF ALABAMA, GEORGIA, NORTH CAROLINA, SOUTH CAROLINA, TENNESSEE &amp; VIRGINIA.</a:t>
            </a:r>
          </a:p>
        </p:txBody>
      </p:sp>
      <p:sp>
        <p:nvSpPr>
          <p:cNvPr id="19" name="object 19"/>
          <p:cNvSpPr/>
          <p:nvPr/>
        </p:nvSpPr>
        <p:spPr>
          <a:xfrm>
            <a:off x="6652603" y="2745117"/>
            <a:ext cx="1898650" cy="1022985"/>
          </a:xfrm>
          <a:custGeom>
            <a:avLst/>
            <a:gdLst/>
            <a:ahLst/>
            <a:cxnLst/>
            <a:rect l="l" t="t" r="r" b="b"/>
            <a:pathLst>
              <a:path w="1898650" h="1022985">
                <a:moveTo>
                  <a:pt x="1833295" y="0"/>
                </a:moveTo>
                <a:lnTo>
                  <a:pt x="64922" y="0"/>
                </a:lnTo>
                <a:lnTo>
                  <a:pt x="39647" y="5102"/>
                </a:lnTo>
                <a:lnTo>
                  <a:pt x="19011" y="19016"/>
                </a:lnTo>
                <a:lnTo>
                  <a:pt x="5100" y="39653"/>
                </a:lnTo>
                <a:lnTo>
                  <a:pt x="0" y="64922"/>
                </a:lnTo>
                <a:lnTo>
                  <a:pt x="0" y="957554"/>
                </a:lnTo>
                <a:lnTo>
                  <a:pt x="5100" y="982823"/>
                </a:lnTo>
                <a:lnTo>
                  <a:pt x="19011" y="1003460"/>
                </a:lnTo>
                <a:lnTo>
                  <a:pt x="39647" y="1017374"/>
                </a:lnTo>
                <a:lnTo>
                  <a:pt x="64922" y="1022476"/>
                </a:lnTo>
                <a:lnTo>
                  <a:pt x="1833295" y="1022476"/>
                </a:lnTo>
                <a:lnTo>
                  <a:pt x="1858563" y="1017374"/>
                </a:lnTo>
                <a:lnTo>
                  <a:pt x="1879195" y="1003460"/>
                </a:lnTo>
                <a:lnTo>
                  <a:pt x="1893105" y="982823"/>
                </a:lnTo>
                <a:lnTo>
                  <a:pt x="1898205" y="957554"/>
                </a:lnTo>
                <a:lnTo>
                  <a:pt x="1898205" y="64922"/>
                </a:lnTo>
                <a:lnTo>
                  <a:pt x="1893105" y="39653"/>
                </a:lnTo>
                <a:lnTo>
                  <a:pt x="1879195" y="19016"/>
                </a:lnTo>
                <a:lnTo>
                  <a:pt x="1858563" y="5102"/>
                </a:lnTo>
                <a:lnTo>
                  <a:pt x="1833295"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0" name="object 20"/>
          <p:cNvSpPr txBox="1"/>
          <p:nvPr/>
        </p:nvSpPr>
        <p:spPr>
          <a:xfrm>
            <a:off x="6659772" y="2913502"/>
            <a:ext cx="1884311" cy="641201"/>
          </a:xfrm>
          <a:prstGeom prst="rect">
            <a:avLst/>
          </a:prstGeom>
        </p:spPr>
        <p:txBody>
          <a:bodyPr vert="horz" wrap="square" lIns="0" tIns="12700" rIns="0" bIns="0" rtlCol="0">
            <a:spAutoFit/>
          </a:bodyPr>
          <a:lstStyle/>
          <a:p>
            <a:pPr marL="148590" marR="140970" algn="ctr">
              <a:lnSpc>
                <a:spcPct val="100000"/>
              </a:lnSpc>
              <a:spcBef>
                <a:spcPts val="100"/>
              </a:spcBef>
            </a:pPr>
            <a:r>
              <a:rPr lang="en-US" sz="2000" b="1" dirty="0">
                <a:solidFill>
                  <a:srgbClr val="F8D102"/>
                </a:solidFill>
                <a:latin typeface="Countach" panose="02000000000000000000" pitchFamily="50" charset="0"/>
                <a:cs typeface="Book Antiqua"/>
              </a:rPr>
              <a:t>AA / AAA / MAJORS</a:t>
            </a:r>
          </a:p>
          <a:p>
            <a:pPr marL="148590" marR="140970" algn="ctr">
              <a:lnSpc>
                <a:spcPct val="100000"/>
              </a:lnSpc>
              <a:spcBef>
                <a:spcPts val="100"/>
              </a:spcBef>
            </a:pPr>
            <a:r>
              <a:rPr lang="en-US" sz="1000" b="1" dirty="0">
                <a:solidFill>
                  <a:schemeClr val="bg1"/>
                </a:solidFill>
                <a:latin typeface="Countach" panose="02000000000000000000" pitchFamily="50" charset="0"/>
                <a:cs typeface="Book Antiqua"/>
              </a:rPr>
              <a:t>LOCAL, REGIONAL &amp; NATIONAL TALENT ON THE PREMIER PG PLATFORM</a:t>
            </a:r>
          </a:p>
        </p:txBody>
      </p:sp>
      <p:sp>
        <p:nvSpPr>
          <p:cNvPr id="21" name="object 21"/>
          <p:cNvSpPr/>
          <p:nvPr/>
        </p:nvSpPr>
        <p:spPr>
          <a:xfrm>
            <a:off x="4550651" y="3900364"/>
            <a:ext cx="1898650" cy="1022985"/>
          </a:xfrm>
          <a:custGeom>
            <a:avLst/>
            <a:gdLst/>
            <a:ahLst/>
            <a:cxnLst/>
            <a:rect l="l" t="t" r="r" b="b"/>
            <a:pathLst>
              <a:path w="1898650" h="1022985">
                <a:moveTo>
                  <a:pt x="1833295" y="0"/>
                </a:moveTo>
                <a:lnTo>
                  <a:pt x="64922" y="0"/>
                </a:lnTo>
                <a:lnTo>
                  <a:pt x="39653" y="5101"/>
                </a:lnTo>
                <a:lnTo>
                  <a:pt x="19016" y="19013"/>
                </a:lnTo>
                <a:lnTo>
                  <a:pt x="5102" y="39648"/>
                </a:lnTo>
                <a:lnTo>
                  <a:pt x="0" y="64917"/>
                </a:lnTo>
                <a:lnTo>
                  <a:pt x="0" y="957557"/>
                </a:lnTo>
                <a:lnTo>
                  <a:pt x="5102" y="982825"/>
                </a:lnTo>
                <a:lnTo>
                  <a:pt x="19016" y="1003460"/>
                </a:lnTo>
                <a:lnTo>
                  <a:pt x="39653" y="1017372"/>
                </a:lnTo>
                <a:lnTo>
                  <a:pt x="64922" y="1022474"/>
                </a:lnTo>
                <a:lnTo>
                  <a:pt x="1833295" y="1022474"/>
                </a:lnTo>
                <a:lnTo>
                  <a:pt x="1858565" y="1017372"/>
                </a:lnTo>
                <a:lnTo>
                  <a:pt x="1879201" y="1003460"/>
                </a:lnTo>
                <a:lnTo>
                  <a:pt x="1893115" y="982825"/>
                </a:lnTo>
                <a:lnTo>
                  <a:pt x="1898218" y="957557"/>
                </a:lnTo>
                <a:lnTo>
                  <a:pt x="1898218" y="64917"/>
                </a:lnTo>
                <a:lnTo>
                  <a:pt x="1893115" y="39648"/>
                </a:lnTo>
                <a:lnTo>
                  <a:pt x="1879201" y="19013"/>
                </a:lnTo>
                <a:lnTo>
                  <a:pt x="1858565" y="5101"/>
                </a:lnTo>
                <a:lnTo>
                  <a:pt x="1833295"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2" name="object 22"/>
          <p:cNvSpPr txBox="1"/>
          <p:nvPr/>
        </p:nvSpPr>
        <p:spPr>
          <a:xfrm>
            <a:off x="4558659" y="4054334"/>
            <a:ext cx="1872652" cy="641201"/>
          </a:xfrm>
          <a:prstGeom prst="rect">
            <a:avLst/>
          </a:prstGeom>
        </p:spPr>
        <p:txBody>
          <a:bodyPr vert="horz" wrap="square" lIns="0" tIns="12700" rIns="0" bIns="0" rtlCol="0">
            <a:spAutoFit/>
          </a:bodyPr>
          <a:lstStyle/>
          <a:p>
            <a:pPr marL="12700" marR="5080" algn="ctr">
              <a:lnSpc>
                <a:spcPct val="100000"/>
              </a:lnSpc>
              <a:spcBef>
                <a:spcPts val="100"/>
              </a:spcBef>
            </a:pPr>
            <a:r>
              <a:rPr lang="en-US" sz="2000" b="1" dirty="0">
                <a:solidFill>
                  <a:srgbClr val="F8D102"/>
                </a:solidFill>
                <a:latin typeface="Countach" panose="02000000000000000000" pitchFamily="50" charset="0"/>
                <a:cs typeface="Book Antiqua"/>
              </a:rPr>
              <a:t>ADVANCED DATA</a:t>
            </a:r>
            <a:endParaRPr lang="en-US" sz="2000" b="1" dirty="0">
              <a:latin typeface="Countach" panose="02000000000000000000" pitchFamily="50" charset="0"/>
              <a:cs typeface="Book Antiqua"/>
            </a:endParaRPr>
          </a:p>
          <a:p>
            <a:pPr marL="29845" marR="22225" algn="ctr">
              <a:lnSpc>
                <a:spcPct val="100000"/>
              </a:lnSpc>
              <a:spcBef>
                <a:spcPts val="85"/>
              </a:spcBef>
            </a:pPr>
            <a:r>
              <a:rPr lang="en-US" sz="1000" b="1" dirty="0">
                <a:solidFill>
                  <a:srgbClr val="FFFFFF"/>
                </a:solidFill>
                <a:latin typeface="Countach" panose="02000000000000000000" pitchFamily="50" charset="0"/>
                <a:cs typeface="Arial Narrow"/>
              </a:rPr>
              <a:t>INDUSTRY LEADING SCOUTINGDATA AND ANALYTICS</a:t>
            </a:r>
            <a:endParaRPr lang="en-US" sz="1000" b="1" dirty="0">
              <a:latin typeface="Countach" panose="02000000000000000000" pitchFamily="50" charset="0"/>
              <a:cs typeface="Arial Narrow"/>
            </a:endParaRPr>
          </a:p>
        </p:txBody>
      </p:sp>
      <p:sp>
        <p:nvSpPr>
          <p:cNvPr id="23" name="object 23"/>
          <p:cNvSpPr/>
          <p:nvPr/>
        </p:nvSpPr>
        <p:spPr>
          <a:xfrm>
            <a:off x="6638264" y="3916748"/>
            <a:ext cx="1898650" cy="1022985"/>
          </a:xfrm>
          <a:custGeom>
            <a:avLst/>
            <a:gdLst/>
            <a:ahLst/>
            <a:cxnLst/>
            <a:rect l="l" t="t" r="r" b="b"/>
            <a:pathLst>
              <a:path w="1898650" h="1022985">
                <a:moveTo>
                  <a:pt x="1833295" y="0"/>
                </a:moveTo>
                <a:lnTo>
                  <a:pt x="64922" y="0"/>
                </a:lnTo>
                <a:lnTo>
                  <a:pt x="39647" y="5101"/>
                </a:lnTo>
                <a:lnTo>
                  <a:pt x="19011" y="19014"/>
                </a:lnTo>
                <a:lnTo>
                  <a:pt x="5100" y="39649"/>
                </a:lnTo>
                <a:lnTo>
                  <a:pt x="0" y="64918"/>
                </a:lnTo>
                <a:lnTo>
                  <a:pt x="0" y="957557"/>
                </a:lnTo>
                <a:lnTo>
                  <a:pt x="5100" y="982826"/>
                </a:lnTo>
                <a:lnTo>
                  <a:pt x="19011" y="1003461"/>
                </a:lnTo>
                <a:lnTo>
                  <a:pt x="39647" y="1017374"/>
                </a:lnTo>
                <a:lnTo>
                  <a:pt x="64922" y="1022475"/>
                </a:lnTo>
                <a:lnTo>
                  <a:pt x="1833295" y="1022475"/>
                </a:lnTo>
                <a:lnTo>
                  <a:pt x="1858563" y="1017374"/>
                </a:lnTo>
                <a:lnTo>
                  <a:pt x="1879195" y="1003461"/>
                </a:lnTo>
                <a:lnTo>
                  <a:pt x="1893105" y="982826"/>
                </a:lnTo>
                <a:lnTo>
                  <a:pt x="1898205" y="957557"/>
                </a:lnTo>
                <a:lnTo>
                  <a:pt x="1898205" y="64918"/>
                </a:lnTo>
                <a:lnTo>
                  <a:pt x="1893105" y="39649"/>
                </a:lnTo>
                <a:lnTo>
                  <a:pt x="1879195" y="19014"/>
                </a:lnTo>
                <a:lnTo>
                  <a:pt x="1858563" y="5101"/>
                </a:lnTo>
                <a:lnTo>
                  <a:pt x="1833295"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4" name="object 24"/>
          <p:cNvSpPr txBox="1"/>
          <p:nvPr/>
        </p:nvSpPr>
        <p:spPr>
          <a:xfrm>
            <a:off x="6659772" y="4054333"/>
            <a:ext cx="1877141" cy="641201"/>
          </a:xfrm>
          <a:prstGeom prst="rect">
            <a:avLst/>
          </a:prstGeom>
        </p:spPr>
        <p:txBody>
          <a:bodyPr vert="horz" wrap="square" lIns="0" tIns="12700" rIns="0" bIns="0" rtlCol="0">
            <a:spAutoFit/>
          </a:bodyPr>
          <a:lstStyle/>
          <a:p>
            <a:pPr marL="96520" marR="90170" algn="ctr">
              <a:lnSpc>
                <a:spcPct val="100000"/>
              </a:lnSpc>
              <a:spcBef>
                <a:spcPts val="100"/>
              </a:spcBef>
            </a:pPr>
            <a:r>
              <a:rPr lang="en-US" sz="2000" b="1" dirty="0">
                <a:solidFill>
                  <a:srgbClr val="F8D102"/>
                </a:solidFill>
                <a:latin typeface="Countach" panose="02000000000000000000" pitchFamily="50" charset="0"/>
                <a:cs typeface="Book Antiqua"/>
              </a:rPr>
              <a:t>PG BRAND &amp; ASSETS</a:t>
            </a:r>
            <a:endParaRPr lang="en-US" sz="2000" b="1" dirty="0">
              <a:latin typeface="Countach" panose="02000000000000000000" pitchFamily="50" charset="0"/>
              <a:cs typeface="Book Antiqua"/>
            </a:endParaRPr>
          </a:p>
          <a:p>
            <a:pPr marL="12700" marR="5080" algn="ctr">
              <a:lnSpc>
                <a:spcPct val="100000"/>
              </a:lnSpc>
              <a:spcBef>
                <a:spcPts val="85"/>
              </a:spcBef>
            </a:pPr>
            <a:r>
              <a:rPr lang="en-US" sz="1000" b="1" dirty="0">
                <a:solidFill>
                  <a:srgbClr val="FFFFFF"/>
                </a:solidFill>
                <a:latin typeface="Countach" panose="02000000000000000000" pitchFamily="50" charset="0"/>
                <a:cs typeface="Arial Narrow"/>
              </a:rPr>
              <a:t>PG MEDIA LEADING BEST-IN-CLASS CONTENT PAIRED WITH IN-DEMAND MERCHANDISE</a:t>
            </a:r>
            <a:endParaRPr lang="en-US" sz="1000" b="1" dirty="0">
              <a:latin typeface="Countach" panose="02000000000000000000" pitchFamily="50" charset="0"/>
              <a:cs typeface="Arial Narrow"/>
            </a:endParaRPr>
          </a:p>
        </p:txBody>
      </p:sp>
      <p:sp>
        <p:nvSpPr>
          <p:cNvPr id="25" name="object 25"/>
          <p:cNvSpPr/>
          <p:nvPr/>
        </p:nvSpPr>
        <p:spPr>
          <a:xfrm>
            <a:off x="4550651" y="2760687"/>
            <a:ext cx="1898650" cy="1022985"/>
          </a:xfrm>
          <a:custGeom>
            <a:avLst/>
            <a:gdLst/>
            <a:ahLst/>
            <a:cxnLst/>
            <a:rect l="l" t="t" r="r" b="b"/>
            <a:pathLst>
              <a:path w="1898650" h="1022985">
                <a:moveTo>
                  <a:pt x="1833295" y="0"/>
                </a:moveTo>
                <a:lnTo>
                  <a:pt x="64922" y="0"/>
                </a:lnTo>
                <a:lnTo>
                  <a:pt x="39653" y="5100"/>
                </a:lnTo>
                <a:lnTo>
                  <a:pt x="19016" y="19011"/>
                </a:lnTo>
                <a:lnTo>
                  <a:pt x="5102" y="39647"/>
                </a:lnTo>
                <a:lnTo>
                  <a:pt x="0" y="64922"/>
                </a:lnTo>
                <a:lnTo>
                  <a:pt x="0" y="957554"/>
                </a:lnTo>
                <a:lnTo>
                  <a:pt x="5102" y="982823"/>
                </a:lnTo>
                <a:lnTo>
                  <a:pt x="19016" y="1003460"/>
                </a:lnTo>
                <a:lnTo>
                  <a:pt x="39653" y="1017374"/>
                </a:lnTo>
                <a:lnTo>
                  <a:pt x="64922" y="1022476"/>
                </a:lnTo>
                <a:lnTo>
                  <a:pt x="1833295" y="1022476"/>
                </a:lnTo>
                <a:lnTo>
                  <a:pt x="1858565" y="1017374"/>
                </a:lnTo>
                <a:lnTo>
                  <a:pt x="1879201" y="1003460"/>
                </a:lnTo>
                <a:lnTo>
                  <a:pt x="1893115" y="982823"/>
                </a:lnTo>
                <a:lnTo>
                  <a:pt x="1898218" y="957554"/>
                </a:lnTo>
                <a:lnTo>
                  <a:pt x="1898218" y="64922"/>
                </a:lnTo>
                <a:lnTo>
                  <a:pt x="1893115" y="39647"/>
                </a:lnTo>
                <a:lnTo>
                  <a:pt x="1879201" y="19011"/>
                </a:lnTo>
                <a:lnTo>
                  <a:pt x="1858565" y="5100"/>
                </a:lnTo>
                <a:lnTo>
                  <a:pt x="1833295"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6" name="object 26"/>
          <p:cNvSpPr txBox="1"/>
          <p:nvPr/>
        </p:nvSpPr>
        <p:spPr>
          <a:xfrm>
            <a:off x="4585360" y="2931184"/>
            <a:ext cx="1828800" cy="641201"/>
          </a:xfrm>
          <a:prstGeom prst="rect">
            <a:avLst/>
          </a:prstGeom>
        </p:spPr>
        <p:txBody>
          <a:bodyPr vert="horz" wrap="square" lIns="0" tIns="12700" rIns="0" bIns="0" rtlCol="0">
            <a:spAutoFit/>
          </a:bodyPr>
          <a:lstStyle/>
          <a:p>
            <a:pPr marL="12700" marR="5080" algn="ctr">
              <a:lnSpc>
                <a:spcPct val="100000"/>
              </a:lnSpc>
              <a:spcBef>
                <a:spcPts val="100"/>
              </a:spcBef>
            </a:pPr>
            <a:r>
              <a:rPr lang="en-US" sz="2000" b="1" dirty="0">
                <a:solidFill>
                  <a:srgbClr val="F8D102"/>
                </a:solidFill>
                <a:latin typeface="Countach" panose="02000000000000000000" pitchFamily="50" charset="0"/>
                <a:cs typeface="Book Antiqua"/>
              </a:rPr>
              <a:t>CHARLOTTE HUB</a:t>
            </a:r>
            <a:endParaRPr lang="en-US" sz="2000" b="1" dirty="0">
              <a:latin typeface="Countach" panose="02000000000000000000" pitchFamily="50" charset="0"/>
              <a:cs typeface="Book Antiqua"/>
            </a:endParaRPr>
          </a:p>
          <a:p>
            <a:pPr marL="77470" marR="69850" algn="ctr">
              <a:lnSpc>
                <a:spcPct val="100000"/>
              </a:lnSpc>
              <a:spcBef>
                <a:spcPts val="85"/>
              </a:spcBef>
            </a:pPr>
            <a:r>
              <a:rPr lang="en-US" sz="1000" b="1" dirty="0">
                <a:solidFill>
                  <a:srgbClr val="FFFFFF"/>
                </a:solidFill>
                <a:latin typeface="Countach" panose="02000000000000000000" pitchFamily="50" charset="0"/>
                <a:cs typeface="Arial Narrow"/>
              </a:rPr>
              <a:t>CHARLOTTE HAS BECOME A DESIRED BASEBALL TRAVEL LOCATION</a:t>
            </a:r>
            <a:endParaRPr lang="en-US" sz="1000" b="1" dirty="0">
              <a:latin typeface="Countach" panose="02000000000000000000" pitchFamily="50" charset="0"/>
              <a:cs typeface="Arial Narrow"/>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5384" y="0"/>
            <a:ext cx="8738870" cy="5142230"/>
            <a:chOff x="405384" y="0"/>
            <a:chExt cx="8738870" cy="5142230"/>
          </a:xfrm>
        </p:grpSpPr>
        <p:pic>
          <p:nvPicPr>
            <p:cNvPr id="3" name="object 3"/>
            <p:cNvPicPr/>
            <p:nvPr/>
          </p:nvPicPr>
          <p:blipFill>
            <a:blip r:embed="rId2" cstate="print"/>
            <a:stretch>
              <a:fillRect/>
            </a:stretch>
          </p:blipFill>
          <p:spPr>
            <a:xfrm>
              <a:off x="1267967" y="0"/>
              <a:ext cx="7876032"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grpSp>
      <p:sp>
        <p:nvSpPr>
          <p:cNvPr id="5" name="object 5"/>
          <p:cNvSpPr txBox="1"/>
          <p:nvPr/>
        </p:nvSpPr>
        <p:spPr>
          <a:xfrm>
            <a:off x="624499" y="4777663"/>
            <a:ext cx="8239759" cy="128240"/>
          </a:xfrm>
          <a:prstGeom prst="rect">
            <a:avLst/>
          </a:prstGeom>
        </p:spPr>
        <p:txBody>
          <a:bodyPr vert="horz" wrap="square" lIns="0" tIns="0" rIns="0" bIns="0" rtlCol="0">
            <a:spAutoFit/>
          </a:bodyPr>
          <a:lstStyle/>
          <a:p>
            <a:pPr>
              <a:lnSpc>
                <a:spcPts val="985"/>
              </a:lnSpc>
              <a:tabLst>
                <a:tab pos="8124825" algn="l"/>
              </a:tabLst>
            </a:pPr>
            <a:r>
              <a:rPr lang="en-US" sz="900" dirty="0">
                <a:latin typeface="Countach" panose="02000000000000000000" pitchFamily="50" charset="0"/>
                <a:cs typeface="Arial Narrow"/>
              </a:rPr>
              <a:t>OVERVIEW | 2025	</a:t>
            </a:r>
            <a:r>
              <a:rPr lang="en-US" sz="1200" baseline="-10416" dirty="0">
                <a:latin typeface="Countach" panose="02000000000000000000" pitchFamily="50" charset="0"/>
                <a:cs typeface="Arial"/>
              </a:rPr>
              <a:t>46</a:t>
            </a:r>
          </a:p>
        </p:txBody>
      </p:sp>
      <p:grpSp>
        <p:nvGrpSpPr>
          <p:cNvPr id="6" name="object 6"/>
          <p:cNvGrpSpPr/>
          <p:nvPr/>
        </p:nvGrpSpPr>
        <p:grpSpPr>
          <a:xfrm>
            <a:off x="0" y="0"/>
            <a:ext cx="9144000" cy="5143500"/>
            <a:chOff x="0" y="0"/>
            <a:chExt cx="9144000" cy="5143500"/>
          </a:xfrm>
        </p:grpSpPr>
        <p:pic>
          <p:nvPicPr>
            <p:cNvPr id="7" name="object 7"/>
            <p:cNvPicPr/>
            <p:nvPr/>
          </p:nvPicPr>
          <p:blipFill>
            <a:blip r:embed="rId4" cstate="print"/>
            <a:stretch>
              <a:fillRect/>
            </a:stretch>
          </p:blipFill>
          <p:spPr>
            <a:xfrm>
              <a:off x="0" y="0"/>
              <a:ext cx="9144000" cy="5143500"/>
            </a:xfrm>
            <a:prstGeom prst="rect">
              <a:avLst/>
            </a:prstGeom>
          </p:spPr>
        </p:pic>
        <p:pic>
          <p:nvPicPr>
            <p:cNvPr id="8" name="object 8"/>
            <p:cNvPicPr/>
            <p:nvPr/>
          </p:nvPicPr>
          <p:blipFill>
            <a:blip r:embed="rId5" cstate="print"/>
            <a:stretch>
              <a:fillRect/>
            </a:stretch>
          </p:blipFill>
          <p:spPr>
            <a:xfrm>
              <a:off x="0" y="0"/>
              <a:ext cx="9138900" cy="4303816"/>
            </a:xfrm>
            <a:prstGeom prst="rect">
              <a:avLst/>
            </a:prstGeom>
          </p:spPr>
        </p:pic>
        <p:pic>
          <p:nvPicPr>
            <p:cNvPr id="9" name="object 9"/>
            <p:cNvPicPr/>
            <p:nvPr/>
          </p:nvPicPr>
          <p:blipFill>
            <a:blip r:embed="rId6" cstate="print"/>
            <a:stretch>
              <a:fillRect/>
            </a:stretch>
          </p:blipFill>
          <p:spPr>
            <a:xfrm>
              <a:off x="0" y="0"/>
              <a:ext cx="9144000" cy="5141975"/>
            </a:xfrm>
            <a:prstGeom prst="rect">
              <a:avLst/>
            </a:prstGeom>
          </p:spPr>
        </p:pic>
      </p:grpSp>
      <p:sp>
        <p:nvSpPr>
          <p:cNvPr id="10" name="object 10"/>
          <p:cNvSpPr txBox="1"/>
          <p:nvPr/>
        </p:nvSpPr>
        <p:spPr>
          <a:xfrm>
            <a:off x="1424216" y="2768772"/>
            <a:ext cx="6957784" cy="1098378"/>
          </a:xfrm>
          <a:prstGeom prst="rect">
            <a:avLst/>
          </a:prstGeom>
        </p:spPr>
        <p:txBody>
          <a:bodyPr vert="horz" wrap="square" lIns="0" tIns="13335" rIns="0" bIns="0" rtlCol="0">
            <a:spAutoFit/>
          </a:bodyPr>
          <a:lstStyle/>
          <a:p>
            <a:pPr marL="12700">
              <a:lnSpc>
                <a:spcPct val="100000"/>
              </a:lnSpc>
              <a:spcBef>
                <a:spcPts val="105"/>
              </a:spcBef>
            </a:pPr>
            <a:r>
              <a:rPr lang="en-US" sz="7050" b="1" dirty="0">
                <a:solidFill>
                  <a:srgbClr val="FFFFFF"/>
                </a:solidFill>
                <a:latin typeface="Countach" panose="02000000000000000000" pitchFamily="50" charset="0"/>
                <a:cs typeface="Arial Narrow"/>
              </a:rPr>
              <a:t>PG ECONOMIC IMPACT</a:t>
            </a:r>
            <a:endParaRPr lang="en-US" sz="7050" dirty="0">
              <a:latin typeface="Countach" panose="02000000000000000000" pitchFamily="50" charset="0"/>
              <a:cs typeface="Arial Narrow"/>
            </a:endParaRPr>
          </a:p>
        </p:txBody>
      </p:sp>
      <p:sp>
        <p:nvSpPr>
          <p:cNvPr id="15" name="object 15"/>
          <p:cNvSpPr txBox="1"/>
          <p:nvPr/>
        </p:nvSpPr>
        <p:spPr>
          <a:xfrm>
            <a:off x="2362200" y="4458986"/>
            <a:ext cx="4246880" cy="163506"/>
          </a:xfrm>
          <a:prstGeom prst="rect">
            <a:avLst/>
          </a:prstGeom>
        </p:spPr>
        <p:txBody>
          <a:bodyPr vert="horz" wrap="square" lIns="0" tIns="9525" rIns="0" bIns="0" rtlCol="0">
            <a:spAutoFit/>
          </a:bodyPr>
          <a:lstStyle/>
          <a:p>
            <a:pPr marL="12700" algn="ctr">
              <a:lnSpc>
                <a:spcPct val="100000"/>
              </a:lnSpc>
              <a:spcBef>
                <a:spcPts val="100"/>
              </a:spcBef>
            </a:pPr>
            <a:r>
              <a:rPr lang="en-US" sz="1000" b="1" spc="300" dirty="0">
                <a:solidFill>
                  <a:schemeClr val="bg1"/>
                </a:solidFill>
                <a:latin typeface="Countach Light" panose="02000000000000000000" pitchFamily="50" charset="0"/>
                <a:cs typeface="Calibri"/>
              </a:rPr>
              <a:t>STATESVILLE, NORTH CAROLINA</a:t>
            </a:r>
          </a:p>
        </p:txBody>
      </p:sp>
      <p:sp>
        <p:nvSpPr>
          <p:cNvPr id="14" name="object 14"/>
          <p:cNvSpPr txBox="1"/>
          <p:nvPr/>
        </p:nvSpPr>
        <p:spPr>
          <a:xfrm>
            <a:off x="5100" y="3910076"/>
            <a:ext cx="9133800" cy="427938"/>
          </a:xfrm>
          <a:prstGeom prst="rect">
            <a:avLst/>
          </a:prstGeom>
        </p:spPr>
        <p:txBody>
          <a:bodyPr vert="horz" wrap="square" lIns="0" tIns="12700" rIns="0" bIns="0" rtlCol="0">
            <a:spAutoFit/>
          </a:bodyPr>
          <a:lstStyle/>
          <a:p>
            <a:pPr marL="12700" marR="5080" algn="ctr">
              <a:lnSpc>
                <a:spcPct val="116700"/>
              </a:lnSpc>
              <a:spcBef>
                <a:spcPts val="100"/>
              </a:spcBef>
            </a:pPr>
            <a:r>
              <a:rPr lang="en-US" sz="1200" dirty="0">
                <a:solidFill>
                  <a:srgbClr val="FFFFFF"/>
                </a:solidFill>
                <a:latin typeface="Countach" panose="02000000000000000000" pitchFamily="50" charset="0"/>
                <a:cs typeface="Arial"/>
              </a:rPr>
              <a:t>PG REPRESENTS THE “TIP OF THE SPEAR” WHEN IT COMES TO SPORTS TOURISM.</a:t>
            </a:r>
          </a:p>
          <a:p>
            <a:pPr marL="12700" marR="5080" algn="ctr">
              <a:lnSpc>
                <a:spcPct val="116700"/>
              </a:lnSpc>
              <a:spcBef>
                <a:spcPts val="100"/>
              </a:spcBef>
            </a:pPr>
            <a:r>
              <a:rPr lang="en-US" sz="1200" dirty="0">
                <a:solidFill>
                  <a:srgbClr val="FFFFFF"/>
                </a:solidFill>
                <a:latin typeface="Countach" panose="02000000000000000000" pitchFamily="50" charset="0"/>
                <a:cs typeface="Arial"/>
              </a:rPr>
              <a:t>DRIVING SIGNIFICANT VISITATION, ROOM NIGHTS AND DIRECT SPENDING THROUGH ITS TOURNAMENTS AND EVENTS.</a:t>
            </a:r>
            <a:endParaRPr lang="en-US" sz="1200" dirty="0">
              <a:latin typeface="Countach" panose="02000000000000000000" pitchFamily="50" charset="0"/>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4499" y="4777663"/>
            <a:ext cx="629920" cy="256480"/>
          </a:xfrm>
          <a:prstGeom prst="rect">
            <a:avLst/>
          </a:prstGeom>
        </p:spPr>
        <p:txBody>
          <a:bodyPr vert="horz" wrap="square" lIns="0" tIns="0" rIns="0" bIns="0" rtlCol="0">
            <a:spAutoFit/>
          </a:bodyPr>
          <a:lstStyle/>
          <a:p>
            <a:pPr>
              <a:lnSpc>
                <a:spcPts val="965"/>
              </a:lnSpc>
            </a:pPr>
            <a:r>
              <a:rPr lang="en-US" sz="900" dirty="0">
                <a:latin typeface="Countach" panose="02000000000000000000" pitchFamily="50" charset="0"/>
                <a:cs typeface="Arial Narrow"/>
              </a:rPr>
              <a:t>OVERVIEW | 2025</a:t>
            </a:r>
          </a:p>
        </p:txBody>
      </p:sp>
      <p:grpSp>
        <p:nvGrpSpPr>
          <p:cNvPr id="3" name="object 3"/>
          <p:cNvGrpSpPr/>
          <p:nvPr/>
        </p:nvGrpSpPr>
        <p:grpSpPr>
          <a:xfrm>
            <a:off x="0" y="0"/>
            <a:ext cx="9144000" cy="5143500"/>
            <a:chOff x="0" y="0"/>
            <a:chExt cx="9144000" cy="5143500"/>
          </a:xfrm>
        </p:grpSpPr>
        <p:pic>
          <p:nvPicPr>
            <p:cNvPr id="4" name="object 4"/>
            <p:cNvPicPr/>
            <p:nvPr/>
          </p:nvPicPr>
          <p:blipFill>
            <a:blip r:embed="rId2" cstate="print"/>
            <a:stretch>
              <a:fillRect/>
            </a:stretch>
          </p:blipFill>
          <p:spPr>
            <a:xfrm>
              <a:off x="14307" y="0"/>
              <a:ext cx="9109997" cy="5143499"/>
            </a:xfrm>
            <a:prstGeom prst="rect">
              <a:avLst/>
            </a:prstGeom>
          </p:spPr>
        </p:pic>
        <p:pic>
          <p:nvPicPr>
            <p:cNvPr id="5" name="object 5"/>
            <p:cNvPicPr/>
            <p:nvPr/>
          </p:nvPicPr>
          <p:blipFill>
            <a:blip r:embed="rId3" cstate="print"/>
            <a:stretch>
              <a:fillRect/>
            </a:stretch>
          </p:blipFill>
          <p:spPr>
            <a:xfrm>
              <a:off x="1101765" y="17856"/>
              <a:ext cx="8022539" cy="5125643"/>
            </a:xfrm>
            <a:prstGeom prst="rect">
              <a:avLst/>
            </a:prstGeom>
          </p:spPr>
        </p:pic>
        <p:pic>
          <p:nvPicPr>
            <p:cNvPr id="6" name="object 6"/>
            <p:cNvPicPr/>
            <p:nvPr/>
          </p:nvPicPr>
          <p:blipFill>
            <a:blip r:embed="rId4" cstate="print"/>
            <a:stretch>
              <a:fillRect/>
            </a:stretch>
          </p:blipFill>
          <p:spPr>
            <a:xfrm>
              <a:off x="0" y="0"/>
              <a:ext cx="9143682" cy="5130374"/>
            </a:xfrm>
            <a:prstGeom prst="rect">
              <a:avLst/>
            </a:prstGeom>
          </p:spPr>
        </p:pic>
      </p:grpSp>
      <p:sp>
        <p:nvSpPr>
          <p:cNvPr id="7" name="object 7"/>
          <p:cNvSpPr txBox="1"/>
          <p:nvPr/>
        </p:nvSpPr>
        <p:spPr>
          <a:xfrm>
            <a:off x="8749677" y="4809208"/>
            <a:ext cx="114300" cy="115416"/>
          </a:xfrm>
          <a:prstGeom prst="rect">
            <a:avLst/>
          </a:prstGeom>
        </p:spPr>
        <p:txBody>
          <a:bodyPr vert="horz" wrap="square" lIns="0" tIns="0" rIns="0" bIns="0" rtlCol="0">
            <a:spAutoFit/>
          </a:bodyPr>
          <a:lstStyle/>
          <a:p>
            <a:pPr>
              <a:lnSpc>
                <a:spcPts val="885"/>
              </a:lnSpc>
            </a:pPr>
            <a:r>
              <a:rPr lang="en-US" sz="800" dirty="0">
                <a:latin typeface="Countach" panose="02000000000000000000" pitchFamily="50" charset="0"/>
                <a:cs typeface="Arial"/>
              </a:rPr>
              <a:t>47</a:t>
            </a:r>
          </a:p>
        </p:txBody>
      </p:sp>
      <p:pic>
        <p:nvPicPr>
          <p:cNvPr id="8" name="object 8"/>
          <p:cNvPicPr/>
          <p:nvPr/>
        </p:nvPicPr>
        <p:blipFill>
          <a:blip r:embed="rId5" cstate="print"/>
          <a:stretch>
            <a:fillRect/>
          </a:stretch>
        </p:blipFill>
        <p:spPr>
          <a:xfrm>
            <a:off x="8838" y="0"/>
            <a:ext cx="9106536" cy="5108912"/>
          </a:xfrm>
          <a:prstGeom prst="rect">
            <a:avLst/>
          </a:prstGeom>
        </p:spPr>
      </p:pic>
      <p:pic>
        <p:nvPicPr>
          <p:cNvPr id="10" name="object 10"/>
          <p:cNvPicPr/>
          <p:nvPr/>
        </p:nvPicPr>
        <p:blipFill>
          <a:blip r:embed="rId6" cstate="print"/>
          <a:stretch>
            <a:fillRect/>
          </a:stretch>
        </p:blipFill>
        <p:spPr>
          <a:xfrm>
            <a:off x="0" y="0"/>
            <a:ext cx="9144000" cy="5141975"/>
          </a:xfrm>
          <a:prstGeom prst="rect">
            <a:avLst/>
          </a:prstGeom>
        </p:spPr>
      </p:pic>
      <p:grpSp>
        <p:nvGrpSpPr>
          <p:cNvPr id="15" name="object 15"/>
          <p:cNvGrpSpPr/>
          <p:nvPr/>
        </p:nvGrpSpPr>
        <p:grpSpPr>
          <a:xfrm>
            <a:off x="1926563" y="2185389"/>
            <a:ext cx="5299710" cy="790575"/>
            <a:chOff x="1922233" y="2326892"/>
            <a:chExt cx="5299710" cy="790575"/>
          </a:xfrm>
        </p:grpSpPr>
        <p:pic>
          <p:nvPicPr>
            <p:cNvPr id="16" name="object 16"/>
            <p:cNvPicPr/>
            <p:nvPr/>
          </p:nvPicPr>
          <p:blipFill>
            <a:blip r:embed="rId7" cstate="print"/>
            <a:stretch>
              <a:fillRect/>
            </a:stretch>
          </p:blipFill>
          <p:spPr>
            <a:xfrm>
              <a:off x="1922233" y="2354311"/>
              <a:ext cx="762949" cy="671577"/>
            </a:xfrm>
            <a:prstGeom prst="rect">
              <a:avLst/>
            </a:prstGeom>
          </p:spPr>
        </p:pic>
        <p:pic>
          <p:nvPicPr>
            <p:cNvPr id="17" name="object 17"/>
            <p:cNvPicPr/>
            <p:nvPr/>
          </p:nvPicPr>
          <p:blipFill>
            <a:blip r:embed="rId8" cstate="print"/>
            <a:stretch>
              <a:fillRect/>
            </a:stretch>
          </p:blipFill>
          <p:spPr>
            <a:xfrm>
              <a:off x="2767418" y="2381716"/>
              <a:ext cx="648735" cy="635029"/>
            </a:xfrm>
            <a:prstGeom prst="rect">
              <a:avLst/>
            </a:prstGeom>
          </p:spPr>
        </p:pic>
        <p:pic>
          <p:nvPicPr>
            <p:cNvPr id="18" name="object 18"/>
            <p:cNvPicPr/>
            <p:nvPr/>
          </p:nvPicPr>
          <p:blipFill>
            <a:blip r:embed="rId9" cstate="print"/>
            <a:stretch>
              <a:fillRect/>
            </a:stretch>
          </p:blipFill>
          <p:spPr>
            <a:xfrm>
              <a:off x="3525799" y="2413689"/>
              <a:ext cx="730968" cy="561933"/>
            </a:xfrm>
            <a:prstGeom prst="rect">
              <a:avLst/>
            </a:prstGeom>
          </p:spPr>
        </p:pic>
        <p:pic>
          <p:nvPicPr>
            <p:cNvPr id="19" name="object 19"/>
            <p:cNvPicPr/>
            <p:nvPr/>
          </p:nvPicPr>
          <p:blipFill>
            <a:blip r:embed="rId10" cstate="print"/>
            <a:stretch>
              <a:fillRect/>
            </a:stretch>
          </p:blipFill>
          <p:spPr>
            <a:xfrm>
              <a:off x="4366412" y="2418266"/>
              <a:ext cx="1055336" cy="635029"/>
            </a:xfrm>
            <a:prstGeom prst="rect">
              <a:avLst/>
            </a:prstGeom>
          </p:spPr>
        </p:pic>
        <p:pic>
          <p:nvPicPr>
            <p:cNvPr id="20" name="object 20"/>
            <p:cNvPicPr/>
            <p:nvPr/>
          </p:nvPicPr>
          <p:blipFill>
            <a:blip r:embed="rId11" cstate="print"/>
            <a:stretch>
              <a:fillRect/>
            </a:stretch>
          </p:blipFill>
          <p:spPr>
            <a:xfrm>
              <a:off x="5531396" y="2463948"/>
              <a:ext cx="767518" cy="635029"/>
            </a:xfrm>
            <a:prstGeom prst="rect">
              <a:avLst/>
            </a:prstGeom>
          </p:spPr>
        </p:pic>
        <p:pic>
          <p:nvPicPr>
            <p:cNvPr id="21" name="object 21"/>
            <p:cNvPicPr/>
            <p:nvPr/>
          </p:nvPicPr>
          <p:blipFill>
            <a:blip r:embed="rId12" cstate="print"/>
            <a:stretch>
              <a:fillRect/>
            </a:stretch>
          </p:blipFill>
          <p:spPr>
            <a:xfrm>
              <a:off x="6431407" y="2326892"/>
              <a:ext cx="790359" cy="790360"/>
            </a:xfrm>
            <a:prstGeom prst="rect">
              <a:avLst/>
            </a:prstGeom>
          </p:spPr>
        </p:pic>
      </p:grpSp>
      <p:sp>
        <p:nvSpPr>
          <p:cNvPr id="22" name="object 22"/>
          <p:cNvSpPr txBox="1"/>
          <p:nvPr/>
        </p:nvSpPr>
        <p:spPr>
          <a:xfrm>
            <a:off x="8838" y="3996204"/>
            <a:ext cx="9135162" cy="166712"/>
          </a:xfrm>
          <a:prstGeom prst="rect">
            <a:avLst/>
          </a:prstGeom>
        </p:spPr>
        <p:txBody>
          <a:bodyPr vert="horz" wrap="square" lIns="0" tIns="0" rIns="0" bIns="0" rtlCol="0">
            <a:spAutoFit/>
          </a:bodyPr>
          <a:lstStyle/>
          <a:p>
            <a:pPr marL="12700" algn="ctr">
              <a:lnSpc>
                <a:spcPts val="1325"/>
              </a:lnSpc>
            </a:pPr>
            <a:r>
              <a:rPr lang="en-US" sz="1400" dirty="0">
                <a:solidFill>
                  <a:srgbClr val="FFFFFF"/>
                </a:solidFill>
                <a:latin typeface="Countach" panose="02000000000000000000" pitchFamily="50" charset="0"/>
                <a:cs typeface="Arial"/>
              </a:rPr>
              <a:t>SOME OF THE VERY BEST COUNTRIES, TEAMS AND PLAYERS IN THE GAME TODAY</a:t>
            </a:r>
            <a:endParaRPr lang="en-US" sz="1400" dirty="0">
              <a:latin typeface="Countach" panose="02000000000000000000" pitchFamily="50" charset="0"/>
              <a:cs typeface="Arial"/>
            </a:endParaRPr>
          </a:p>
        </p:txBody>
      </p:sp>
      <p:sp>
        <p:nvSpPr>
          <p:cNvPr id="24" name="object 15">
            <a:extLst>
              <a:ext uri="{FF2B5EF4-FFF2-40B4-BE49-F238E27FC236}">
                <a16:creationId xmlns:a16="http://schemas.microsoft.com/office/drawing/2014/main" id="{79A85E44-A0AF-2A56-1A69-959A07CC0DF8}"/>
              </a:ext>
            </a:extLst>
          </p:cNvPr>
          <p:cNvSpPr txBox="1"/>
          <p:nvPr/>
        </p:nvSpPr>
        <p:spPr>
          <a:xfrm>
            <a:off x="8520" y="4458986"/>
            <a:ext cx="9115692" cy="163506"/>
          </a:xfrm>
          <a:prstGeom prst="rect">
            <a:avLst/>
          </a:prstGeom>
        </p:spPr>
        <p:txBody>
          <a:bodyPr vert="horz" wrap="square" lIns="0" tIns="9525" rIns="0" bIns="0" rtlCol="0">
            <a:spAutoFit/>
          </a:bodyPr>
          <a:lstStyle/>
          <a:p>
            <a:pPr marL="12700" algn="ctr">
              <a:lnSpc>
                <a:spcPct val="100000"/>
              </a:lnSpc>
              <a:spcBef>
                <a:spcPts val="100"/>
              </a:spcBef>
            </a:pPr>
            <a:r>
              <a:rPr lang="en-US" sz="1000" b="1" spc="300" dirty="0">
                <a:solidFill>
                  <a:schemeClr val="bg1"/>
                </a:solidFill>
                <a:latin typeface="Countach Light" panose="02000000000000000000" pitchFamily="50" charset="0"/>
                <a:cs typeface="Calibri"/>
              </a:rPr>
              <a:t>STATESVILLE, SOUTH CAROLINA</a:t>
            </a:r>
          </a:p>
        </p:txBody>
      </p:sp>
      <p:sp>
        <p:nvSpPr>
          <p:cNvPr id="30" name="TextBox 29">
            <a:extLst>
              <a:ext uri="{FF2B5EF4-FFF2-40B4-BE49-F238E27FC236}">
                <a16:creationId xmlns:a16="http://schemas.microsoft.com/office/drawing/2014/main" id="{B1C1645C-AE05-EBA5-B997-C382FAB65FF6}"/>
              </a:ext>
            </a:extLst>
          </p:cNvPr>
          <p:cNvSpPr txBox="1"/>
          <p:nvPr/>
        </p:nvSpPr>
        <p:spPr>
          <a:xfrm>
            <a:off x="8520" y="2985316"/>
            <a:ext cx="9135479" cy="861774"/>
          </a:xfrm>
          <a:prstGeom prst="rect">
            <a:avLst/>
          </a:prstGeom>
          <a:noFill/>
        </p:spPr>
        <p:txBody>
          <a:bodyPr wrap="square">
            <a:spAutoFit/>
          </a:bodyPr>
          <a:lstStyle/>
          <a:p>
            <a:pPr algn="ctr"/>
            <a:r>
              <a:rPr lang="en-US" sz="5000" b="1" dirty="0">
                <a:solidFill>
                  <a:schemeClr val="bg1"/>
                </a:solidFill>
                <a:latin typeface="Countach" panose="02000000000000000000" pitchFamily="50" charset="0"/>
              </a:rPr>
              <a:t>REGIONAL &amp; NATIONAL TOURNAMENTS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4499" y="4777663"/>
            <a:ext cx="629920" cy="256480"/>
          </a:xfrm>
          <a:prstGeom prst="rect">
            <a:avLst/>
          </a:prstGeom>
        </p:spPr>
        <p:txBody>
          <a:bodyPr vert="horz" wrap="square" lIns="0" tIns="0" rIns="0" bIns="0" rtlCol="0">
            <a:spAutoFit/>
          </a:bodyPr>
          <a:lstStyle/>
          <a:p>
            <a:pPr algn="ctr">
              <a:lnSpc>
                <a:spcPts val="965"/>
              </a:lnSpc>
            </a:pPr>
            <a:r>
              <a:rPr lang="en-US" sz="900" dirty="0">
                <a:latin typeface="Countach" panose="02000000000000000000" pitchFamily="50" charset="0"/>
                <a:cs typeface="Arial Narrow"/>
              </a:rPr>
              <a:t>OVERVIEW | 2025</a:t>
            </a:r>
          </a:p>
        </p:txBody>
      </p:sp>
      <p:pic>
        <p:nvPicPr>
          <p:cNvPr id="3" name="object 3"/>
          <p:cNvPicPr/>
          <p:nvPr/>
        </p:nvPicPr>
        <p:blipFill>
          <a:blip r:embed="rId2" cstate="print"/>
          <a:stretch>
            <a:fillRect/>
          </a:stretch>
        </p:blipFill>
        <p:spPr>
          <a:xfrm>
            <a:off x="-7" y="0"/>
            <a:ext cx="9144007" cy="5056803"/>
          </a:xfrm>
          <a:prstGeom prst="rect">
            <a:avLst/>
          </a:prstGeom>
        </p:spPr>
      </p:pic>
      <p:sp>
        <p:nvSpPr>
          <p:cNvPr id="4" name="object 4"/>
          <p:cNvSpPr txBox="1"/>
          <p:nvPr/>
        </p:nvSpPr>
        <p:spPr>
          <a:xfrm>
            <a:off x="8749677" y="4809208"/>
            <a:ext cx="114300" cy="115416"/>
          </a:xfrm>
          <a:prstGeom prst="rect">
            <a:avLst/>
          </a:prstGeom>
        </p:spPr>
        <p:txBody>
          <a:bodyPr vert="horz" wrap="square" lIns="0" tIns="0" rIns="0" bIns="0" rtlCol="0">
            <a:spAutoFit/>
          </a:bodyPr>
          <a:lstStyle/>
          <a:p>
            <a:pPr algn="ctr">
              <a:lnSpc>
                <a:spcPts val="885"/>
              </a:lnSpc>
            </a:pPr>
            <a:r>
              <a:rPr lang="en-US" sz="800" dirty="0">
                <a:latin typeface="Countach" panose="02000000000000000000" pitchFamily="50" charset="0"/>
                <a:cs typeface="Arial"/>
              </a:rPr>
              <a:t>49</a:t>
            </a:r>
          </a:p>
        </p:txBody>
      </p:sp>
      <p:grpSp>
        <p:nvGrpSpPr>
          <p:cNvPr id="5" name="object 5"/>
          <p:cNvGrpSpPr/>
          <p:nvPr/>
        </p:nvGrpSpPr>
        <p:grpSpPr>
          <a:xfrm>
            <a:off x="-8" y="0"/>
            <a:ext cx="9144635" cy="5142230"/>
            <a:chOff x="-8" y="0"/>
            <a:chExt cx="9144635" cy="5142230"/>
          </a:xfrm>
        </p:grpSpPr>
        <p:pic>
          <p:nvPicPr>
            <p:cNvPr id="6" name="object 6"/>
            <p:cNvPicPr/>
            <p:nvPr/>
          </p:nvPicPr>
          <p:blipFill>
            <a:blip r:embed="rId3" cstate="print"/>
            <a:stretch>
              <a:fillRect/>
            </a:stretch>
          </p:blipFill>
          <p:spPr>
            <a:xfrm>
              <a:off x="-8" y="0"/>
              <a:ext cx="9144008" cy="5120327"/>
            </a:xfrm>
            <a:prstGeom prst="rect">
              <a:avLst/>
            </a:prstGeom>
          </p:spPr>
        </p:pic>
        <p:pic>
          <p:nvPicPr>
            <p:cNvPr id="7" name="object 7"/>
            <p:cNvPicPr/>
            <p:nvPr/>
          </p:nvPicPr>
          <p:blipFill>
            <a:blip r:embed="rId4" cstate="print"/>
            <a:stretch>
              <a:fillRect/>
            </a:stretch>
          </p:blipFill>
          <p:spPr>
            <a:xfrm>
              <a:off x="0" y="9143"/>
              <a:ext cx="9144000" cy="5132832"/>
            </a:xfrm>
            <a:prstGeom prst="rect">
              <a:avLst/>
            </a:prstGeom>
          </p:spPr>
        </p:pic>
        <p:pic>
          <p:nvPicPr>
            <p:cNvPr id="8" name="object 8"/>
            <p:cNvPicPr/>
            <p:nvPr/>
          </p:nvPicPr>
          <p:blipFill>
            <a:blip r:embed="rId5" cstate="print"/>
            <a:stretch>
              <a:fillRect/>
            </a:stretch>
          </p:blipFill>
          <p:spPr>
            <a:xfrm>
              <a:off x="0" y="0"/>
              <a:ext cx="9144000" cy="5120639"/>
            </a:xfrm>
            <a:prstGeom prst="rect">
              <a:avLst/>
            </a:prstGeom>
          </p:spPr>
        </p:pic>
      </p:grpSp>
      <p:pic>
        <p:nvPicPr>
          <p:cNvPr id="10" name="object 10"/>
          <p:cNvPicPr/>
          <p:nvPr/>
        </p:nvPicPr>
        <p:blipFill>
          <a:blip r:embed="rId6" cstate="print"/>
          <a:stretch>
            <a:fillRect/>
          </a:stretch>
        </p:blipFill>
        <p:spPr>
          <a:xfrm>
            <a:off x="0" y="9143"/>
            <a:ext cx="9144000" cy="5132832"/>
          </a:xfrm>
          <a:prstGeom prst="rect">
            <a:avLst/>
          </a:prstGeom>
        </p:spPr>
      </p:pic>
      <p:sp>
        <p:nvSpPr>
          <p:cNvPr id="14" name="object 14"/>
          <p:cNvSpPr txBox="1">
            <a:spLocks noGrp="1"/>
          </p:cNvSpPr>
          <p:nvPr>
            <p:ph type="subTitle" idx="4"/>
          </p:nvPr>
        </p:nvSpPr>
        <p:spPr>
          <a:xfrm>
            <a:off x="0" y="2878913"/>
            <a:ext cx="9143999" cy="1493358"/>
          </a:xfrm>
          <a:prstGeom prst="rect">
            <a:avLst/>
          </a:prstGeom>
        </p:spPr>
        <p:txBody>
          <a:bodyPr vert="horz" wrap="square" lIns="0" tIns="13335" rIns="0" bIns="0" rtlCol="0">
            <a:spAutoFit/>
          </a:bodyPr>
          <a:lstStyle/>
          <a:p>
            <a:pPr marL="13335" algn="ctr">
              <a:lnSpc>
                <a:spcPct val="100000"/>
              </a:lnSpc>
              <a:spcBef>
                <a:spcPts val="105"/>
              </a:spcBef>
            </a:pPr>
            <a:r>
              <a:rPr lang="en-US" sz="7050" b="1" dirty="0">
                <a:solidFill>
                  <a:srgbClr val="FFFFFF"/>
                </a:solidFill>
                <a:latin typeface="Countach" panose="02000000000000000000" pitchFamily="50" charset="0"/>
                <a:cs typeface="Arial Narrow"/>
              </a:rPr>
              <a:t>POWERFUL MEDIA REACH</a:t>
            </a:r>
          </a:p>
          <a:p>
            <a:pPr marL="13335" algn="ctr">
              <a:lnSpc>
                <a:spcPct val="100000"/>
              </a:lnSpc>
              <a:spcBef>
                <a:spcPts val="105"/>
              </a:spcBef>
            </a:pPr>
            <a:r>
              <a:rPr lang="en-US" sz="1200" dirty="0">
                <a:solidFill>
                  <a:srgbClr val="FFFFFF"/>
                </a:solidFill>
                <a:latin typeface="Countach" panose="02000000000000000000" pitchFamily="50" charset="0"/>
                <a:cs typeface="Arial"/>
              </a:rPr>
              <a:t>PG WILL AMPLIFY AND EXTEND THE REACH OF MARKETING THE DESTINATION EFFORTS FOR THE CITY OF STATESVILLE.</a:t>
            </a:r>
          </a:p>
          <a:p>
            <a:pPr marL="13335" algn="ctr">
              <a:lnSpc>
                <a:spcPct val="100000"/>
              </a:lnSpc>
              <a:spcBef>
                <a:spcPts val="105"/>
              </a:spcBef>
            </a:pPr>
            <a:r>
              <a:rPr lang="en-US" sz="1200" dirty="0">
                <a:solidFill>
                  <a:srgbClr val="FFFFFF"/>
                </a:solidFill>
                <a:latin typeface="Countach" panose="02000000000000000000" pitchFamily="50" charset="0"/>
                <a:cs typeface="Arial"/>
              </a:rPr>
              <a:t>THROUGH IT’S POWERFUL MEDIA PLATFORMS AND BEST IN-CLASS CONTENT.</a:t>
            </a:r>
            <a:endParaRPr lang="en-US" sz="1200" dirty="0">
              <a:latin typeface="Countach" panose="02000000000000000000" pitchFamily="50" charset="0"/>
              <a:cs typeface="Arial"/>
            </a:endParaRPr>
          </a:p>
        </p:txBody>
      </p:sp>
      <p:sp>
        <p:nvSpPr>
          <p:cNvPr id="17" name="object 15">
            <a:extLst>
              <a:ext uri="{FF2B5EF4-FFF2-40B4-BE49-F238E27FC236}">
                <a16:creationId xmlns:a16="http://schemas.microsoft.com/office/drawing/2014/main" id="{C3EE4CDA-C7E3-0C5F-5636-46AF559F1EF5}"/>
              </a:ext>
            </a:extLst>
          </p:cNvPr>
          <p:cNvSpPr txBox="1"/>
          <p:nvPr/>
        </p:nvSpPr>
        <p:spPr>
          <a:xfrm>
            <a:off x="-9" y="4458986"/>
            <a:ext cx="9144009" cy="163506"/>
          </a:xfrm>
          <a:prstGeom prst="rect">
            <a:avLst/>
          </a:prstGeom>
        </p:spPr>
        <p:txBody>
          <a:bodyPr vert="horz" wrap="square" lIns="0" tIns="9525" rIns="0" bIns="0" rtlCol="0">
            <a:spAutoFit/>
          </a:bodyPr>
          <a:lstStyle/>
          <a:p>
            <a:pPr marL="12700" algn="ctr">
              <a:lnSpc>
                <a:spcPct val="100000"/>
              </a:lnSpc>
              <a:spcBef>
                <a:spcPts val="100"/>
              </a:spcBef>
            </a:pPr>
            <a:r>
              <a:rPr lang="en-US" sz="1000" b="1" spc="300" dirty="0">
                <a:solidFill>
                  <a:schemeClr val="bg1"/>
                </a:solidFill>
                <a:latin typeface="Countach Light" panose="02000000000000000000" pitchFamily="50" charset="0"/>
                <a:cs typeface="Calibri"/>
              </a:rPr>
              <a:t>STATESVILLE, SOUTH CAROLINA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67967" y="0"/>
            <a:ext cx="7876032" cy="5141975"/>
          </a:xfrm>
          <a:prstGeom prst="rect">
            <a:avLst/>
          </a:prstGeom>
        </p:spPr>
      </p:pic>
      <p:grpSp>
        <p:nvGrpSpPr>
          <p:cNvPr id="3" name="object 3"/>
          <p:cNvGrpSpPr/>
          <p:nvPr/>
        </p:nvGrpSpPr>
        <p:grpSpPr>
          <a:xfrm>
            <a:off x="0" y="0"/>
            <a:ext cx="9144000" cy="5142230"/>
            <a:chOff x="0" y="0"/>
            <a:chExt cx="9144000" cy="5142230"/>
          </a:xfrm>
        </p:grpSpPr>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14543"/>
            </a:xfrm>
            <a:prstGeom prst="rect">
              <a:avLst/>
            </a:prstGeom>
          </p:spPr>
        </p:pic>
        <p:pic>
          <p:nvPicPr>
            <p:cNvPr id="6" name="object 6"/>
            <p:cNvPicPr/>
            <p:nvPr/>
          </p:nvPicPr>
          <p:blipFill>
            <a:blip r:embed="rId5" cstate="print"/>
            <a:stretch>
              <a:fillRect/>
            </a:stretch>
          </p:blipFill>
          <p:spPr>
            <a:xfrm>
              <a:off x="0" y="0"/>
              <a:ext cx="9144000" cy="5141975"/>
            </a:xfrm>
            <a:prstGeom prst="rect">
              <a:avLst/>
            </a:prstGeom>
          </p:spPr>
        </p:pic>
      </p:grpSp>
      <p:sp>
        <p:nvSpPr>
          <p:cNvPr id="7" name="object 7"/>
          <p:cNvSpPr txBox="1"/>
          <p:nvPr/>
        </p:nvSpPr>
        <p:spPr>
          <a:xfrm>
            <a:off x="8749677" y="4809208"/>
            <a:ext cx="114300" cy="115416"/>
          </a:xfrm>
          <a:prstGeom prst="rect">
            <a:avLst/>
          </a:prstGeom>
        </p:spPr>
        <p:txBody>
          <a:bodyPr vert="horz" wrap="square" lIns="0" tIns="0" rIns="0" bIns="0" rtlCol="0">
            <a:spAutoFit/>
          </a:bodyPr>
          <a:lstStyle/>
          <a:p>
            <a:pPr>
              <a:lnSpc>
                <a:spcPts val="885"/>
              </a:lnSpc>
            </a:pPr>
            <a:r>
              <a:rPr sz="800" spc="-25" dirty="0">
                <a:latin typeface="Countach" panose="02000000000000000000" pitchFamily="50" charset="0"/>
                <a:cs typeface="Arial"/>
              </a:rPr>
              <a:t>52</a:t>
            </a:r>
            <a:endParaRPr sz="800">
              <a:latin typeface="Countach" panose="02000000000000000000" pitchFamily="50" charset="0"/>
              <a:cs typeface="Arial"/>
            </a:endParaRPr>
          </a:p>
        </p:txBody>
      </p:sp>
      <p:grpSp>
        <p:nvGrpSpPr>
          <p:cNvPr id="8" name="object 8"/>
          <p:cNvGrpSpPr/>
          <p:nvPr/>
        </p:nvGrpSpPr>
        <p:grpSpPr>
          <a:xfrm>
            <a:off x="0" y="0"/>
            <a:ext cx="9128760" cy="5155693"/>
            <a:chOff x="399416" y="0"/>
            <a:chExt cx="9128760" cy="5155693"/>
          </a:xfrm>
        </p:grpSpPr>
        <p:pic>
          <p:nvPicPr>
            <p:cNvPr id="9" name="object 9"/>
            <p:cNvPicPr/>
            <p:nvPr/>
          </p:nvPicPr>
          <p:blipFill>
            <a:blip r:embed="rId6" cstate="print"/>
            <a:stretch>
              <a:fillRect/>
            </a:stretch>
          </p:blipFill>
          <p:spPr>
            <a:xfrm>
              <a:off x="4105655" y="0"/>
              <a:ext cx="5038344" cy="5141975"/>
            </a:xfrm>
            <a:prstGeom prst="rect">
              <a:avLst/>
            </a:prstGeom>
          </p:spPr>
        </p:pic>
        <p:pic>
          <p:nvPicPr>
            <p:cNvPr id="10" name="object 10"/>
            <p:cNvPicPr/>
            <p:nvPr/>
          </p:nvPicPr>
          <p:blipFill>
            <a:blip r:embed="rId7" cstate="print"/>
            <a:stretch>
              <a:fillRect/>
            </a:stretch>
          </p:blipFill>
          <p:spPr>
            <a:xfrm>
              <a:off x="4213466" y="0"/>
              <a:ext cx="4930533" cy="5143499"/>
            </a:xfrm>
            <a:prstGeom prst="rect">
              <a:avLst/>
            </a:prstGeom>
          </p:spPr>
        </p:pic>
        <p:pic>
          <p:nvPicPr>
            <p:cNvPr id="11" name="object 11"/>
            <p:cNvPicPr/>
            <p:nvPr/>
          </p:nvPicPr>
          <p:blipFill>
            <a:blip r:embed="rId8" cstate="print"/>
            <a:stretch>
              <a:fillRect/>
            </a:stretch>
          </p:blipFill>
          <p:spPr>
            <a:xfrm>
              <a:off x="399416" y="28957"/>
              <a:ext cx="9128760" cy="5126736"/>
            </a:xfrm>
            <a:prstGeom prst="rect">
              <a:avLst/>
            </a:prstGeom>
          </p:spPr>
        </p:pic>
      </p:grpSp>
      <p:sp>
        <p:nvSpPr>
          <p:cNvPr id="12" name="object 12"/>
          <p:cNvSpPr txBox="1">
            <a:spLocks noGrp="1"/>
          </p:cNvSpPr>
          <p:nvPr>
            <p:ph type="title"/>
          </p:nvPr>
        </p:nvSpPr>
        <p:spPr>
          <a:xfrm>
            <a:off x="609600" y="540242"/>
            <a:ext cx="2772714" cy="843821"/>
          </a:xfrm>
          <a:prstGeom prst="rect">
            <a:avLst/>
          </a:prstGeom>
        </p:spPr>
        <p:txBody>
          <a:bodyPr vert="horz" wrap="square" lIns="0" tIns="12700" rIns="0" bIns="0" rtlCol="0">
            <a:spAutoFit/>
          </a:bodyPr>
          <a:lstStyle/>
          <a:p>
            <a:pPr marL="12700">
              <a:lnSpc>
                <a:spcPct val="100000"/>
              </a:lnSpc>
              <a:spcBef>
                <a:spcPts val="100"/>
              </a:spcBef>
            </a:pPr>
            <a:r>
              <a:rPr lang="en-US" sz="5400" dirty="0">
                <a:solidFill>
                  <a:srgbClr val="000000"/>
                </a:solidFill>
                <a:latin typeface="Countach" panose="02000000000000000000" pitchFamily="50" charset="0"/>
              </a:rPr>
              <a:t>NEXT STEPS</a:t>
            </a:r>
            <a:endParaRPr lang="en-US" sz="5400" dirty="0">
              <a:latin typeface="Countach" panose="02000000000000000000" pitchFamily="50" charset="0"/>
            </a:endParaRPr>
          </a:p>
        </p:txBody>
      </p:sp>
      <p:sp>
        <p:nvSpPr>
          <p:cNvPr id="13" name="object 13"/>
          <p:cNvSpPr txBox="1"/>
          <p:nvPr/>
        </p:nvSpPr>
        <p:spPr>
          <a:xfrm>
            <a:off x="645202" y="1331557"/>
            <a:ext cx="6699511" cy="3049040"/>
          </a:xfrm>
          <a:prstGeom prst="rect">
            <a:avLst/>
          </a:prstGeom>
        </p:spPr>
        <p:txBody>
          <a:bodyPr vert="horz" wrap="square" lIns="0" tIns="12065" rIns="0" bIns="0" rtlCol="0">
            <a:spAutoFit/>
          </a:bodyPr>
          <a:lstStyle/>
          <a:p>
            <a:pPr marL="12700" marR="5080">
              <a:spcBef>
                <a:spcPts val="95"/>
              </a:spcBef>
            </a:pPr>
            <a:r>
              <a:rPr lang="en-US" sz="1200" dirty="0">
                <a:latin typeface="Countach" panose="02000000000000000000" pitchFamily="50" charset="0"/>
                <a:cs typeface="Arial"/>
              </a:rPr>
              <a:t>OUR PLAN WILL LEVERAGE THE PG BRAND, THE PREMIER BRAND EQUITY AND RELATIONSHIPS CARRIED</a:t>
            </a:r>
          </a:p>
          <a:p>
            <a:pPr marL="12700" marR="5080">
              <a:spcBef>
                <a:spcPts val="95"/>
              </a:spcBef>
            </a:pPr>
            <a:r>
              <a:rPr lang="en-US" sz="1200" dirty="0">
                <a:latin typeface="Countach" panose="02000000000000000000" pitchFamily="50" charset="0"/>
                <a:cs typeface="Arial"/>
              </a:rPr>
              <a:t>LOCALLY BY OUR TEAMS TO MAXIMIZE PG EVENTS &amp; TOURNAMENTS</a:t>
            </a:r>
          </a:p>
          <a:p>
            <a:pPr marL="12700" marR="5080">
              <a:lnSpc>
                <a:spcPct val="124400"/>
              </a:lnSpc>
              <a:spcBef>
                <a:spcPts val="95"/>
              </a:spcBef>
            </a:pPr>
            <a:endParaRPr lang="en-US" sz="1200" dirty="0">
              <a:latin typeface="Countach" panose="02000000000000000000" pitchFamily="50" charset="0"/>
              <a:cs typeface="Arial"/>
            </a:endParaRPr>
          </a:p>
          <a:p>
            <a:pPr marR="986155">
              <a:lnSpc>
                <a:spcPts val="1400"/>
              </a:lnSpc>
            </a:pPr>
            <a:r>
              <a:rPr lang="en-US" sz="1400" dirty="0">
                <a:solidFill>
                  <a:srgbClr val="FFFFFF"/>
                </a:solidFill>
                <a:latin typeface="Countach" panose="02000000000000000000" pitchFamily="50" charset="0"/>
                <a:cs typeface="Arial"/>
              </a:rPr>
              <a:t>THE KEY NEXT STEP IS TO ALIGN ON THE PREFERRED INVESTMENT STRATEGY </a:t>
            </a:r>
          </a:p>
          <a:p>
            <a:pPr marR="986155">
              <a:lnSpc>
                <a:spcPts val="1400"/>
              </a:lnSpc>
            </a:pPr>
            <a:r>
              <a:rPr lang="en-US" sz="1400" dirty="0">
                <a:solidFill>
                  <a:srgbClr val="FFFFFF"/>
                </a:solidFill>
                <a:latin typeface="Countach" panose="02000000000000000000" pitchFamily="50" charset="0"/>
                <a:cs typeface="Arial"/>
              </a:rPr>
              <a:t>BETWEEN PERFECT GAME &amp; THE CITY OF STATESVILLE</a:t>
            </a:r>
          </a:p>
          <a:p>
            <a:pPr marR="986155">
              <a:lnSpc>
                <a:spcPts val="1400"/>
              </a:lnSpc>
            </a:pPr>
            <a:endParaRPr sz="1200" dirty="0">
              <a:latin typeface="Countach" panose="02000000000000000000" pitchFamily="50" charset="0"/>
              <a:cs typeface="Arial"/>
            </a:endParaRPr>
          </a:p>
          <a:p>
            <a:pPr marL="297815" indent="-285115">
              <a:lnSpc>
                <a:spcPct val="100000"/>
              </a:lnSpc>
              <a:spcBef>
                <a:spcPts val="215"/>
              </a:spcBef>
              <a:buClr>
                <a:srgbClr val="FF0000"/>
              </a:buClr>
              <a:buChar char="■"/>
              <a:tabLst>
                <a:tab pos="297815" algn="l"/>
              </a:tabLst>
            </a:pPr>
            <a:r>
              <a:rPr lang="en-US" sz="1200" dirty="0">
                <a:solidFill>
                  <a:srgbClr val="FFFFFF"/>
                </a:solidFill>
                <a:latin typeface="Countach" panose="02000000000000000000" pitchFamily="50" charset="0"/>
                <a:cs typeface="Arial"/>
              </a:rPr>
              <a:t>Further the relationship between Perfect Game and The Iredell Park and</a:t>
            </a:r>
          </a:p>
          <a:p>
            <a:pPr marL="12700">
              <a:lnSpc>
                <a:spcPct val="100000"/>
              </a:lnSpc>
              <a:spcBef>
                <a:spcPts val="215"/>
              </a:spcBef>
              <a:buClr>
                <a:srgbClr val="FF0000"/>
              </a:buClr>
              <a:tabLst>
                <a:tab pos="297815" algn="l"/>
              </a:tabLst>
            </a:pPr>
            <a:r>
              <a:rPr lang="en-US" sz="1200" dirty="0">
                <a:solidFill>
                  <a:srgbClr val="FFFFFF"/>
                </a:solidFill>
                <a:latin typeface="Countach" panose="02000000000000000000" pitchFamily="50" charset="0"/>
                <a:cs typeface="Arial"/>
              </a:rPr>
              <a:t>	Recreation t</a:t>
            </a:r>
            <a:r>
              <a:rPr lang="en-US" sz="1200" spc="-10" dirty="0">
                <a:solidFill>
                  <a:srgbClr val="FFFFFF"/>
                </a:solidFill>
                <a:latin typeface="Countach" panose="02000000000000000000" pitchFamily="50" charset="0"/>
                <a:cs typeface="Arial"/>
              </a:rPr>
              <a:t>o create a comprehensive plan. We would love to develop a</a:t>
            </a:r>
          </a:p>
          <a:p>
            <a:pPr marL="12700">
              <a:lnSpc>
                <a:spcPct val="100000"/>
              </a:lnSpc>
              <a:spcBef>
                <a:spcPts val="215"/>
              </a:spcBef>
              <a:buClr>
                <a:srgbClr val="FF0000"/>
              </a:buClr>
              <a:tabLst>
                <a:tab pos="297815" algn="l"/>
              </a:tabLst>
            </a:pPr>
            <a:r>
              <a:rPr lang="en-US" sz="1200" spc="-10" dirty="0">
                <a:solidFill>
                  <a:srgbClr val="FFFFFF"/>
                </a:solidFill>
                <a:latin typeface="Countach" panose="02000000000000000000" pitchFamily="50" charset="0"/>
                <a:cs typeface="Arial"/>
              </a:rPr>
              <a:t>	three-year strategic plan to identify its economic impact and provide a</a:t>
            </a:r>
          </a:p>
          <a:p>
            <a:pPr marL="12700">
              <a:lnSpc>
                <a:spcPct val="100000"/>
              </a:lnSpc>
              <a:spcBef>
                <a:spcPts val="215"/>
              </a:spcBef>
              <a:buClr>
                <a:srgbClr val="FF0000"/>
              </a:buClr>
              <a:tabLst>
                <a:tab pos="297815" algn="l"/>
              </a:tabLst>
            </a:pPr>
            <a:r>
              <a:rPr lang="en-US" sz="1200" spc="-10" dirty="0">
                <a:solidFill>
                  <a:srgbClr val="FFFFFF"/>
                </a:solidFill>
                <a:latin typeface="Countach" panose="02000000000000000000" pitchFamily="50" charset="0"/>
                <a:cs typeface="Arial"/>
              </a:rPr>
              <a:t>	social and financial valuation. This framework will provide a clear roadmap</a:t>
            </a:r>
          </a:p>
          <a:p>
            <a:pPr marL="12700">
              <a:lnSpc>
                <a:spcPct val="100000"/>
              </a:lnSpc>
              <a:spcBef>
                <a:spcPts val="215"/>
              </a:spcBef>
              <a:buClr>
                <a:srgbClr val="FF0000"/>
              </a:buClr>
              <a:tabLst>
                <a:tab pos="297815" algn="l"/>
              </a:tabLst>
            </a:pPr>
            <a:r>
              <a:rPr lang="en-US" sz="1200" spc="-10" dirty="0">
                <a:solidFill>
                  <a:srgbClr val="FFFFFF"/>
                </a:solidFill>
                <a:latin typeface="Countach" panose="02000000000000000000" pitchFamily="50" charset="0"/>
                <a:cs typeface="Arial"/>
              </a:rPr>
              <a:t>	for future development, growth,  and financial sustainability.</a:t>
            </a:r>
          </a:p>
          <a:p>
            <a:pPr marL="297815" indent="-285115">
              <a:spcBef>
                <a:spcPts val="215"/>
              </a:spcBef>
              <a:buClr>
                <a:srgbClr val="FF0000"/>
              </a:buClr>
              <a:buFontTx/>
              <a:buChar char="■"/>
              <a:tabLst>
                <a:tab pos="297815" algn="l"/>
              </a:tabLst>
            </a:pPr>
            <a:r>
              <a:rPr lang="en-US" sz="1200" dirty="0">
                <a:solidFill>
                  <a:srgbClr val="FFFFFF"/>
                </a:solidFill>
                <a:latin typeface="Countach" panose="02000000000000000000" pitchFamily="50" charset="0"/>
                <a:cs typeface="Arial"/>
              </a:rPr>
              <a:t>Identify</a:t>
            </a:r>
            <a:r>
              <a:rPr lang="en-US" sz="1200" spc="20" dirty="0">
                <a:solidFill>
                  <a:srgbClr val="FFFFFF"/>
                </a:solidFill>
                <a:latin typeface="Countach" panose="02000000000000000000" pitchFamily="50" charset="0"/>
                <a:cs typeface="Arial"/>
              </a:rPr>
              <a:t> </a:t>
            </a:r>
            <a:r>
              <a:rPr lang="en-US" sz="1200" dirty="0">
                <a:solidFill>
                  <a:srgbClr val="FFFFFF"/>
                </a:solidFill>
                <a:latin typeface="Countach" panose="02000000000000000000" pitchFamily="50" charset="0"/>
                <a:cs typeface="Arial"/>
              </a:rPr>
              <a:t>investment</a:t>
            </a:r>
            <a:r>
              <a:rPr lang="en-US" sz="1200" spc="25" dirty="0">
                <a:solidFill>
                  <a:srgbClr val="FFFFFF"/>
                </a:solidFill>
                <a:latin typeface="Countach" panose="02000000000000000000" pitchFamily="50" charset="0"/>
                <a:cs typeface="Arial"/>
              </a:rPr>
              <a:t> </a:t>
            </a:r>
            <a:r>
              <a:rPr lang="en-US" sz="1200" dirty="0">
                <a:solidFill>
                  <a:srgbClr val="FFFFFF"/>
                </a:solidFill>
                <a:latin typeface="Countach" panose="02000000000000000000" pitchFamily="50" charset="0"/>
                <a:cs typeface="Arial"/>
              </a:rPr>
              <a:t>strategy</a:t>
            </a:r>
            <a:r>
              <a:rPr lang="en-US" sz="1200" spc="20" dirty="0">
                <a:solidFill>
                  <a:srgbClr val="FFFFFF"/>
                </a:solidFill>
                <a:latin typeface="Countach" panose="02000000000000000000" pitchFamily="50" charset="0"/>
                <a:cs typeface="Arial"/>
              </a:rPr>
              <a:t> </a:t>
            </a:r>
            <a:r>
              <a:rPr lang="en-US" sz="1200" dirty="0">
                <a:solidFill>
                  <a:srgbClr val="FFFFFF"/>
                </a:solidFill>
                <a:latin typeface="Countach" panose="02000000000000000000" pitchFamily="50" charset="0"/>
                <a:cs typeface="Arial"/>
              </a:rPr>
              <a:t>between</a:t>
            </a:r>
            <a:r>
              <a:rPr lang="en-US" sz="1200" spc="10" dirty="0">
                <a:solidFill>
                  <a:srgbClr val="FFFFFF"/>
                </a:solidFill>
                <a:latin typeface="Countach" panose="02000000000000000000" pitchFamily="50" charset="0"/>
                <a:cs typeface="Arial"/>
              </a:rPr>
              <a:t> </a:t>
            </a:r>
            <a:r>
              <a:rPr lang="en-US" sz="1200" spc="-75" dirty="0">
                <a:solidFill>
                  <a:srgbClr val="FFFFFF"/>
                </a:solidFill>
                <a:latin typeface="Countach" panose="02000000000000000000" pitchFamily="50" charset="0"/>
                <a:cs typeface="Arial"/>
              </a:rPr>
              <a:t>PG</a:t>
            </a:r>
            <a:r>
              <a:rPr lang="en-US" sz="1200" spc="15" dirty="0">
                <a:solidFill>
                  <a:srgbClr val="FFFFFF"/>
                </a:solidFill>
                <a:latin typeface="Countach" panose="02000000000000000000" pitchFamily="50" charset="0"/>
                <a:cs typeface="Arial"/>
              </a:rPr>
              <a:t> </a:t>
            </a:r>
            <a:r>
              <a:rPr lang="en-US" sz="1200" dirty="0">
                <a:solidFill>
                  <a:srgbClr val="FFFFFF"/>
                </a:solidFill>
                <a:latin typeface="Countach" panose="02000000000000000000" pitchFamily="50" charset="0"/>
                <a:cs typeface="Arial"/>
              </a:rPr>
              <a:t>and</a:t>
            </a:r>
            <a:r>
              <a:rPr lang="en-US" sz="1200" spc="20" dirty="0">
                <a:solidFill>
                  <a:srgbClr val="FFFFFF"/>
                </a:solidFill>
                <a:latin typeface="Countach" panose="02000000000000000000" pitchFamily="50" charset="0"/>
                <a:cs typeface="Arial"/>
              </a:rPr>
              <a:t> </a:t>
            </a:r>
            <a:r>
              <a:rPr lang="en-US" sz="1200" spc="-25" dirty="0">
                <a:solidFill>
                  <a:srgbClr val="FFFFFF"/>
                </a:solidFill>
                <a:latin typeface="Countach" panose="02000000000000000000" pitchFamily="50" charset="0"/>
                <a:cs typeface="Arial"/>
              </a:rPr>
              <a:t>Iredell Park &amp; Recreation.</a:t>
            </a:r>
            <a:endParaRPr lang="en-US" sz="1200" dirty="0">
              <a:latin typeface="Countach" panose="02000000000000000000" pitchFamily="50" charset="0"/>
              <a:cs typeface="Arial"/>
            </a:endParaRPr>
          </a:p>
          <a:p>
            <a:pPr marL="297815" indent="-285115">
              <a:lnSpc>
                <a:spcPct val="100000"/>
              </a:lnSpc>
              <a:spcBef>
                <a:spcPts val="215"/>
              </a:spcBef>
              <a:buClr>
                <a:srgbClr val="FF0000"/>
              </a:buClr>
              <a:buChar char="■"/>
              <a:tabLst>
                <a:tab pos="297815" algn="l"/>
              </a:tabLst>
            </a:pPr>
            <a:r>
              <a:rPr sz="1200" dirty="0">
                <a:solidFill>
                  <a:srgbClr val="FFFFFF"/>
                </a:solidFill>
                <a:latin typeface="Countach" panose="02000000000000000000" pitchFamily="50" charset="0"/>
                <a:cs typeface="Arial"/>
              </a:rPr>
              <a:t>Create</a:t>
            </a:r>
            <a:r>
              <a:rPr sz="1200" spc="5"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execution</a:t>
            </a:r>
            <a:r>
              <a:rPr sz="1200" spc="5"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plan</a:t>
            </a:r>
            <a:r>
              <a:rPr sz="1200" spc="10"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and</a:t>
            </a:r>
            <a:r>
              <a:rPr sz="1200" spc="20"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initiate</a:t>
            </a:r>
            <a:r>
              <a:rPr sz="1200" spc="5" dirty="0">
                <a:solidFill>
                  <a:srgbClr val="FFFFFF"/>
                </a:solidFill>
                <a:latin typeface="Countach" panose="02000000000000000000" pitchFamily="50" charset="0"/>
                <a:cs typeface="Arial"/>
              </a:rPr>
              <a:t> </a:t>
            </a:r>
            <a:r>
              <a:rPr sz="1200" spc="-10" dirty="0">
                <a:solidFill>
                  <a:srgbClr val="FFFFFF"/>
                </a:solidFill>
                <a:latin typeface="Countach" panose="02000000000000000000" pitchFamily="50" charset="0"/>
                <a:cs typeface="Arial"/>
              </a:rPr>
              <a:t>activities</a:t>
            </a:r>
            <a:r>
              <a:rPr lang="en-US" sz="1200" spc="-10" dirty="0">
                <a:solidFill>
                  <a:srgbClr val="FFFFFF"/>
                </a:solidFill>
                <a:latin typeface="Countach" panose="02000000000000000000" pitchFamily="50" charset="0"/>
                <a:cs typeface="Arial"/>
              </a:rPr>
              <a:t>.</a:t>
            </a:r>
            <a:endParaRPr sz="1200" dirty="0">
              <a:latin typeface="Countach" panose="02000000000000000000" pitchFamily="50" charset="0"/>
              <a:cs typeface="Arial"/>
            </a:endParaRPr>
          </a:p>
          <a:p>
            <a:pPr marL="298450" marR="2505075" indent="-285750">
              <a:lnSpc>
                <a:spcPct val="112900"/>
              </a:lnSpc>
              <a:spcBef>
                <a:spcPts val="95"/>
              </a:spcBef>
              <a:buClr>
                <a:srgbClr val="FF0000"/>
              </a:buClr>
              <a:buChar char="■"/>
              <a:tabLst>
                <a:tab pos="298450" algn="l"/>
              </a:tabLst>
            </a:pPr>
            <a:r>
              <a:rPr sz="1200" spc="-10" dirty="0">
                <a:solidFill>
                  <a:srgbClr val="FFFFFF"/>
                </a:solidFill>
                <a:latin typeface="Countach" panose="02000000000000000000" pitchFamily="50" charset="0"/>
                <a:cs typeface="Arial"/>
              </a:rPr>
              <a:t>Set</a:t>
            </a:r>
            <a:r>
              <a:rPr sz="1200" spc="10"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up</a:t>
            </a:r>
            <a:r>
              <a:rPr sz="1200" spc="15"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regular</a:t>
            </a:r>
            <a:r>
              <a:rPr sz="1200" spc="10"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cadence </a:t>
            </a:r>
            <a:r>
              <a:rPr sz="1200" spc="-10" dirty="0">
                <a:solidFill>
                  <a:srgbClr val="FFFFFF"/>
                </a:solidFill>
                <a:latin typeface="Countach" panose="02000000000000000000" pitchFamily="50" charset="0"/>
                <a:cs typeface="Arial"/>
              </a:rPr>
              <a:t>between </a:t>
            </a:r>
            <a:r>
              <a:rPr sz="1200" spc="-75" dirty="0">
                <a:solidFill>
                  <a:srgbClr val="FFFFFF"/>
                </a:solidFill>
                <a:latin typeface="Countach" panose="02000000000000000000" pitchFamily="50" charset="0"/>
                <a:cs typeface="Arial"/>
              </a:rPr>
              <a:t>PG</a:t>
            </a:r>
            <a:r>
              <a:rPr sz="1200" spc="-55" dirty="0">
                <a:solidFill>
                  <a:srgbClr val="FFFFFF"/>
                </a:solidFill>
                <a:latin typeface="Countach" panose="02000000000000000000" pitchFamily="50" charset="0"/>
                <a:cs typeface="Arial"/>
              </a:rPr>
              <a:t> </a:t>
            </a:r>
            <a:r>
              <a:rPr sz="1200" dirty="0">
                <a:solidFill>
                  <a:srgbClr val="FFFFFF"/>
                </a:solidFill>
                <a:latin typeface="Countach" panose="02000000000000000000" pitchFamily="50" charset="0"/>
                <a:cs typeface="Arial"/>
              </a:rPr>
              <a:t>and</a:t>
            </a:r>
            <a:r>
              <a:rPr sz="1200" spc="-50" dirty="0">
                <a:solidFill>
                  <a:srgbClr val="FFFFFF"/>
                </a:solidFill>
                <a:latin typeface="Countach" panose="02000000000000000000" pitchFamily="50" charset="0"/>
                <a:cs typeface="Arial"/>
              </a:rPr>
              <a:t> </a:t>
            </a:r>
            <a:r>
              <a:rPr lang="en-US" sz="1200" spc="-60" dirty="0">
                <a:solidFill>
                  <a:srgbClr val="FFFFFF"/>
                </a:solidFill>
                <a:latin typeface="Countach" panose="02000000000000000000" pitchFamily="50" charset="0"/>
                <a:cs typeface="Arial"/>
              </a:rPr>
              <a:t>Iredell Park and Recreation </a:t>
            </a:r>
            <a:r>
              <a:rPr sz="1200" dirty="0">
                <a:solidFill>
                  <a:srgbClr val="FFFFFF"/>
                </a:solidFill>
                <a:latin typeface="Countach" panose="02000000000000000000" pitchFamily="50" charset="0"/>
                <a:cs typeface="Arial"/>
              </a:rPr>
              <a:t>until</a:t>
            </a:r>
            <a:r>
              <a:rPr sz="1200" spc="-55" dirty="0">
                <a:solidFill>
                  <a:srgbClr val="FFFFFF"/>
                </a:solidFill>
                <a:latin typeface="Countach" panose="02000000000000000000" pitchFamily="50" charset="0"/>
                <a:cs typeface="Arial"/>
              </a:rPr>
              <a:t> </a:t>
            </a:r>
            <a:r>
              <a:rPr sz="1200" spc="-10" dirty="0">
                <a:solidFill>
                  <a:srgbClr val="FFFFFF"/>
                </a:solidFill>
                <a:latin typeface="Countach" panose="02000000000000000000" pitchFamily="50" charset="0"/>
                <a:cs typeface="Arial"/>
              </a:rPr>
              <a:t>completion</a:t>
            </a:r>
            <a:r>
              <a:rPr lang="en-US" sz="1200" spc="-10" dirty="0">
                <a:solidFill>
                  <a:srgbClr val="FFFFFF"/>
                </a:solidFill>
                <a:latin typeface="Countach" panose="02000000000000000000" pitchFamily="50" charset="0"/>
                <a:cs typeface="Arial"/>
              </a:rPr>
              <a:t>.</a:t>
            </a:r>
            <a:endParaRPr sz="1200" dirty="0">
              <a:latin typeface="Countach" panose="02000000000000000000" pitchFamily="50" charset="0"/>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5384" y="4721352"/>
            <a:ext cx="185928" cy="228600"/>
          </a:xfrm>
          <a:prstGeom prst="rect">
            <a:avLst/>
          </a:prstGeom>
        </p:spPr>
      </p:pic>
      <p:sp>
        <p:nvSpPr>
          <p:cNvPr id="3" name="object 3"/>
          <p:cNvSpPr txBox="1"/>
          <p:nvPr/>
        </p:nvSpPr>
        <p:spPr>
          <a:xfrm>
            <a:off x="624499" y="4777663"/>
            <a:ext cx="629920" cy="123189"/>
          </a:xfrm>
          <a:prstGeom prst="rect">
            <a:avLst/>
          </a:prstGeom>
        </p:spPr>
        <p:txBody>
          <a:bodyPr vert="horz" wrap="square" lIns="0" tIns="0" rIns="0" bIns="0" rtlCol="0">
            <a:spAutoFit/>
          </a:bodyPr>
          <a:lstStyle/>
          <a:p>
            <a:pPr>
              <a:lnSpc>
                <a:spcPts val="965"/>
              </a:lnSpc>
            </a:pPr>
            <a:r>
              <a:rPr sz="900" spc="-160" dirty="0">
                <a:latin typeface="Arial Narrow"/>
                <a:cs typeface="Arial Narrow"/>
              </a:rPr>
              <a:t>OVERVIEW</a:t>
            </a:r>
            <a:r>
              <a:rPr sz="900" spc="-35" dirty="0">
                <a:latin typeface="Arial Narrow"/>
                <a:cs typeface="Arial Narrow"/>
              </a:rPr>
              <a:t> </a:t>
            </a:r>
            <a:r>
              <a:rPr sz="900" spc="260" dirty="0">
                <a:latin typeface="Arial Narrow"/>
                <a:cs typeface="Arial Narrow"/>
              </a:rPr>
              <a:t>|</a:t>
            </a:r>
            <a:r>
              <a:rPr sz="900" spc="-40" dirty="0">
                <a:latin typeface="Arial Narrow"/>
                <a:cs typeface="Arial Narrow"/>
              </a:rPr>
              <a:t> </a:t>
            </a:r>
            <a:r>
              <a:rPr sz="900" spc="-55" dirty="0">
                <a:latin typeface="Arial Narrow"/>
                <a:cs typeface="Arial Narrow"/>
              </a:rPr>
              <a:t>2025</a:t>
            </a:r>
            <a:endParaRPr sz="900">
              <a:latin typeface="Arial Narrow"/>
              <a:cs typeface="Arial Narrow"/>
            </a:endParaRPr>
          </a:p>
        </p:txBody>
      </p:sp>
      <p:grpSp>
        <p:nvGrpSpPr>
          <p:cNvPr id="4" name="object 4"/>
          <p:cNvGrpSpPr/>
          <p:nvPr/>
        </p:nvGrpSpPr>
        <p:grpSpPr>
          <a:xfrm>
            <a:off x="0" y="0"/>
            <a:ext cx="9144000" cy="5143499"/>
            <a:chOff x="0" y="0"/>
            <a:chExt cx="9144000" cy="5143499"/>
          </a:xfrm>
        </p:grpSpPr>
        <p:pic>
          <p:nvPicPr>
            <p:cNvPr id="5" name="object 5"/>
            <p:cNvPicPr/>
            <p:nvPr/>
          </p:nvPicPr>
          <p:blipFill>
            <a:blip r:embed="rId3" cstate="print"/>
            <a:stretch>
              <a:fillRect/>
            </a:stretch>
          </p:blipFill>
          <p:spPr>
            <a:xfrm>
              <a:off x="0" y="0"/>
              <a:ext cx="9144000" cy="5143499"/>
            </a:xfrm>
            <a:prstGeom prst="rect">
              <a:avLst/>
            </a:prstGeom>
          </p:spPr>
        </p:pic>
        <p:pic>
          <p:nvPicPr>
            <p:cNvPr id="6" name="object 6"/>
            <p:cNvPicPr/>
            <p:nvPr/>
          </p:nvPicPr>
          <p:blipFill>
            <a:blip r:embed="rId4" cstate="print"/>
            <a:stretch>
              <a:fillRect/>
            </a:stretch>
          </p:blipFill>
          <p:spPr>
            <a:xfrm>
              <a:off x="0" y="57911"/>
              <a:ext cx="9144000" cy="5084064"/>
            </a:xfrm>
            <a:prstGeom prst="rect">
              <a:avLst/>
            </a:prstGeom>
          </p:spPr>
        </p:pic>
        <p:pic>
          <p:nvPicPr>
            <p:cNvPr id="7" name="object 7"/>
            <p:cNvPicPr/>
            <p:nvPr/>
          </p:nvPicPr>
          <p:blipFill>
            <a:blip r:embed="rId5" cstate="print"/>
            <a:stretch>
              <a:fillRect/>
            </a:stretch>
          </p:blipFill>
          <p:spPr>
            <a:xfrm>
              <a:off x="18288" y="0"/>
              <a:ext cx="9125712" cy="5141975"/>
            </a:xfrm>
            <a:prstGeom prst="rect">
              <a:avLst/>
            </a:prstGeom>
          </p:spPr>
        </p:pic>
        <p:pic>
          <p:nvPicPr>
            <p:cNvPr id="8" name="object 8"/>
            <p:cNvPicPr/>
            <p:nvPr/>
          </p:nvPicPr>
          <p:blipFill>
            <a:blip r:embed="rId6" cstate="print"/>
            <a:stretch>
              <a:fillRect/>
            </a:stretch>
          </p:blipFill>
          <p:spPr>
            <a:xfrm>
              <a:off x="0" y="42671"/>
              <a:ext cx="9144000" cy="5099304"/>
            </a:xfrm>
            <a:prstGeom prst="rect">
              <a:avLst/>
            </a:prstGeom>
          </p:spPr>
        </p:pic>
      </p:grpSp>
      <p:sp>
        <p:nvSpPr>
          <p:cNvPr id="13" name="object 13"/>
          <p:cNvSpPr txBox="1">
            <a:spLocks noGrp="1"/>
          </p:cNvSpPr>
          <p:nvPr>
            <p:ph type="subTitle" idx="4"/>
          </p:nvPr>
        </p:nvSpPr>
        <p:spPr>
          <a:xfrm>
            <a:off x="0" y="2878913"/>
            <a:ext cx="9143999" cy="1397727"/>
          </a:xfrm>
          <a:prstGeom prst="rect">
            <a:avLst/>
          </a:prstGeom>
        </p:spPr>
        <p:txBody>
          <a:bodyPr vert="horz" wrap="square" lIns="0" tIns="264386" rIns="0" bIns="0" rtlCol="0">
            <a:spAutoFit/>
          </a:bodyPr>
          <a:lstStyle/>
          <a:p>
            <a:pPr algn="ctr">
              <a:lnSpc>
                <a:spcPts val="10405"/>
              </a:lnSpc>
              <a:spcBef>
                <a:spcPts val="120"/>
              </a:spcBef>
            </a:pPr>
            <a:r>
              <a:rPr lang="pt-BR" sz="6500" b="1" dirty="0">
                <a:solidFill>
                  <a:srgbClr val="FFFFFF"/>
                </a:solidFill>
                <a:latin typeface="Countach" panose="02000000000000000000" pitchFamily="50" charset="0"/>
                <a:cs typeface="Arial Narrow"/>
              </a:rPr>
              <a:t>THANK YOU</a:t>
            </a:r>
            <a:endParaRPr lang="pt-BR" sz="6500" dirty="0">
              <a:latin typeface="Countach" panose="02000000000000000000" pitchFamily="50" charset="0"/>
              <a:cs typeface="Arial Narrow"/>
            </a:endParaRPr>
          </a:p>
        </p:txBody>
      </p:sp>
      <p:sp>
        <p:nvSpPr>
          <p:cNvPr id="14" name="object 15">
            <a:extLst>
              <a:ext uri="{FF2B5EF4-FFF2-40B4-BE49-F238E27FC236}">
                <a16:creationId xmlns:a16="http://schemas.microsoft.com/office/drawing/2014/main" id="{A38604C1-4E3C-ED78-C3B6-C4766FFE58C8}"/>
              </a:ext>
            </a:extLst>
          </p:cNvPr>
          <p:cNvSpPr txBox="1"/>
          <p:nvPr/>
        </p:nvSpPr>
        <p:spPr>
          <a:xfrm>
            <a:off x="-9" y="4324350"/>
            <a:ext cx="9144009" cy="163506"/>
          </a:xfrm>
          <a:prstGeom prst="rect">
            <a:avLst/>
          </a:prstGeom>
        </p:spPr>
        <p:txBody>
          <a:bodyPr vert="horz" wrap="square" lIns="0" tIns="9525" rIns="0" bIns="0" rtlCol="0">
            <a:spAutoFit/>
          </a:bodyPr>
          <a:lstStyle/>
          <a:p>
            <a:pPr marL="12700" algn="ctr">
              <a:lnSpc>
                <a:spcPct val="100000"/>
              </a:lnSpc>
              <a:spcBef>
                <a:spcPts val="100"/>
              </a:spcBef>
            </a:pPr>
            <a:r>
              <a:rPr lang="en-US" sz="1000" b="1" spc="300" dirty="0">
                <a:solidFill>
                  <a:schemeClr val="bg1"/>
                </a:solidFill>
                <a:latin typeface="Countach Light" panose="02000000000000000000" pitchFamily="50" charset="0"/>
                <a:cs typeface="Calibri"/>
              </a:rPr>
              <a:t>PERFECT GAME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4000" cy="5143500"/>
            </a:xfrm>
            <a:prstGeom prst="rect">
              <a:avLst/>
            </a:prstGeom>
          </p:spPr>
        </p:pic>
        <p:pic>
          <p:nvPicPr>
            <p:cNvPr id="4" name="object 4"/>
            <p:cNvPicPr/>
            <p:nvPr/>
          </p:nvPicPr>
          <p:blipFill>
            <a:blip r:embed="rId3" cstate="print"/>
            <a:stretch>
              <a:fillRect/>
            </a:stretch>
          </p:blipFill>
          <p:spPr>
            <a:xfrm>
              <a:off x="33528" y="0"/>
              <a:ext cx="9110472" cy="5141975"/>
            </a:xfrm>
            <a:prstGeom prst="rect">
              <a:avLst/>
            </a:prstGeom>
          </p:spPr>
        </p:pic>
      </p:grpSp>
      <p:sp>
        <p:nvSpPr>
          <p:cNvPr id="5" name="object 5"/>
          <p:cNvSpPr txBox="1">
            <a:spLocks noGrp="1"/>
          </p:cNvSpPr>
          <p:nvPr>
            <p:ph type="title"/>
          </p:nvPr>
        </p:nvSpPr>
        <p:spPr>
          <a:xfrm>
            <a:off x="0" y="2014500"/>
            <a:ext cx="9144000" cy="1658659"/>
          </a:xfrm>
          <a:prstGeom prst="rect">
            <a:avLst/>
          </a:prstGeom>
        </p:spPr>
        <p:txBody>
          <a:bodyPr vert="horz" wrap="square" lIns="0" tIns="298450" rIns="0" bIns="0" rtlCol="0">
            <a:spAutoFit/>
          </a:bodyPr>
          <a:lstStyle/>
          <a:p>
            <a:pPr marL="12700" marR="5080" indent="13335" algn="ctr">
              <a:lnSpc>
                <a:spcPct val="70200"/>
              </a:lnSpc>
              <a:spcBef>
                <a:spcPts val="2350"/>
              </a:spcBef>
            </a:pPr>
            <a:r>
              <a:rPr lang="en-US" sz="6300" dirty="0">
                <a:latin typeface="Countach" panose="02000000000000000000" pitchFamily="50" charset="0"/>
              </a:rPr>
              <a:t>CASE STUDIES + </a:t>
            </a:r>
            <a:br>
              <a:rPr lang="en-US" sz="6300" dirty="0">
                <a:latin typeface="Countach" panose="02000000000000000000" pitchFamily="50" charset="0"/>
              </a:rPr>
            </a:br>
            <a:r>
              <a:rPr lang="en-US" sz="6300" dirty="0">
                <a:latin typeface="Countach" panose="02000000000000000000" pitchFamily="50" charset="0"/>
              </a:rPr>
              <a:t>PG REFERENCES</a:t>
            </a:r>
          </a:p>
        </p:txBody>
      </p:sp>
      <p:pic>
        <p:nvPicPr>
          <p:cNvPr id="6" name="object 6"/>
          <p:cNvPicPr/>
          <p:nvPr/>
        </p:nvPicPr>
        <p:blipFill>
          <a:blip r:embed="rId4" cstate="print">
            <a:extLst>
              <a:ext uri="{28A0092B-C50C-407E-A947-70E740481C1C}">
                <a14:useLocalDpi xmlns:a14="http://schemas.microsoft.com/office/drawing/2010/main" val="0"/>
              </a:ext>
            </a:extLst>
          </a:blip>
          <a:srcRect/>
          <a:stretch/>
        </p:blipFill>
        <p:spPr>
          <a:xfrm>
            <a:off x="4259656" y="1071216"/>
            <a:ext cx="693337" cy="8659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9050"/>
            <a:ext cx="9144000" cy="5486400"/>
            <a:chOff x="0" y="-19050"/>
            <a:chExt cx="9144000" cy="5308483"/>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5" name="object 5"/>
            <p:cNvPicPr/>
            <p:nvPr/>
          </p:nvPicPr>
          <p:blipFill>
            <a:blip r:embed="rId3" cstate="print"/>
            <a:stretch>
              <a:fillRect/>
            </a:stretch>
          </p:blipFill>
          <p:spPr>
            <a:xfrm>
              <a:off x="0" y="-19050"/>
              <a:ext cx="9144000" cy="5308483"/>
            </a:xfrm>
            <a:prstGeom prst="rect">
              <a:avLst/>
            </a:prstGeom>
          </p:spPr>
        </p:pic>
      </p:grpSp>
      <p:pic>
        <p:nvPicPr>
          <p:cNvPr id="32" name="object 32"/>
          <p:cNvPicPr>
            <a:picLocks noChangeAspect="1"/>
          </p:cNvPicPr>
          <p:nvPr/>
        </p:nvPicPr>
        <p:blipFill>
          <a:blip r:embed="rId4" cstate="print"/>
          <a:stretch>
            <a:fillRect/>
          </a:stretch>
        </p:blipFill>
        <p:spPr>
          <a:xfrm>
            <a:off x="5151121" y="-19051"/>
            <a:ext cx="4265391" cy="5486400"/>
          </a:xfrm>
          <a:prstGeom prst="rect">
            <a:avLst/>
          </a:prstGeom>
        </p:spPr>
      </p:pic>
      <p:sp>
        <p:nvSpPr>
          <p:cNvPr id="6" name="object 6"/>
          <p:cNvSpPr txBox="1"/>
          <p:nvPr/>
        </p:nvSpPr>
        <p:spPr>
          <a:xfrm>
            <a:off x="440048" y="2871126"/>
            <a:ext cx="942616" cy="960648"/>
          </a:xfrm>
          <a:prstGeom prst="rect">
            <a:avLst/>
          </a:prstGeom>
        </p:spPr>
        <p:txBody>
          <a:bodyPr vert="horz" wrap="square" lIns="0" tIns="18415" rIns="0" bIns="0" rtlCol="0">
            <a:spAutoFit/>
          </a:bodyPr>
          <a:lstStyle/>
          <a:p>
            <a:pPr marL="12700" marR="5080" algn="ctr">
              <a:lnSpc>
                <a:spcPct val="115599"/>
              </a:lnSpc>
              <a:spcBef>
                <a:spcPts val="145"/>
              </a:spcBef>
            </a:pPr>
            <a:r>
              <a:rPr lang="en-US" sz="900" dirty="0">
                <a:solidFill>
                  <a:srgbClr val="FFFFFF"/>
                </a:solidFill>
                <a:latin typeface="Countach" panose="02000000000000000000" pitchFamily="50" charset="0"/>
                <a:cs typeface="Arial"/>
              </a:rPr>
              <a:t>Founded</a:t>
            </a:r>
            <a:r>
              <a:rPr lang="en-US" sz="900" spc="-35" dirty="0">
                <a:solidFill>
                  <a:srgbClr val="FFFFFF"/>
                </a:solidFill>
                <a:latin typeface="Countach" panose="02000000000000000000" pitchFamily="50" charset="0"/>
                <a:cs typeface="Arial"/>
              </a:rPr>
              <a:t> </a:t>
            </a:r>
            <a:r>
              <a:rPr lang="en-US" sz="900" spc="-10" dirty="0">
                <a:solidFill>
                  <a:srgbClr val="FFFFFF"/>
                </a:solidFill>
                <a:latin typeface="Countach" panose="02000000000000000000" pitchFamily="50" charset="0"/>
                <a:cs typeface="Arial"/>
              </a:rPr>
              <a:t>in</a:t>
            </a:r>
            <a:r>
              <a:rPr lang="en-US" sz="900" spc="-30" dirty="0">
                <a:solidFill>
                  <a:srgbClr val="FFFFFF"/>
                </a:solidFill>
                <a:latin typeface="Countach" panose="02000000000000000000" pitchFamily="50" charset="0"/>
                <a:cs typeface="Arial"/>
              </a:rPr>
              <a:t> </a:t>
            </a:r>
            <a:r>
              <a:rPr lang="en-US" sz="900" spc="-20" dirty="0">
                <a:solidFill>
                  <a:srgbClr val="FFFFFF"/>
                </a:solidFill>
                <a:latin typeface="Countach" panose="02000000000000000000" pitchFamily="50" charset="0"/>
                <a:cs typeface="Arial"/>
              </a:rPr>
              <a:t>1995 </a:t>
            </a:r>
            <a:r>
              <a:rPr lang="en-US" sz="900" spc="-10" dirty="0">
                <a:solidFill>
                  <a:srgbClr val="FFFFFF"/>
                </a:solidFill>
                <a:latin typeface="Countach" panose="02000000000000000000" pitchFamily="50" charset="0"/>
                <a:cs typeface="Arial"/>
              </a:rPr>
              <a:t>in</a:t>
            </a:r>
            <a:r>
              <a:rPr lang="en-US" sz="900" spc="-35" dirty="0">
                <a:solidFill>
                  <a:srgbClr val="FFFFFF"/>
                </a:solidFill>
                <a:latin typeface="Countach" panose="02000000000000000000" pitchFamily="50" charset="0"/>
                <a:cs typeface="Arial"/>
              </a:rPr>
              <a:t> C</a:t>
            </a:r>
            <a:r>
              <a:rPr lang="en-US" sz="900" dirty="0">
                <a:solidFill>
                  <a:srgbClr val="FFFFFF"/>
                </a:solidFill>
                <a:latin typeface="Countach" panose="02000000000000000000" pitchFamily="50" charset="0"/>
                <a:cs typeface="Arial"/>
              </a:rPr>
              <a:t>edar</a:t>
            </a:r>
            <a:r>
              <a:rPr lang="en-US" sz="900" spc="-40" dirty="0">
                <a:solidFill>
                  <a:srgbClr val="FFFFFF"/>
                </a:solidFill>
                <a:latin typeface="Countach" panose="02000000000000000000" pitchFamily="50" charset="0"/>
                <a:cs typeface="Arial"/>
              </a:rPr>
              <a:t> </a:t>
            </a:r>
            <a:r>
              <a:rPr lang="en-US" sz="900" spc="-10" dirty="0">
                <a:solidFill>
                  <a:srgbClr val="FFFFFF"/>
                </a:solidFill>
                <a:latin typeface="Countach" panose="02000000000000000000" pitchFamily="50" charset="0"/>
                <a:cs typeface="Arial"/>
              </a:rPr>
              <a:t>Rapids, Iowa,</a:t>
            </a:r>
            <a:r>
              <a:rPr lang="en-US" sz="900" spc="-50" dirty="0">
                <a:solidFill>
                  <a:srgbClr val="FFFFFF"/>
                </a:solidFill>
                <a:latin typeface="Countach" panose="02000000000000000000" pitchFamily="50" charset="0"/>
                <a:cs typeface="Arial"/>
              </a:rPr>
              <a:t> </a:t>
            </a:r>
            <a:r>
              <a:rPr lang="en-US" sz="900" spc="-25" dirty="0">
                <a:solidFill>
                  <a:srgbClr val="FFFFFF"/>
                </a:solidFill>
                <a:latin typeface="Countach" panose="02000000000000000000" pitchFamily="50" charset="0"/>
                <a:cs typeface="Arial"/>
              </a:rPr>
              <a:t>to </a:t>
            </a:r>
            <a:r>
              <a:rPr lang="en-US" sz="900" dirty="0">
                <a:solidFill>
                  <a:srgbClr val="FFFFFF"/>
                </a:solidFill>
                <a:latin typeface="Countach" panose="02000000000000000000" pitchFamily="50" charset="0"/>
                <a:cs typeface="Arial"/>
              </a:rPr>
              <a:t>showcase</a:t>
            </a:r>
            <a:r>
              <a:rPr lang="en-US" sz="900" spc="-5" dirty="0">
                <a:solidFill>
                  <a:srgbClr val="FFFFFF"/>
                </a:solidFill>
                <a:latin typeface="Countach" panose="02000000000000000000" pitchFamily="50" charset="0"/>
                <a:cs typeface="Arial"/>
              </a:rPr>
              <a:t> </a:t>
            </a:r>
            <a:r>
              <a:rPr lang="en-US" sz="900" spc="-10" dirty="0">
                <a:solidFill>
                  <a:srgbClr val="FFFFFF"/>
                </a:solidFill>
                <a:latin typeface="Countach" panose="02000000000000000000" pitchFamily="50" charset="0"/>
                <a:cs typeface="Arial"/>
              </a:rPr>
              <a:t>elite </a:t>
            </a:r>
            <a:r>
              <a:rPr lang="en-US" sz="900" dirty="0">
                <a:solidFill>
                  <a:srgbClr val="FFFFFF"/>
                </a:solidFill>
                <a:latin typeface="Countach" panose="02000000000000000000" pitchFamily="50" charset="0"/>
                <a:cs typeface="Arial"/>
              </a:rPr>
              <a:t>high</a:t>
            </a:r>
            <a:r>
              <a:rPr lang="en-US" sz="900" spc="-35" dirty="0">
                <a:solidFill>
                  <a:srgbClr val="FFFFFF"/>
                </a:solidFill>
                <a:latin typeface="Countach" panose="02000000000000000000" pitchFamily="50" charset="0"/>
                <a:cs typeface="Arial"/>
              </a:rPr>
              <a:t> </a:t>
            </a:r>
            <a:r>
              <a:rPr lang="en-US" sz="900" spc="-10" dirty="0">
                <a:solidFill>
                  <a:srgbClr val="FFFFFF"/>
                </a:solidFill>
                <a:latin typeface="Countach" panose="02000000000000000000" pitchFamily="50" charset="0"/>
                <a:cs typeface="Arial"/>
              </a:rPr>
              <a:t>school </a:t>
            </a:r>
            <a:r>
              <a:rPr lang="en-US" sz="900" dirty="0">
                <a:solidFill>
                  <a:srgbClr val="FFFFFF"/>
                </a:solidFill>
                <a:latin typeface="Countach" panose="02000000000000000000" pitchFamily="50" charset="0"/>
                <a:cs typeface="Arial"/>
              </a:rPr>
              <a:t>players</a:t>
            </a:r>
            <a:r>
              <a:rPr lang="en-US" sz="900" spc="-30" dirty="0">
                <a:solidFill>
                  <a:srgbClr val="FFFFFF"/>
                </a:solidFill>
                <a:latin typeface="Countach" panose="02000000000000000000" pitchFamily="50" charset="0"/>
                <a:cs typeface="Arial"/>
              </a:rPr>
              <a:t> </a:t>
            </a:r>
            <a:r>
              <a:rPr lang="en-US" sz="900" spc="-25" dirty="0">
                <a:solidFill>
                  <a:srgbClr val="FFFFFF"/>
                </a:solidFill>
                <a:latin typeface="Countach" panose="02000000000000000000" pitchFamily="50" charset="0"/>
                <a:cs typeface="Arial"/>
              </a:rPr>
              <a:t>who </a:t>
            </a:r>
            <a:r>
              <a:rPr lang="en-US" sz="900" dirty="0">
                <a:solidFill>
                  <a:srgbClr val="FFFFFF"/>
                </a:solidFill>
                <a:latin typeface="Countach" panose="02000000000000000000" pitchFamily="50" charset="0"/>
                <a:cs typeface="Arial"/>
              </a:rPr>
              <a:t>played</a:t>
            </a:r>
            <a:r>
              <a:rPr lang="en-US" sz="900" spc="5" dirty="0">
                <a:solidFill>
                  <a:srgbClr val="FFFFFF"/>
                </a:solidFill>
                <a:latin typeface="Countach" panose="02000000000000000000" pitchFamily="50" charset="0"/>
                <a:cs typeface="Arial"/>
              </a:rPr>
              <a:t> </a:t>
            </a:r>
            <a:r>
              <a:rPr lang="en-US" sz="900" spc="-10" dirty="0">
                <a:solidFill>
                  <a:srgbClr val="FFFFFF"/>
                </a:solidFill>
                <a:latin typeface="Countach" panose="02000000000000000000" pitchFamily="50" charset="0"/>
                <a:cs typeface="Arial"/>
              </a:rPr>
              <a:t>their seasons</a:t>
            </a:r>
            <a:r>
              <a:rPr lang="en-US" sz="900" spc="15" dirty="0">
                <a:solidFill>
                  <a:srgbClr val="FFFFFF"/>
                </a:solidFill>
                <a:latin typeface="Countach" panose="02000000000000000000" pitchFamily="50" charset="0"/>
                <a:cs typeface="Arial"/>
              </a:rPr>
              <a:t> </a:t>
            </a:r>
            <a:r>
              <a:rPr lang="en-US" sz="900" dirty="0">
                <a:solidFill>
                  <a:srgbClr val="FFFFFF"/>
                </a:solidFill>
                <a:latin typeface="Countach" panose="02000000000000000000" pitchFamily="50" charset="0"/>
                <a:cs typeface="Arial"/>
              </a:rPr>
              <a:t>after</a:t>
            </a:r>
            <a:r>
              <a:rPr lang="en-US" sz="900" spc="10" dirty="0">
                <a:solidFill>
                  <a:srgbClr val="FFFFFF"/>
                </a:solidFill>
                <a:latin typeface="Countach" panose="02000000000000000000" pitchFamily="50" charset="0"/>
                <a:cs typeface="Arial"/>
              </a:rPr>
              <a:t> </a:t>
            </a:r>
            <a:r>
              <a:rPr lang="en-US" sz="900" spc="-25" dirty="0">
                <a:solidFill>
                  <a:srgbClr val="FFFFFF"/>
                </a:solidFill>
                <a:latin typeface="Countach" panose="02000000000000000000" pitchFamily="50" charset="0"/>
                <a:cs typeface="Arial"/>
              </a:rPr>
              <a:t>the </a:t>
            </a:r>
            <a:r>
              <a:rPr lang="en-US" sz="900" spc="-30" dirty="0">
                <a:solidFill>
                  <a:srgbClr val="FFFFFF"/>
                </a:solidFill>
                <a:latin typeface="Countach" panose="02000000000000000000" pitchFamily="50" charset="0"/>
                <a:cs typeface="Arial"/>
              </a:rPr>
              <a:t>MLB</a:t>
            </a:r>
            <a:r>
              <a:rPr lang="en-US" sz="900" spc="-40" dirty="0">
                <a:solidFill>
                  <a:srgbClr val="FFFFFF"/>
                </a:solidFill>
                <a:latin typeface="Countach" panose="02000000000000000000" pitchFamily="50" charset="0"/>
                <a:cs typeface="Arial"/>
              </a:rPr>
              <a:t> </a:t>
            </a:r>
            <a:r>
              <a:rPr lang="en-US" sz="900" spc="-10" dirty="0">
                <a:solidFill>
                  <a:srgbClr val="FFFFFF"/>
                </a:solidFill>
                <a:latin typeface="Countach" panose="02000000000000000000" pitchFamily="50" charset="0"/>
                <a:cs typeface="Arial"/>
              </a:rPr>
              <a:t>draft.</a:t>
            </a:r>
            <a:endParaRPr lang="en-US" sz="900" dirty="0">
              <a:latin typeface="Countach" panose="02000000000000000000" pitchFamily="50" charset="0"/>
              <a:cs typeface="Arial"/>
            </a:endParaRPr>
          </a:p>
        </p:txBody>
      </p:sp>
      <p:grpSp>
        <p:nvGrpSpPr>
          <p:cNvPr id="7" name="object 7"/>
          <p:cNvGrpSpPr/>
          <p:nvPr/>
        </p:nvGrpSpPr>
        <p:grpSpPr>
          <a:xfrm>
            <a:off x="479874" y="1816874"/>
            <a:ext cx="862965" cy="997585"/>
            <a:chOff x="479874" y="1816874"/>
            <a:chExt cx="862965" cy="997585"/>
          </a:xfrm>
        </p:grpSpPr>
        <p:sp>
          <p:nvSpPr>
            <p:cNvPr id="8" name="object 8"/>
            <p:cNvSpPr/>
            <p:nvPr/>
          </p:nvSpPr>
          <p:spPr>
            <a:xfrm>
              <a:off x="911500" y="2333840"/>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sp>
          <p:nvSpPr>
            <p:cNvPr id="9" name="object 9"/>
            <p:cNvSpPr/>
            <p:nvPr/>
          </p:nvSpPr>
          <p:spPr>
            <a:xfrm>
              <a:off x="479874" y="1816874"/>
              <a:ext cx="862965" cy="500380"/>
            </a:xfrm>
            <a:custGeom>
              <a:avLst/>
              <a:gdLst/>
              <a:ahLst/>
              <a:cxnLst/>
              <a:rect l="l" t="t" r="r" b="b"/>
              <a:pathLst>
                <a:path w="862965" h="500380">
                  <a:moveTo>
                    <a:pt x="779448" y="0"/>
                  </a:moveTo>
                  <a:lnTo>
                    <a:pt x="83351" y="0"/>
                  </a:lnTo>
                  <a:lnTo>
                    <a:pt x="50907" y="6549"/>
                  </a:lnTo>
                  <a:lnTo>
                    <a:pt x="24413" y="24410"/>
                  </a:lnTo>
                  <a:lnTo>
                    <a:pt x="6550" y="50904"/>
                  </a:lnTo>
                  <a:lnTo>
                    <a:pt x="0" y="83350"/>
                  </a:lnTo>
                  <a:lnTo>
                    <a:pt x="0" y="416750"/>
                  </a:lnTo>
                  <a:lnTo>
                    <a:pt x="6550" y="449196"/>
                  </a:lnTo>
                  <a:lnTo>
                    <a:pt x="24413" y="475689"/>
                  </a:lnTo>
                  <a:lnTo>
                    <a:pt x="50907" y="493551"/>
                  </a:lnTo>
                  <a:lnTo>
                    <a:pt x="83351" y="500100"/>
                  </a:lnTo>
                  <a:lnTo>
                    <a:pt x="779448" y="500100"/>
                  </a:lnTo>
                  <a:lnTo>
                    <a:pt x="811891" y="493551"/>
                  </a:lnTo>
                  <a:lnTo>
                    <a:pt x="838384" y="475689"/>
                  </a:lnTo>
                  <a:lnTo>
                    <a:pt x="856245" y="449196"/>
                  </a:lnTo>
                  <a:lnTo>
                    <a:pt x="862794" y="416750"/>
                  </a:lnTo>
                  <a:lnTo>
                    <a:pt x="862794" y="83350"/>
                  </a:lnTo>
                  <a:lnTo>
                    <a:pt x="856245" y="50904"/>
                  </a:lnTo>
                  <a:lnTo>
                    <a:pt x="838384" y="24410"/>
                  </a:lnTo>
                  <a:lnTo>
                    <a:pt x="811891" y="6549"/>
                  </a:lnTo>
                  <a:lnTo>
                    <a:pt x="779448" y="0"/>
                  </a:lnTo>
                  <a:close/>
                </a:path>
              </a:pathLst>
            </a:custGeom>
            <a:solidFill>
              <a:srgbClr val="000000"/>
            </a:solidFill>
          </p:spPr>
          <p:txBody>
            <a:bodyPr wrap="square" lIns="0" tIns="0" rIns="0" bIns="0" rtlCol="0"/>
            <a:lstStyle/>
            <a:p>
              <a:endParaRPr>
                <a:latin typeface="Countach" panose="02000000000000000000" pitchFamily="50" charset="0"/>
              </a:endParaRPr>
            </a:p>
          </p:txBody>
        </p:sp>
      </p:grpSp>
      <p:sp>
        <p:nvSpPr>
          <p:cNvPr id="10" name="object 10"/>
          <p:cNvSpPr txBox="1"/>
          <p:nvPr/>
        </p:nvSpPr>
        <p:spPr>
          <a:xfrm>
            <a:off x="644574" y="1860999"/>
            <a:ext cx="534035" cy="384175"/>
          </a:xfrm>
          <a:prstGeom prst="rect">
            <a:avLst/>
          </a:prstGeom>
        </p:spPr>
        <p:txBody>
          <a:bodyPr vert="horz" wrap="square" lIns="0" tIns="12700" rIns="0" bIns="0" rtlCol="0">
            <a:spAutoFit/>
          </a:bodyPr>
          <a:lstStyle/>
          <a:p>
            <a:pPr marL="12700">
              <a:lnSpc>
                <a:spcPct val="100000"/>
              </a:lnSpc>
              <a:spcBef>
                <a:spcPts val="100"/>
              </a:spcBef>
            </a:pPr>
            <a:endParaRPr sz="2350" dirty="0">
              <a:latin typeface="Countach" panose="02000000000000000000" pitchFamily="50" charset="0"/>
              <a:cs typeface="Arial Narrow"/>
            </a:endParaRPr>
          </a:p>
        </p:txBody>
      </p:sp>
      <p:sp>
        <p:nvSpPr>
          <p:cNvPr id="11" name="object 11"/>
          <p:cNvSpPr txBox="1"/>
          <p:nvPr/>
        </p:nvSpPr>
        <p:spPr>
          <a:xfrm>
            <a:off x="1644929" y="2875930"/>
            <a:ext cx="826769" cy="321755"/>
          </a:xfrm>
          <a:prstGeom prst="rect">
            <a:avLst/>
          </a:prstGeom>
        </p:spPr>
        <p:txBody>
          <a:bodyPr vert="horz" wrap="square" lIns="0" tIns="12700" rIns="0" bIns="0" rtlCol="0">
            <a:spAutoFit/>
          </a:bodyPr>
          <a:lstStyle/>
          <a:p>
            <a:pPr marL="12700" marR="5080" algn="ctr">
              <a:lnSpc>
                <a:spcPct val="120000"/>
              </a:lnSpc>
              <a:spcBef>
                <a:spcPts val="100"/>
              </a:spcBef>
            </a:pPr>
            <a:r>
              <a:rPr lang="en-US" sz="900" dirty="0">
                <a:solidFill>
                  <a:srgbClr val="FFFFFF"/>
                </a:solidFill>
                <a:latin typeface="Countach" panose="02000000000000000000" pitchFamily="50" charset="0"/>
                <a:cs typeface="Arial"/>
              </a:rPr>
              <a:t>First PG profiles on the website.</a:t>
            </a:r>
            <a:endParaRPr lang="en-US" sz="900" dirty="0">
              <a:latin typeface="Countach" panose="02000000000000000000" pitchFamily="50" charset="0"/>
              <a:cs typeface="Arial"/>
            </a:endParaRPr>
          </a:p>
        </p:txBody>
      </p:sp>
      <p:sp>
        <p:nvSpPr>
          <p:cNvPr id="12" name="object 12"/>
          <p:cNvSpPr/>
          <p:nvPr/>
        </p:nvSpPr>
        <p:spPr>
          <a:xfrm>
            <a:off x="2060320" y="2333840"/>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sp>
        <p:nvSpPr>
          <p:cNvPr id="13" name="object 13"/>
          <p:cNvSpPr/>
          <p:nvPr/>
        </p:nvSpPr>
        <p:spPr>
          <a:xfrm>
            <a:off x="1609369" y="1816874"/>
            <a:ext cx="862965" cy="500380"/>
          </a:xfrm>
          <a:custGeom>
            <a:avLst/>
            <a:gdLst/>
            <a:ahLst/>
            <a:cxnLst/>
            <a:rect l="l" t="t" r="r" b="b"/>
            <a:pathLst>
              <a:path w="862964" h="500380">
                <a:moveTo>
                  <a:pt x="779449" y="0"/>
                </a:moveTo>
                <a:lnTo>
                  <a:pt x="83350" y="0"/>
                </a:lnTo>
                <a:lnTo>
                  <a:pt x="50909" y="6549"/>
                </a:lnTo>
                <a:lnTo>
                  <a:pt x="24415" y="24410"/>
                </a:lnTo>
                <a:lnTo>
                  <a:pt x="6551" y="50904"/>
                </a:lnTo>
                <a:lnTo>
                  <a:pt x="0" y="83350"/>
                </a:lnTo>
                <a:lnTo>
                  <a:pt x="0" y="416750"/>
                </a:lnTo>
                <a:lnTo>
                  <a:pt x="6551" y="449196"/>
                </a:lnTo>
                <a:lnTo>
                  <a:pt x="24415" y="475689"/>
                </a:lnTo>
                <a:lnTo>
                  <a:pt x="50909" y="493551"/>
                </a:lnTo>
                <a:lnTo>
                  <a:pt x="83350" y="500100"/>
                </a:lnTo>
                <a:lnTo>
                  <a:pt x="779449" y="500100"/>
                </a:lnTo>
                <a:lnTo>
                  <a:pt x="811895" y="493551"/>
                </a:lnTo>
                <a:lnTo>
                  <a:pt x="838388" y="475689"/>
                </a:lnTo>
                <a:lnTo>
                  <a:pt x="856250" y="449196"/>
                </a:lnTo>
                <a:lnTo>
                  <a:pt x="862799" y="416750"/>
                </a:lnTo>
                <a:lnTo>
                  <a:pt x="862799" y="83350"/>
                </a:lnTo>
                <a:lnTo>
                  <a:pt x="856250" y="50904"/>
                </a:lnTo>
                <a:lnTo>
                  <a:pt x="838388" y="24410"/>
                </a:lnTo>
                <a:lnTo>
                  <a:pt x="811895" y="6549"/>
                </a:lnTo>
                <a:lnTo>
                  <a:pt x="77944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14" name="object 14"/>
          <p:cNvSpPr txBox="1"/>
          <p:nvPr/>
        </p:nvSpPr>
        <p:spPr>
          <a:xfrm>
            <a:off x="2667000" y="2848998"/>
            <a:ext cx="1132840" cy="953146"/>
          </a:xfrm>
          <a:prstGeom prst="rect">
            <a:avLst/>
          </a:prstGeom>
        </p:spPr>
        <p:txBody>
          <a:bodyPr vert="horz" wrap="square" lIns="0" tIns="19050" rIns="0" bIns="0" rtlCol="0">
            <a:spAutoFit/>
          </a:bodyPr>
          <a:lstStyle/>
          <a:p>
            <a:pPr marL="12700" marR="5080" algn="ctr">
              <a:lnSpc>
                <a:spcPct val="115199"/>
              </a:lnSpc>
              <a:spcBef>
                <a:spcPts val="150"/>
              </a:spcBef>
            </a:pPr>
            <a:r>
              <a:rPr lang="en-US" sz="900" dirty="0">
                <a:solidFill>
                  <a:srgbClr val="FFFFFF"/>
                </a:solidFill>
                <a:latin typeface="Countach" panose="02000000000000000000" pitchFamily="50" charset="0"/>
                <a:cs typeface="Arial"/>
              </a:rPr>
              <a:t>First PG national showcase – first big time showcase event at MLB’s Tropicana Field, and still our premier showcase event for rising seniors.</a:t>
            </a:r>
            <a:endParaRPr lang="en-US" sz="900" dirty="0">
              <a:latin typeface="Countach" panose="02000000000000000000" pitchFamily="50" charset="0"/>
              <a:cs typeface="Arial"/>
            </a:endParaRPr>
          </a:p>
        </p:txBody>
      </p:sp>
      <p:grpSp>
        <p:nvGrpSpPr>
          <p:cNvPr id="15" name="object 15"/>
          <p:cNvGrpSpPr/>
          <p:nvPr/>
        </p:nvGrpSpPr>
        <p:grpSpPr>
          <a:xfrm>
            <a:off x="2822994" y="1816874"/>
            <a:ext cx="862965" cy="993140"/>
            <a:chOff x="2822994" y="1816874"/>
            <a:chExt cx="862965" cy="993140"/>
          </a:xfrm>
        </p:grpSpPr>
        <p:sp>
          <p:nvSpPr>
            <p:cNvPr id="16" name="object 16"/>
            <p:cNvSpPr/>
            <p:nvPr/>
          </p:nvSpPr>
          <p:spPr>
            <a:xfrm>
              <a:off x="3224212" y="2333840"/>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sp>
          <p:nvSpPr>
            <p:cNvPr id="17" name="object 17"/>
            <p:cNvSpPr/>
            <p:nvPr/>
          </p:nvSpPr>
          <p:spPr>
            <a:xfrm>
              <a:off x="2822994" y="1816874"/>
              <a:ext cx="862965" cy="500380"/>
            </a:xfrm>
            <a:custGeom>
              <a:avLst/>
              <a:gdLst/>
              <a:ahLst/>
              <a:cxnLst/>
              <a:rect l="l" t="t" r="r" b="b"/>
              <a:pathLst>
                <a:path w="862964" h="500380">
                  <a:moveTo>
                    <a:pt x="779449" y="0"/>
                  </a:moveTo>
                  <a:lnTo>
                    <a:pt x="83350" y="0"/>
                  </a:lnTo>
                  <a:lnTo>
                    <a:pt x="50909" y="6549"/>
                  </a:lnTo>
                  <a:lnTo>
                    <a:pt x="24415" y="24410"/>
                  </a:lnTo>
                  <a:lnTo>
                    <a:pt x="6551" y="50904"/>
                  </a:lnTo>
                  <a:lnTo>
                    <a:pt x="0" y="83350"/>
                  </a:lnTo>
                  <a:lnTo>
                    <a:pt x="0" y="416750"/>
                  </a:lnTo>
                  <a:lnTo>
                    <a:pt x="6551" y="449196"/>
                  </a:lnTo>
                  <a:lnTo>
                    <a:pt x="24415" y="475689"/>
                  </a:lnTo>
                  <a:lnTo>
                    <a:pt x="50909" y="493551"/>
                  </a:lnTo>
                  <a:lnTo>
                    <a:pt x="83350" y="500100"/>
                  </a:lnTo>
                  <a:lnTo>
                    <a:pt x="779449" y="500100"/>
                  </a:lnTo>
                  <a:lnTo>
                    <a:pt x="811895" y="493551"/>
                  </a:lnTo>
                  <a:lnTo>
                    <a:pt x="838388" y="475689"/>
                  </a:lnTo>
                  <a:lnTo>
                    <a:pt x="856250" y="449196"/>
                  </a:lnTo>
                  <a:lnTo>
                    <a:pt x="862799" y="416750"/>
                  </a:lnTo>
                  <a:lnTo>
                    <a:pt x="862799" y="83350"/>
                  </a:lnTo>
                  <a:lnTo>
                    <a:pt x="856250" y="50904"/>
                  </a:lnTo>
                  <a:lnTo>
                    <a:pt x="838388" y="24410"/>
                  </a:lnTo>
                  <a:lnTo>
                    <a:pt x="811895" y="6549"/>
                  </a:lnTo>
                  <a:lnTo>
                    <a:pt x="779449" y="0"/>
                  </a:lnTo>
                  <a:close/>
                </a:path>
              </a:pathLst>
            </a:custGeom>
            <a:solidFill>
              <a:srgbClr val="000000"/>
            </a:solidFill>
          </p:spPr>
          <p:txBody>
            <a:bodyPr wrap="square" lIns="0" tIns="0" rIns="0" bIns="0" rtlCol="0"/>
            <a:lstStyle/>
            <a:p>
              <a:endParaRPr>
                <a:latin typeface="Countach" panose="02000000000000000000" pitchFamily="50" charset="0"/>
              </a:endParaRPr>
            </a:p>
          </p:txBody>
        </p:sp>
      </p:grpSp>
      <p:sp>
        <p:nvSpPr>
          <p:cNvPr id="18" name="object 18"/>
          <p:cNvSpPr txBox="1"/>
          <p:nvPr/>
        </p:nvSpPr>
        <p:spPr>
          <a:xfrm>
            <a:off x="4153903" y="2887521"/>
            <a:ext cx="734060" cy="478208"/>
          </a:xfrm>
          <a:prstGeom prst="rect">
            <a:avLst/>
          </a:prstGeom>
        </p:spPr>
        <p:txBody>
          <a:bodyPr vert="horz" wrap="square" lIns="0" tIns="40005" rIns="0" bIns="0" rtlCol="0">
            <a:spAutoFit/>
          </a:bodyPr>
          <a:lstStyle/>
          <a:p>
            <a:pPr marL="12700" algn="ctr">
              <a:lnSpc>
                <a:spcPct val="100000"/>
              </a:lnSpc>
              <a:spcBef>
                <a:spcPts val="315"/>
              </a:spcBef>
            </a:pPr>
            <a:r>
              <a:rPr lang="en-US" sz="900" dirty="0">
                <a:solidFill>
                  <a:srgbClr val="FFFFFF"/>
                </a:solidFill>
                <a:latin typeface="Countach" panose="02000000000000000000" pitchFamily="50" charset="0"/>
                <a:cs typeface="Arial"/>
              </a:rPr>
              <a:t>First</a:t>
            </a:r>
            <a:endParaRPr lang="en-US" sz="900" dirty="0">
              <a:latin typeface="Countach" panose="02000000000000000000" pitchFamily="50" charset="0"/>
              <a:cs typeface="Arial"/>
            </a:endParaRPr>
          </a:p>
          <a:p>
            <a:pPr marL="12700" marR="5080" algn="ctr">
              <a:lnSpc>
                <a:spcPct val="115599"/>
              </a:lnSpc>
              <a:spcBef>
                <a:spcPts val="45"/>
              </a:spcBef>
            </a:pPr>
            <a:r>
              <a:rPr lang="en-US" sz="900" dirty="0">
                <a:solidFill>
                  <a:srgbClr val="FFFFFF"/>
                </a:solidFill>
                <a:latin typeface="Countach" panose="02000000000000000000" pitchFamily="50" charset="0"/>
                <a:cs typeface="Arial"/>
              </a:rPr>
              <a:t>Perfect game All-American classic.</a:t>
            </a:r>
            <a:endParaRPr lang="en-US" sz="900" dirty="0">
              <a:latin typeface="Countach" panose="02000000000000000000" pitchFamily="50" charset="0"/>
              <a:cs typeface="Arial"/>
            </a:endParaRPr>
          </a:p>
        </p:txBody>
      </p:sp>
      <p:grpSp>
        <p:nvGrpSpPr>
          <p:cNvPr id="19" name="object 19"/>
          <p:cNvGrpSpPr/>
          <p:nvPr/>
        </p:nvGrpSpPr>
        <p:grpSpPr>
          <a:xfrm>
            <a:off x="4089514" y="1816874"/>
            <a:ext cx="862965" cy="993140"/>
            <a:chOff x="4089514" y="1816874"/>
            <a:chExt cx="862965" cy="993140"/>
          </a:xfrm>
        </p:grpSpPr>
        <p:sp>
          <p:nvSpPr>
            <p:cNvPr id="20" name="object 20"/>
            <p:cNvSpPr/>
            <p:nvPr/>
          </p:nvSpPr>
          <p:spPr>
            <a:xfrm>
              <a:off x="4089514" y="1816874"/>
              <a:ext cx="862965" cy="500380"/>
            </a:xfrm>
            <a:custGeom>
              <a:avLst/>
              <a:gdLst/>
              <a:ahLst/>
              <a:cxnLst/>
              <a:rect l="l" t="t" r="r" b="b"/>
              <a:pathLst>
                <a:path w="862964" h="500380">
                  <a:moveTo>
                    <a:pt x="779449" y="0"/>
                  </a:moveTo>
                  <a:lnTo>
                    <a:pt x="83362" y="0"/>
                  </a:lnTo>
                  <a:lnTo>
                    <a:pt x="50915" y="6549"/>
                  </a:lnTo>
                  <a:lnTo>
                    <a:pt x="24417" y="24410"/>
                  </a:lnTo>
                  <a:lnTo>
                    <a:pt x="6551" y="50904"/>
                  </a:lnTo>
                  <a:lnTo>
                    <a:pt x="0" y="83350"/>
                  </a:lnTo>
                  <a:lnTo>
                    <a:pt x="0" y="416750"/>
                  </a:lnTo>
                  <a:lnTo>
                    <a:pt x="6551" y="449196"/>
                  </a:lnTo>
                  <a:lnTo>
                    <a:pt x="24417" y="475689"/>
                  </a:lnTo>
                  <a:lnTo>
                    <a:pt x="50915" y="493551"/>
                  </a:lnTo>
                  <a:lnTo>
                    <a:pt x="83362" y="500100"/>
                  </a:lnTo>
                  <a:lnTo>
                    <a:pt x="779449" y="500100"/>
                  </a:lnTo>
                  <a:lnTo>
                    <a:pt x="811895" y="493551"/>
                  </a:lnTo>
                  <a:lnTo>
                    <a:pt x="838388" y="475689"/>
                  </a:lnTo>
                  <a:lnTo>
                    <a:pt x="856250" y="449196"/>
                  </a:lnTo>
                  <a:lnTo>
                    <a:pt x="862799" y="416750"/>
                  </a:lnTo>
                  <a:lnTo>
                    <a:pt x="862799" y="83350"/>
                  </a:lnTo>
                  <a:lnTo>
                    <a:pt x="856250" y="50904"/>
                  </a:lnTo>
                  <a:lnTo>
                    <a:pt x="838388" y="24410"/>
                  </a:lnTo>
                  <a:lnTo>
                    <a:pt x="811895" y="6549"/>
                  </a:lnTo>
                  <a:lnTo>
                    <a:pt x="77944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1" name="object 21"/>
            <p:cNvSpPr/>
            <p:nvPr/>
          </p:nvSpPr>
          <p:spPr>
            <a:xfrm>
              <a:off x="4520933" y="2333840"/>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grpSp>
      <p:sp>
        <p:nvSpPr>
          <p:cNvPr id="22" name="object 22"/>
          <p:cNvSpPr txBox="1"/>
          <p:nvPr/>
        </p:nvSpPr>
        <p:spPr>
          <a:xfrm>
            <a:off x="5277421" y="2883367"/>
            <a:ext cx="919466" cy="684162"/>
          </a:xfrm>
          <a:prstGeom prst="rect">
            <a:avLst/>
          </a:prstGeom>
        </p:spPr>
        <p:txBody>
          <a:bodyPr vert="horz" wrap="square" lIns="0" tIns="22225" rIns="0" bIns="0" rtlCol="0">
            <a:spAutoFit/>
          </a:bodyPr>
          <a:lstStyle/>
          <a:p>
            <a:pPr marL="12700" marR="5080" algn="ctr">
              <a:lnSpc>
                <a:spcPct val="118800"/>
              </a:lnSpc>
              <a:spcBef>
                <a:spcPts val="175"/>
              </a:spcBef>
            </a:pPr>
            <a:r>
              <a:rPr lang="en-US" sz="900" dirty="0">
                <a:solidFill>
                  <a:srgbClr val="FFFFFF"/>
                </a:solidFill>
                <a:latin typeface="Countach" panose="02000000000000000000" pitchFamily="50" charset="0"/>
                <a:cs typeface="Arial"/>
              </a:rPr>
              <a:t>Rick  Thurman and </a:t>
            </a:r>
          </a:p>
          <a:p>
            <a:pPr marL="12700" marR="5080" algn="ctr">
              <a:lnSpc>
                <a:spcPct val="118800"/>
              </a:lnSpc>
              <a:spcBef>
                <a:spcPts val="175"/>
              </a:spcBef>
            </a:pPr>
            <a:r>
              <a:rPr lang="en-US" sz="900" dirty="0">
                <a:solidFill>
                  <a:srgbClr val="FFFFFF"/>
                </a:solidFill>
                <a:latin typeface="Countach" panose="02000000000000000000" pitchFamily="50" charset="0"/>
                <a:cs typeface="Arial"/>
              </a:rPr>
              <a:t>Rob Ponger assume ownership position of perfect game.</a:t>
            </a:r>
            <a:endParaRPr lang="en-US" sz="900" dirty="0">
              <a:latin typeface="Countach" panose="02000000000000000000" pitchFamily="50" charset="0"/>
              <a:cs typeface="Arial"/>
            </a:endParaRPr>
          </a:p>
        </p:txBody>
      </p:sp>
      <p:sp>
        <p:nvSpPr>
          <p:cNvPr id="23" name="object 23"/>
          <p:cNvSpPr/>
          <p:nvPr/>
        </p:nvSpPr>
        <p:spPr>
          <a:xfrm>
            <a:off x="5277421" y="1826577"/>
            <a:ext cx="862965" cy="500380"/>
          </a:xfrm>
          <a:custGeom>
            <a:avLst/>
            <a:gdLst/>
            <a:ahLst/>
            <a:cxnLst/>
            <a:rect l="l" t="t" r="r" b="b"/>
            <a:pathLst>
              <a:path w="862964" h="500380">
                <a:moveTo>
                  <a:pt x="779449" y="0"/>
                </a:moveTo>
                <a:lnTo>
                  <a:pt x="83350" y="0"/>
                </a:lnTo>
                <a:lnTo>
                  <a:pt x="50904" y="6549"/>
                </a:lnTo>
                <a:lnTo>
                  <a:pt x="24410" y="24410"/>
                </a:lnTo>
                <a:lnTo>
                  <a:pt x="6549" y="50904"/>
                </a:lnTo>
                <a:lnTo>
                  <a:pt x="0" y="83350"/>
                </a:lnTo>
                <a:lnTo>
                  <a:pt x="0" y="416750"/>
                </a:lnTo>
                <a:lnTo>
                  <a:pt x="6549" y="449190"/>
                </a:lnTo>
                <a:lnTo>
                  <a:pt x="24410" y="475684"/>
                </a:lnTo>
                <a:lnTo>
                  <a:pt x="50904" y="493549"/>
                </a:lnTo>
                <a:lnTo>
                  <a:pt x="83350" y="500100"/>
                </a:lnTo>
                <a:lnTo>
                  <a:pt x="779449" y="500100"/>
                </a:lnTo>
                <a:lnTo>
                  <a:pt x="811895" y="493549"/>
                </a:lnTo>
                <a:lnTo>
                  <a:pt x="838388" y="475684"/>
                </a:lnTo>
                <a:lnTo>
                  <a:pt x="856250" y="449190"/>
                </a:lnTo>
                <a:lnTo>
                  <a:pt x="862799" y="416750"/>
                </a:lnTo>
                <a:lnTo>
                  <a:pt x="862799" y="83350"/>
                </a:lnTo>
                <a:lnTo>
                  <a:pt x="856250" y="50904"/>
                </a:lnTo>
                <a:lnTo>
                  <a:pt x="838388" y="24410"/>
                </a:lnTo>
                <a:lnTo>
                  <a:pt x="811895" y="6549"/>
                </a:lnTo>
                <a:lnTo>
                  <a:pt x="77944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5" name="object 25"/>
          <p:cNvSpPr/>
          <p:nvPr/>
        </p:nvSpPr>
        <p:spPr>
          <a:xfrm>
            <a:off x="5738139" y="2333840"/>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pic>
        <p:nvPicPr>
          <p:cNvPr id="26" name="object 26"/>
          <p:cNvPicPr/>
          <p:nvPr/>
        </p:nvPicPr>
        <p:blipFill>
          <a:blip r:embed="rId5" cstate="print"/>
          <a:stretch>
            <a:fillRect/>
          </a:stretch>
        </p:blipFill>
        <p:spPr>
          <a:xfrm>
            <a:off x="1539239" y="640080"/>
            <a:ext cx="286511" cy="356615"/>
          </a:xfrm>
          <a:prstGeom prst="rect">
            <a:avLst/>
          </a:prstGeom>
        </p:spPr>
      </p:pic>
      <p:sp>
        <p:nvSpPr>
          <p:cNvPr id="27" name="object 27"/>
          <p:cNvSpPr txBox="1"/>
          <p:nvPr/>
        </p:nvSpPr>
        <p:spPr>
          <a:xfrm>
            <a:off x="1489601" y="892903"/>
            <a:ext cx="3790963" cy="820738"/>
          </a:xfrm>
          <a:prstGeom prst="rect">
            <a:avLst/>
          </a:prstGeom>
        </p:spPr>
        <p:txBody>
          <a:bodyPr vert="horz" wrap="square" lIns="0" tIns="12700" rIns="0" bIns="0" rtlCol="0">
            <a:spAutoFit/>
          </a:bodyPr>
          <a:lstStyle/>
          <a:p>
            <a:pPr marL="12700">
              <a:lnSpc>
                <a:spcPts val="6250"/>
              </a:lnSpc>
            </a:pPr>
            <a:r>
              <a:rPr lang="en-US" sz="5400" dirty="0">
                <a:latin typeface="Countach" panose="02000000000000000000" pitchFamily="50" charset="0"/>
                <a:cs typeface="Arial Narrow"/>
              </a:rPr>
              <a:t>THE EARLY DAYS</a:t>
            </a:r>
          </a:p>
        </p:txBody>
      </p:sp>
      <p:sp>
        <p:nvSpPr>
          <p:cNvPr id="36" name="TextBox 35">
            <a:extLst>
              <a:ext uri="{FF2B5EF4-FFF2-40B4-BE49-F238E27FC236}">
                <a16:creationId xmlns:a16="http://schemas.microsoft.com/office/drawing/2014/main" id="{A376BF70-81F4-3BE1-AA4D-315FF17B0773}"/>
              </a:ext>
            </a:extLst>
          </p:cNvPr>
          <p:cNvSpPr txBox="1"/>
          <p:nvPr/>
        </p:nvSpPr>
        <p:spPr>
          <a:xfrm>
            <a:off x="201056" y="1813049"/>
            <a:ext cx="5939330" cy="453970"/>
          </a:xfrm>
          <a:prstGeom prst="rect">
            <a:avLst/>
          </a:prstGeom>
          <a:noFill/>
        </p:spPr>
        <p:txBody>
          <a:bodyPr wrap="square">
            <a:spAutoFit/>
          </a:bodyPr>
          <a:lstStyle/>
          <a:p>
            <a:pPr marL="347345" algn="l">
              <a:lnSpc>
                <a:spcPct val="100000"/>
              </a:lnSpc>
              <a:spcBef>
                <a:spcPts val="1315"/>
              </a:spcBef>
              <a:tabLst>
                <a:tab pos="1560830" algn="l"/>
                <a:tab pos="2827020" algn="l"/>
              </a:tabLst>
            </a:pPr>
            <a:r>
              <a:rPr lang="en-US" sz="2350" b="1" spc="-20" dirty="0">
                <a:solidFill>
                  <a:srgbClr val="F8D102"/>
                </a:solidFill>
                <a:latin typeface="Countach" panose="02000000000000000000" pitchFamily="50" charset="0"/>
                <a:cs typeface="Arial Narrow"/>
              </a:rPr>
              <a:t>1995               1999                 2001</a:t>
            </a:r>
            <a:r>
              <a:rPr lang="en-US" sz="2350" b="1" dirty="0">
                <a:solidFill>
                  <a:srgbClr val="F8D102"/>
                </a:solidFill>
                <a:latin typeface="Countach" panose="02000000000000000000" pitchFamily="50" charset="0"/>
                <a:cs typeface="Arial Narrow"/>
              </a:rPr>
              <a:t>	       </a:t>
            </a:r>
            <a:r>
              <a:rPr lang="en-US" sz="2350" b="1" spc="-20" dirty="0">
                <a:solidFill>
                  <a:srgbClr val="F8D102"/>
                </a:solidFill>
                <a:latin typeface="Countach" panose="02000000000000000000" pitchFamily="50" charset="0"/>
                <a:cs typeface="Arial Narrow"/>
              </a:rPr>
              <a:t>2003                2018</a:t>
            </a:r>
            <a:endParaRPr lang="en-US" sz="2350" dirty="0">
              <a:latin typeface="Countach" panose="02000000000000000000" pitchFamily="50" charset="0"/>
              <a:cs typeface="Arial Narrow"/>
            </a:endParaRPr>
          </a:p>
        </p:txBody>
      </p:sp>
      <p:sp>
        <p:nvSpPr>
          <p:cNvPr id="37" name="object 21">
            <a:extLst>
              <a:ext uri="{FF2B5EF4-FFF2-40B4-BE49-F238E27FC236}">
                <a16:creationId xmlns:a16="http://schemas.microsoft.com/office/drawing/2014/main" id="{8361719B-F45A-5877-E10F-749514BD3ADA}"/>
              </a:ext>
            </a:extLst>
          </p:cNvPr>
          <p:cNvSpPr txBox="1"/>
          <p:nvPr/>
        </p:nvSpPr>
        <p:spPr>
          <a:xfrm>
            <a:off x="1919707" y="713887"/>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TIMELINE</a:t>
            </a:r>
            <a:endParaRPr sz="1200" spc="300" dirty="0">
              <a:solidFill>
                <a:srgbClr val="C00000"/>
              </a:solidFill>
              <a:latin typeface="Countach" panose="02000000000000000000" pitchFamily="50" charset="0"/>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4040"/>
            <a:chOff x="0" y="0"/>
            <a:chExt cx="9144000" cy="5144040"/>
          </a:xfrm>
        </p:grpSpPr>
        <p:pic>
          <p:nvPicPr>
            <p:cNvPr id="3" name="object 3"/>
            <p:cNvPicPr/>
            <p:nvPr/>
          </p:nvPicPr>
          <p:blipFill>
            <a:blip r:embed="rId2" cstate="print"/>
            <a:stretch>
              <a:fillRect/>
            </a:stretch>
          </p:blipFill>
          <p:spPr>
            <a:xfrm>
              <a:off x="0" y="0"/>
              <a:ext cx="9144000" cy="5143500"/>
            </a:xfrm>
            <a:prstGeom prst="rect">
              <a:avLst/>
            </a:prstGeom>
          </p:spPr>
        </p:pic>
        <p:sp>
          <p:nvSpPr>
            <p:cNvPr id="4" name="object 4"/>
            <p:cNvSpPr/>
            <p:nvPr/>
          </p:nvSpPr>
          <p:spPr>
            <a:xfrm>
              <a:off x="0" y="0"/>
              <a:ext cx="3823970" cy="5143500"/>
            </a:xfrm>
            <a:custGeom>
              <a:avLst/>
              <a:gdLst/>
              <a:ahLst/>
              <a:cxnLst/>
              <a:rect l="l" t="t" r="r" b="b"/>
              <a:pathLst>
                <a:path w="3823970" h="5143500">
                  <a:moveTo>
                    <a:pt x="3823568" y="5143500"/>
                  </a:moveTo>
                  <a:lnTo>
                    <a:pt x="3823568" y="0"/>
                  </a:lnTo>
                  <a:lnTo>
                    <a:pt x="0" y="0"/>
                  </a:lnTo>
                  <a:lnTo>
                    <a:pt x="0" y="5143500"/>
                  </a:lnTo>
                  <a:lnTo>
                    <a:pt x="3823568" y="5143500"/>
                  </a:lnTo>
                  <a:close/>
                </a:path>
              </a:pathLst>
            </a:custGeom>
            <a:solidFill>
              <a:srgbClr val="000000">
                <a:alpha val="50199"/>
              </a:srgbClr>
            </a:solidFill>
          </p:spPr>
          <p:txBody>
            <a:bodyPr wrap="square" lIns="0" tIns="0" rIns="0" bIns="0" rtlCol="0"/>
            <a:lstStyle/>
            <a:p>
              <a:endParaRPr>
                <a:latin typeface="Countach" panose="02000000000000000000" pitchFamily="50" charset="0"/>
              </a:endParaRPr>
            </a:p>
          </p:txBody>
        </p:sp>
        <p:sp>
          <p:nvSpPr>
            <p:cNvPr id="5" name="object 5"/>
            <p:cNvSpPr/>
            <p:nvPr/>
          </p:nvSpPr>
          <p:spPr>
            <a:xfrm>
              <a:off x="322461" y="2484031"/>
              <a:ext cx="3278504" cy="0"/>
            </a:xfrm>
            <a:custGeom>
              <a:avLst/>
              <a:gdLst/>
              <a:ahLst/>
              <a:cxnLst/>
              <a:rect l="l" t="t" r="r" b="b"/>
              <a:pathLst>
                <a:path w="3278504">
                  <a:moveTo>
                    <a:pt x="0" y="0"/>
                  </a:moveTo>
                  <a:lnTo>
                    <a:pt x="3277991" y="1"/>
                  </a:lnTo>
                </a:path>
              </a:pathLst>
            </a:custGeom>
            <a:ln w="25400">
              <a:solidFill>
                <a:srgbClr val="FF0000"/>
              </a:solidFill>
            </a:ln>
          </p:spPr>
          <p:txBody>
            <a:bodyPr wrap="square" lIns="0" tIns="0" rIns="0" bIns="0" rtlCol="0"/>
            <a:lstStyle/>
            <a:p>
              <a:endParaRPr>
                <a:latin typeface="Countach" panose="02000000000000000000" pitchFamily="50" charset="0"/>
              </a:endParaRPr>
            </a:p>
          </p:txBody>
        </p:sp>
        <p:pic>
          <p:nvPicPr>
            <p:cNvPr id="6" name="object 6"/>
            <p:cNvPicPr/>
            <p:nvPr/>
          </p:nvPicPr>
          <p:blipFill>
            <a:blip r:embed="rId3" cstate="print"/>
            <a:stretch>
              <a:fillRect/>
            </a:stretch>
          </p:blipFill>
          <p:spPr>
            <a:xfrm>
              <a:off x="3243072" y="0"/>
              <a:ext cx="3886200" cy="5141975"/>
            </a:xfrm>
            <a:prstGeom prst="rect">
              <a:avLst/>
            </a:prstGeom>
          </p:spPr>
        </p:pic>
        <p:pic>
          <p:nvPicPr>
            <p:cNvPr id="7" name="object 7"/>
            <p:cNvPicPr/>
            <p:nvPr/>
          </p:nvPicPr>
          <p:blipFill>
            <a:blip r:embed="rId4" cstate="print"/>
            <a:stretch>
              <a:fillRect/>
            </a:stretch>
          </p:blipFill>
          <p:spPr>
            <a:xfrm>
              <a:off x="3535591" y="195173"/>
              <a:ext cx="3083737" cy="4928602"/>
            </a:xfrm>
            <a:prstGeom prst="rect">
              <a:avLst/>
            </a:prstGeom>
          </p:spPr>
        </p:pic>
        <p:sp>
          <p:nvSpPr>
            <p:cNvPr id="8" name="object 8"/>
            <p:cNvSpPr/>
            <p:nvPr/>
          </p:nvSpPr>
          <p:spPr>
            <a:xfrm>
              <a:off x="152401" y="2484025"/>
              <a:ext cx="8458200" cy="2660015"/>
            </a:xfrm>
            <a:custGeom>
              <a:avLst/>
              <a:gdLst/>
              <a:ahLst/>
              <a:cxnLst/>
              <a:rect l="l" t="t" r="r" b="b"/>
              <a:pathLst>
                <a:path w="3501390" h="2660015">
                  <a:moveTo>
                    <a:pt x="3501110" y="0"/>
                  </a:moveTo>
                  <a:lnTo>
                    <a:pt x="0" y="0"/>
                  </a:lnTo>
                  <a:lnTo>
                    <a:pt x="0" y="2659474"/>
                  </a:lnTo>
                  <a:lnTo>
                    <a:pt x="3501110" y="2659474"/>
                  </a:lnTo>
                  <a:lnTo>
                    <a:pt x="3501110" y="0"/>
                  </a:lnTo>
                  <a:close/>
                </a:path>
              </a:pathLst>
            </a:custGeom>
            <a:solidFill>
              <a:srgbClr val="000000">
                <a:alpha val="50199"/>
              </a:srgbClr>
            </a:solidFill>
          </p:spPr>
          <p:txBody>
            <a:bodyPr wrap="square" lIns="0" tIns="0" rIns="0" bIns="0" rtlCol="0"/>
            <a:lstStyle/>
            <a:p>
              <a:endParaRPr>
                <a:latin typeface="Countach" panose="02000000000000000000" pitchFamily="50" charset="0"/>
              </a:endParaRPr>
            </a:p>
          </p:txBody>
        </p:sp>
      </p:grpSp>
      <p:sp>
        <p:nvSpPr>
          <p:cNvPr id="9" name="object 9"/>
          <p:cNvSpPr txBox="1"/>
          <p:nvPr/>
        </p:nvSpPr>
        <p:spPr>
          <a:xfrm>
            <a:off x="5655652" y="2733548"/>
            <a:ext cx="2985135" cy="2006831"/>
          </a:xfrm>
          <a:prstGeom prst="rect">
            <a:avLst/>
          </a:prstGeom>
        </p:spPr>
        <p:txBody>
          <a:bodyPr vert="horz" wrap="square" lIns="0" tIns="12700" rIns="0" bIns="0" rtlCol="0">
            <a:spAutoFit/>
          </a:bodyPr>
          <a:lstStyle/>
          <a:p>
            <a:pPr marL="12700" algn="l">
              <a:lnSpc>
                <a:spcPts val="1680"/>
              </a:lnSpc>
              <a:spcBef>
                <a:spcPts val="100"/>
              </a:spcBef>
            </a:pPr>
            <a:r>
              <a:rPr lang="en-US" sz="1800" b="1" dirty="0">
                <a:solidFill>
                  <a:srgbClr val="D3D3D3"/>
                </a:solidFill>
                <a:latin typeface="Countach" panose="02000000000000000000" pitchFamily="50" charset="0"/>
                <a:cs typeface="Arial Narrow"/>
              </a:rPr>
              <a:t>ANNUAL ECONOMIC IMPACT:</a:t>
            </a:r>
            <a:endParaRPr lang="en-US" sz="1800" b="1" dirty="0">
              <a:latin typeface="Countach" panose="02000000000000000000" pitchFamily="50" charset="0"/>
              <a:cs typeface="Arial Narrow"/>
            </a:endParaRPr>
          </a:p>
          <a:p>
            <a:pPr marL="12700" algn="l">
              <a:lnSpc>
                <a:spcPts val="6000"/>
              </a:lnSpc>
            </a:pPr>
            <a:r>
              <a:rPr lang="en-US" sz="3800" b="1" dirty="0">
                <a:solidFill>
                  <a:srgbClr val="FFFFFF"/>
                </a:solidFill>
                <a:latin typeface="Impact" panose="020B0806030902050204" pitchFamily="34" charset="0"/>
                <a:cs typeface="Arial Narrow"/>
              </a:rPr>
              <a:t>$</a:t>
            </a:r>
            <a:r>
              <a:rPr lang="en-US" sz="4400" b="1" dirty="0">
                <a:solidFill>
                  <a:srgbClr val="FFFFFF"/>
                </a:solidFill>
                <a:latin typeface="Countach" panose="02000000000000000000" pitchFamily="50" charset="0"/>
                <a:cs typeface="Arial Narrow"/>
              </a:rPr>
              <a:t>139 MILLION</a:t>
            </a:r>
            <a:endParaRPr lang="en-US" sz="4400" b="1" dirty="0">
              <a:latin typeface="Countach" panose="02000000000000000000" pitchFamily="50" charset="0"/>
              <a:cs typeface="Arial Narrow"/>
            </a:endParaRPr>
          </a:p>
          <a:p>
            <a:pPr marL="12700" algn="l">
              <a:lnSpc>
                <a:spcPts val="1680"/>
              </a:lnSpc>
              <a:spcBef>
                <a:spcPts val="815"/>
              </a:spcBef>
            </a:pPr>
            <a:r>
              <a:rPr lang="en-US" sz="1800" b="1" dirty="0">
                <a:solidFill>
                  <a:srgbClr val="D3D3D3"/>
                </a:solidFill>
                <a:latin typeface="Countach" panose="02000000000000000000" pitchFamily="50" charset="0"/>
                <a:cs typeface="Arial Narrow"/>
              </a:rPr>
              <a:t>TOTAL ECONOMIC IMPACT (ATLANTA):</a:t>
            </a:r>
            <a:endParaRPr lang="en-US" b="1" dirty="0">
              <a:latin typeface="Countach" panose="02000000000000000000" pitchFamily="50" charset="0"/>
              <a:cs typeface="Arial Narrow"/>
            </a:endParaRPr>
          </a:p>
          <a:p>
            <a:pPr marL="12700" algn="l">
              <a:lnSpc>
                <a:spcPts val="1680"/>
              </a:lnSpc>
              <a:spcBef>
                <a:spcPts val="815"/>
              </a:spcBef>
            </a:pPr>
            <a:endParaRPr lang="en-US" sz="5400" b="1" dirty="0">
              <a:solidFill>
                <a:srgbClr val="FFFFFF"/>
              </a:solidFill>
              <a:latin typeface="Countach" panose="02000000000000000000" pitchFamily="50" charset="0"/>
              <a:cs typeface="Arial Narrow"/>
            </a:endParaRPr>
          </a:p>
          <a:p>
            <a:pPr marL="12700" algn="l">
              <a:lnSpc>
                <a:spcPts val="1680"/>
              </a:lnSpc>
              <a:spcBef>
                <a:spcPts val="815"/>
              </a:spcBef>
            </a:pPr>
            <a:r>
              <a:rPr lang="en-US" sz="3800" b="1" dirty="0">
                <a:solidFill>
                  <a:srgbClr val="FFFFFF"/>
                </a:solidFill>
                <a:latin typeface="Impact" panose="020B0806030902050204" pitchFamily="34" charset="0"/>
                <a:cs typeface="Arial Narrow"/>
              </a:rPr>
              <a:t>$</a:t>
            </a:r>
            <a:r>
              <a:rPr lang="en-US" sz="4400" b="1" dirty="0">
                <a:solidFill>
                  <a:srgbClr val="FFFFFF"/>
                </a:solidFill>
                <a:latin typeface="Countach" panose="02000000000000000000" pitchFamily="50" charset="0"/>
                <a:cs typeface="Arial Narrow"/>
              </a:rPr>
              <a:t>300 MILLION</a:t>
            </a:r>
            <a:endParaRPr lang="en-US" sz="4400" b="1" dirty="0">
              <a:latin typeface="Countach" panose="02000000000000000000" pitchFamily="50" charset="0"/>
              <a:cs typeface="Arial Narrow"/>
            </a:endParaRPr>
          </a:p>
        </p:txBody>
      </p:sp>
      <p:sp>
        <p:nvSpPr>
          <p:cNvPr id="10" name="object 10"/>
          <p:cNvSpPr txBox="1"/>
          <p:nvPr/>
        </p:nvSpPr>
        <p:spPr>
          <a:xfrm>
            <a:off x="6970630" y="403121"/>
            <a:ext cx="1828800" cy="1718419"/>
          </a:xfrm>
          <a:prstGeom prst="rect">
            <a:avLst/>
          </a:prstGeom>
        </p:spPr>
        <p:txBody>
          <a:bodyPr vert="horz" wrap="square" lIns="0" tIns="12700" rIns="0" bIns="0" rtlCol="0">
            <a:spAutoFit/>
          </a:bodyPr>
          <a:lstStyle/>
          <a:p>
            <a:pPr marL="12700" algn="l">
              <a:lnSpc>
                <a:spcPts val="1310"/>
              </a:lnSpc>
              <a:spcBef>
                <a:spcPts val="100"/>
              </a:spcBef>
            </a:pPr>
            <a:r>
              <a:rPr lang="en-US" sz="1100" dirty="0">
                <a:solidFill>
                  <a:srgbClr val="FFFFFF"/>
                </a:solidFill>
                <a:latin typeface="Countach" panose="02000000000000000000" pitchFamily="50" charset="0"/>
                <a:cs typeface="Arial Narrow"/>
              </a:rPr>
              <a:t>RACHEL ROGERS</a:t>
            </a:r>
            <a:endParaRPr lang="en-US" sz="1100" dirty="0">
              <a:latin typeface="Countach" panose="02000000000000000000" pitchFamily="50" charset="0"/>
              <a:cs typeface="Arial Narrow"/>
            </a:endParaRPr>
          </a:p>
          <a:p>
            <a:pPr marL="12700" algn="l">
              <a:lnSpc>
                <a:spcPts val="1310"/>
              </a:lnSpc>
              <a:spcBef>
                <a:spcPts val="100"/>
              </a:spcBef>
            </a:pPr>
            <a:r>
              <a:rPr lang="en-US" sz="1100" dirty="0">
                <a:solidFill>
                  <a:srgbClr val="FFFFFF"/>
                </a:solidFill>
                <a:latin typeface="Countach" panose="02000000000000000000" pitchFamily="50" charset="0"/>
                <a:cs typeface="Arial Narrow"/>
              </a:rPr>
              <a:t>SPORTS SALES &amp; SERVICES MANAGER </a:t>
            </a:r>
          </a:p>
          <a:p>
            <a:pPr marL="12700" algn="l">
              <a:lnSpc>
                <a:spcPts val="1310"/>
              </a:lnSpc>
              <a:spcBef>
                <a:spcPts val="100"/>
              </a:spcBef>
            </a:pPr>
            <a:endParaRPr lang="en-US" sz="1100" dirty="0">
              <a:solidFill>
                <a:srgbClr val="FFFFFF"/>
              </a:solidFill>
              <a:latin typeface="Countach" panose="02000000000000000000" pitchFamily="50" charset="0"/>
              <a:cs typeface="Arial Narrow"/>
            </a:endParaRPr>
          </a:p>
          <a:p>
            <a:pPr marL="12700" algn="l">
              <a:lnSpc>
                <a:spcPts val="1310"/>
              </a:lnSpc>
              <a:spcBef>
                <a:spcPts val="100"/>
              </a:spcBef>
            </a:pPr>
            <a:r>
              <a:rPr lang="en-US" sz="1100" dirty="0">
                <a:solidFill>
                  <a:srgbClr val="FFFFFF"/>
                </a:solidFill>
                <a:latin typeface="Countach" panose="02000000000000000000" pitchFamily="50" charset="0"/>
                <a:cs typeface="Arial Narrow"/>
              </a:rPr>
              <a:t>COBB TRAVEL &amp; TOURISM</a:t>
            </a:r>
            <a:endParaRPr lang="en-US" sz="1100" dirty="0">
              <a:latin typeface="Countach" panose="02000000000000000000" pitchFamily="50" charset="0"/>
              <a:cs typeface="Arial Narrow"/>
            </a:endParaRPr>
          </a:p>
          <a:p>
            <a:pPr marL="12700" algn="l">
              <a:lnSpc>
                <a:spcPts val="1265"/>
              </a:lnSpc>
            </a:pPr>
            <a:r>
              <a:rPr lang="en-US" sz="1100" dirty="0">
                <a:solidFill>
                  <a:srgbClr val="FFFFFF"/>
                </a:solidFill>
                <a:latin typeface="Countach" panose="02000000000000000000" pitchFamily="50" charset="0"/>
                <a:cs typeface="Arial Narrow"/>
              </a:rPr>
              <a:t>COBB SPORTS ALLIANCE</a:t>
            </a:r>
            <a:endParaRPr lang="en-US" sz="1100" dirty="0">
              <a:latin typeface="Countach" panose="02000000000000000000" pitchFamily="50" charset="0"/>
              <a:cs typeface="Arial Narrow"/>
            </a:endParaRPr>
          </a:p>
          <a:p>
            <a:pPr marL="12700" marR="5080" algn="l">
              <a:lnSpc>
                <a:spcPts val="1200"/>
              </a:lnSpc>
              <a:spcBef>
                <a:spcPts val="130"/>
              </a:spcBef>
            </a:pPr>
            <a:r>
              <a:rPr lang="en-US" sz="1100" dirty="0">
                <a:solidFill>
                  <a:srgbClr val="FFFFFF"/>
                </a:solidFill>
                <a:latin typeface="Countach" panose="02000000000000000000" pitchFamily="50" charset="0"/>
                <a:cs typeface="Arial Narrow"/>
              </a:rPr>
              <a:t>ONE GALLERIA PARKWAY </a:t>
            </a:r>
          </a:p>
          <a:p>
            <a:pPr marL="12700" marR="5080" algn="l">
              <a:lnSpc>
                <a:spcPts val="1200"/>
              </a:lnSpc>
              <a:spcBef>
                <a:spcPts val="130"/>
              </a:spcBef>
            </a:pPr>
            <a:r>
              <a:rPr lang="en-US" sz="1100" dirty="0">
                <a:solidFill>
                  <a:srgbClr val="FFFFFF"/>
                </a:solidFill>
                <a:latin typeface="Countach" panose="02000000000000000000" pitchFamily="50" charset="0"/>
                <a:cs typeface="Arial Narrow"/>
              </a:rPr>
              <a:t>ATLANTA, GA 30339 </a:t>
            </a:r>
          </a:p>
          <a:p>
            <a:pPr marL="12700" marR="5080" algn="l">
              <a:lnSpc>
                <a:spcPts val="1200"/>
              </a:lnSpc>
              <a:spcBef>
                <a:spcPts val="130"/>
              </a:spcBef>
            </a:pPr>
            <a:endParaRPr lang="en-US" sz="1100" dirty="0">
              <a:solidFill>
                <a:srgbClr val="FFFFFF"/>
              </a:solidFill>
              <a:latin typeface="Countach" panose="02000000000000000000" pitchFamily="50" charset="0"/>
              <a:cs typeface="Arial Narrow"/>
            </a:endParaRPr>
          </a:p>
          <a:p>
            <a:pPr marL="12700" marR="5080" algn="l">
              <a:lnSpc>
                <a:spcPts val="1200"/>
              </a:lnSpc>
              <a:spcBef>
                <a:spcPts val="130"/>
              </a:spcBef>
            </a:pPr>
            <a:r>
              <a:rPr lang="en-US" sz="1100" dirty="0">
                <a:solidFill>
                  <a:srgbClr val="FFFFFF"/>
                </a:solidFill>
                <a:latin typeface="Countach" panose="02000000000000000000" pitchFamily="50" charset="0"/>
                <a:cs typeface="Arial Narrow"/>
              </a:rPr>
              <a:t>TOLL FREE </a:t>
            </a:r>
            <a:r>
              <a:rPr lang="en-US" sz="1100" dirty="0">
                <a:solidFill>
                  <a:srgbClr val="FFFFFF"/>
                </a:solidFill>
                <a:uFill>
                  <a:solidFill>
                    <a:srgbClr val="FFFFFF"/>
                  </a:solidFill>
                </a:uFill>
                <a:latin typeface="Countach" panose="02000000000000000000" pitchFamily="50" charset="0"/>
                <a:cs typeface="Arial Narrow"/>
              </a:rPr>
              <a:t>800-451-3480</a:t>
            </a:r>
            <a:r>
              <a:rPr lang="en-US" sz="1100" dirty="0">
                <a:solidFill>
                  <a:srgbClr val="FFFFFF"/>
                </a:solidFill>
                <a:latin typeface="Countach" panose="02000000000000000000" pitchFamily="50" charset="0"/>
                <a:cs typeface="Arial Narrow"/>
              </a:rPr>
              <a:t> </a:t>
            </a:r>
          </a:p>
          <a:p>
            <a:pPr marL="12700" marR="5080" algn="l">
              <a:lnSpc>
                <a:spcPts val="1200"/>
              </a:lnSpc>
              <a:spcBef>
                <a:spcPts val="130"/>
              </a:spcBef>
            </a:pPr>
            <a:r>
              <a:rPr lang="en-US" sz="1100" dirty="0">
                <a:solidFill>
                  <a:srgbClr val="FFFFFF"/>
                </a:solidFill>
                <a:latin typeface="Countach" panose="02000000000000000000" pitchFamily="50" charset="0"/>
                <a:cs typeface="Arial Narrow"/>
              </a:rPr>
              <a:t>LOCAL </a:t>
            </a:r>
            <a:r>
              <a:rPr lang="en-US" sz="1100" dirty="0">
                <a:solidFill>
                  <a:srgbClr val="FFFFFF"/>
                </a:solidFill>
                <a:uFill>
                  <a:solidFill>
                    <a:srgbClr val="FFFFFF"/>
                  </a:solidFill>
                </a:uFill>
                <a:latin typeface="Countach" panose="02000000000000000000" pitchFamily="50" charset="0"/>
                <a:cs typeface="Arial Narrow"/>
              </a:rPr>
              <a:t>678-303-2630</a:t>
            </a:r>
            <a:endParaRPr lang="en-US" sz="1100" dirty="0">
              <a:latin typeface="Countach" panose="02000000000000000000" pitchFamily="50" charset="0"/>
              <a:cs typeface="Arial Narrow"/>
            </a:endParaRPr>
          </a:p>
        </p:txBody>
      </p:sp>
      <p:sp>
        <p:nvSpPr>
          <p:cNvPr id="11" name="object 11"/>
          <p:cNvSpPr txBox="1"/>
          <p:nvPr/>
        </p:nvSpPr>
        <p:spPr>
          <a:xfrm>
            <a:off x="228600" y="666750"/>
            <a:ext cx="4953000" cy="4327275"/>
          </a:xfrm>
          <a:prstGeom prst="rect">
            <a:avLst/>
          </a:prstGeom>
        </p:spPr>
        <p:txBody>
          <a:bodyPr vert="horz" wrap="square" lIns="0" tIns="12700" rIns="0" bIns="0" rtlCol="0">
            <a:spAutoFit/>
          </a:bodyPr>
          <a:lstStyle/>
          <a:p>
            <a:pPr marL="12700">
              <a:lnSpc>
                <a:spcPts val="2010"/>
              </a:lnSpc>
              <a:spcBef>
                <a:spcPts val="100"/>
              </a:spcBef>
            </a:pPr>
            <a:r>
              <a:rPr lang="en-US" sz="2100" dirty="0">
                <a:solidFill>
                  <a:srgbClr val="FFFFFF"/>
                </a:solidFill>
                <a:latin typeface="Countach" panose="02000000000000000000" pitchFamily="50" charset="0"/>
                <a:cs typeface="Arial Narrow"/>
              </a:rPr>
              <a:t>PG PERFORMANCE </a:t>
            </a:r>
            <a:r>
              <a:rPr lang="en-US" sz="2100" b="1" dirty="0">
                <a:solidFill>
                  <a:srgbClr val="FFC000"/>
                </a:solidFill>
                <a:latin typeface="Countach" panose="02000000000000000000" pitchFamily="50" charset="0"/>
                <a:cs typeface="Arial Narrow"/>
              </a:rPr>
              <a:t>TESTIMONIAL</a:t>
            </a:r>
            <a:r>
              <a:rPr lang="en-US" sz="2100" dirty="0">
                <a:solidFill>
                  <a:srgbClr val="FF0000"/>
                </a:solidFill>
                <a:latin typeface="Countach" panose="02000000000000000000" pitchFamily="50" charset="0"/>
                <a:cs typeface="Arial Narrow"/>
              </a:rPr>
              <a:t>:</a:t>
            </a:r>
            <a:endParaRPr lang="en-US" sz="2100" dirty="0">
              <a:latin typeface="Countach" panose="02000000000000000000" pitchFamily="50" charset="0"/>
              <a:cs typeface="Arial Narrow"/>
            </a:endParaRPr>
          </a:p>
          <a:p>
            <a:pPr marL="12700" marR="1546225">
              <a:lnSpc>
                <a:spcPct val="70700"/>
              </a:lnSpc>
              <a:spcBef>
                <a:spcPts val="1385"/>
              </a:spcBef>
            </a:pPr>
            <a:r>
              <a:rPr lang="en-US" sz="4800" dirty="0">
                <a:solidFill>
                  <a:srgbClr val="FFFFFF"/>
                </a:solidFill>
                <a:latin typeface="Countach" panose="02000000000000000000" pitchFamily="50" charset="0"/>
                <a:cs typeface="Arial Narrow"/>
              </a:rPr>
              <a:t>COBB COUNTY,</a:t>
            </a:r>
            <a:r>
              <a:rPr lang="en-US" sz="5400" dirty="0">
                <a:solidFill>
                  <a:srgbClr val="FFFFFF"/>
                </a:solidFill>
                <a:latin typeface="Countach" panose="02000000000000000000" pitchFamily="50" charset="0"/>
                <a:cs typeface="Arial Narrow"/>
              </a:rPr>
              <a:t> </a:t>
            </a:r>
            <a:r>
              <a:rPr lang="en-US" sz="6000" dirty="0">
                <a:solidFill>
                  <a:srgbClr val="FFFFFF"/>
                </a:solidFill>
                <a:latin typeface="Countach" panose="02000000000000000000" pitchFamily="50" charset="0"/>
                <a:cs typeface="Arial Narrow"/>
              </a:rPr>
              <a:t>GEORGIA</a:t>
            </a:r>
          </a:p>
          <a:p>
            <a:pPr marR="1546225">
              <a:lnSpc>
                <a:spcPts val="2400"/>
              </a:lnSpc>
            </a:pPr>
            <a:endParaRPr lang="en-US" sz="7800" b="1" dirty="0">
              <a:latin typeface="Countach" panose="02000000000000000000" pitchFamily="50" charset="0"/>
              <a:cs typeface="Arial Narrow"/>
            </a:endParaRPr>
          </a:p>
          <a:p>
            <a:pPr marL="97790" marR="1367155">
              <a:lnSpc>
                <a:spcPts val="1400"/>
              </a:lnSpc>
            </a:pPr>
            <a:r>
              <a:rPr lang="en-US" sz="1000" b="1" dirty="0">
                <a:solidFill>
                  <a:srgbClr val="FFFFFF"/>
                </a:solidFill>
                <a:latin typeface="Countach" panose="02000000000000000000" pitchFamily="50" charset="0"/>
                <a:cs typeface="Arial" panose="020B0604020202020204" pitchFamily="34" charset="0"/>
              </a:rPr>
              <a:t>OVERVIEW - </a:t>
            </a:r>
            <a:r>
              <a:rPr lang="en-US" sz="1100" dirty="0">
                <a:solidFill>
                  <a:srgbClr val="FFFFFF"/>
                </a:solidFill>
                <a:latin typeface="Countach" panose="02000000000000000000" pitchFamily="50" charset="0"/>
                <a:cs typeface="Arial" panose="020B0604020202020204" pitchFamily="34" charset="0"/>
              </a:rPr>
              <a:t>In Georgia’s Cobb County the annual economic impact that perfect game brings with it is pegged at </a:t>
            </a:r>
            <a:r>
              <a:rPr lang="en-US" sz="1000" dirty="0">
                <a:solidFill>
                  <a:srgbClr val="FFFFFF"/>
                </a:solidFill>
                <a:latin typeface="Impact" panose="020B0806030902050204" pitchFamily="34" charset="0"/>
                <a:cs typeface="Arial" panose="020B0604020202020204" pitchFamily="34" charset="0"/>
              </a:rPr>
              <a:t>$</a:t>
            </a:r>
            <a:r>
              <a:rPr lang="en-US" sz="1100" dirty="0">
                <a:solidFill>
                  <a:srgbClr val="FFFFFF"/>
                </a:solidFill>
                <a:latin typeface="Countach" panose="02000000000000000000" pitchFamily="50" charset="0"/>
                <a:cs typeface="Arial" panose="020B0604020202020204" pitchFamily="34" charset="0"/>
              </a:rPr>
              <a:t>139mm by Cobb County officials. The surrounding counties at LakePoint benefitted from Perfect Game tournaments with the construction of hotels, fast food restaurants and other family themed properties with PG clearly the foundation of the economic stimulus. Total economic impact in the Atlanta area is estimated at over </a:t>
            </a:r>
            <a:r>
              <a:rPr lang="en-US" sz="1000" dirty="0">
                <a:solidFill>
                  <a:srgbClr val="FFFFFF"/>
                </a:solidFill>
                <a:latin typeface="Impact" panose="020B0806030902050204" pitchFamily="34" charset="0"/>
                <a:cs typeface="Arial" panose="020B0604020202020204" pitchFamily="34" charset="0"/>
              </a:rPr>
              <a:t>$</a:t>
            </a:r>
            <a:r>
              <a:rPr lang="en-US" sz="1100" dirty="0">
                <a:solidFill>
                  <a:srgbClr val="FFFFFF"/>
                </a:solidFill>
                <a:latin typeface="Countach" panose="02000000000000000000" pitchFamily="50" charset="0"/>
                <a:cs typeface="Arial" panose="020B0604020202020204" pitchFamily="34" charset="0"/>
              </a:rPr>
              <a:t>300mm.</a:t>
            </a:r>
          </a:p>
          <a:p>
            <a:pPr marL="97790" marR="1367155">
              <a:lnSpc>
                <a:spcPts val="1400"/>
              </a:lnSpc>
            </a:pPr>
            <a:endParaRPr lang="en-US" sz="1000" dirty="0">
              <a:latin typeface="Countach" panose="02000000000000000000" pitchFamily="50" charset="0"/>
              <a:cs typeface="Arial" panose="020B0604020202020204" pitchFamily="34" charset="0"/>
            </a:endParaRPr>
          </a:p>
          <a:p>
            <a:pPr marL="98425" marR="5080">
              <a:lnSpc>
                <a:spcPts val="1400"/>
              </a:lnSpc>
            </a:pPr>
            <a:r>
              <a:rPr lang="en-US" sz="1000" dirty="0">
                <a:solidFill>
                  <a:srgbClr val="FFFFFF"/>
                </a:solidFill>
                <a:latin typeface="Countach" panose="02000000000000000000" pitchFamily="50" charset="0"/>
                <a:cs typeface="Arial" panose="020B0604020202020204" pitchFamily="34" charset="0"/>
              </a:rPr>
              <a:t>“Perfect game has become a part of the fabric of our community over the years. Every member of the organization from the top down is professional and timely with communication and deliverables, more often than not exceeding expectations in terms of tournament numbers and growth year over year. It is a pleasure working with perfect game.”</a:t>
            </a:r>
            <a:endParaRPr lang="en-US" sz="1000" dirty="0">
              <a:latin typeface="Countach" panose="02000000000000000000" pitchFamily="50" charset="0"/>
              <a:cs typeface="Arial" panose="020B0604020202020204" pitchFamily="34" charset="0"/>
            </a:endParaRPr>
          </a:p>
          <a:p>
            <a:pPr marL="98425" algn="r">
              <a:lnSpc>
                <a:spcPts val="1400"/>
              </a:lnSpc>
            </a:pPr>
            <a:r>
              <a:rPr lang="en-US" sz="1000" dirty="0">
                <a:solidFill>
                  <a:srgbClr val="FFC000"/>
                </a:solidFill>
                <a:latin typeface="Countach" panose="02000000000000000000" pitchFamily="50" charset="0"/>
                <a:cs typeface="Arial" panose="020B0604020202020204" pitchFamily="34" charset="0"/>
              </a:rPr>
              <a:t>– Rachel Rogers, Cobb Travel &amp; Tourism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4000" cy="5143500"/>
            </a:xfrm>
            <a:prstGeom prst="rect">
              <a:avLst/>
            </a:prstGeom>
          </p:spPr>
        </p:pic>
        <p:sp>
          <p:nvSpPr>
            <p:cNvPr id="4" name="object 4"/>
            <p:cNvSpPr/>
            <p:nvPr/>
          </p:nvSpPr>
          <p:spPr>
            <a:xfrm>
              <a:off x="0" y="0"/>
              <a:ext cx="3700779" cy="5143500"/>
            </a:xfrm>
            <a:custGeom>
              <a:avLst/>
              <a:gdLst/>
              <a:ahLst/>
              <a:cxnLst/>
              <a:rect l="l" t="t" r="r" b="b"/>
              <a:pathLst>
                <a:path w="3700779" h="5143500">
                  <a:moveTo>
                    <a:pt x="3700467" y="5143500"/>
                  </a:moveTo>
                  <a:lnTo>
                    <a:pt x="3700467" y="0"/>
                  </a:lnTo>
                  <a:lnTo>
                    <a:pt x="0" y="0"/>
                  </a:lnTo>
                  <a:lnTo>
                    <a:pt x="0" y="5143500"/>
                  </a:lnTo>
                  <a:lnTo>
                    <a:pt x="3700467" y="5143500"/>
                  </a:lnTo>
                  <a:close/>
                </a:path>
              </a:pathLst>
            </a:custGeom>
            <a:solidFill>
              <a:srgbClr val="000000">
                <a:alpha val="61959"/>
              </a:srgbClr>
            </a:solidFill>
          </p:spPr>
          <p:txBody>
            <a:bodyPr wrap="square" lIns="0" tIns="0" rIns="0" bIns="0" rtlCol="0"/>
            <a:lstStyle/>
            <a:p>
              <a:endParaRPr lang="en-US" dirty="0">
                <a:latin typeface="Countach" panose="02000000000000000000" pitchFamily="50" charset="0"/>
              </a:endParaRPr>
            </a:p>
          </p:txBody>
        </p:sp>
        <p:pic>
          <p:nvPicPr>
            <p:cNvPr id="5" name="object 5"/>
            <p:cNvPicPr/>
            <p:nvPr/>
          </p:nvPicPr>
          <p:blipFill>
            <a:blip r:embed="rId3" cstate="print"/>
            <a:stretch>
              <a:fillRect/>
            </a:stretch>
          </p:blipFill>
          <p:spPr>
            <a:xfrm>
              <a:off x="566927" y="4279391"/>
              <a:ext cx="1676400" cy="192024"/>
            </a:xfrm>
            <a:prstGeom prst="rect">
              <a:avLst/>
            </a:prstGeom>
          </p:spPr>
        </p:pic>
        <p:pic>
          <p:nvPicPr>
            <p:cNvPr id="6" name="object 6"/>
            <p:cNvPicPr/>
            <p:nvPr/>
          </p:nvPicPr>
          <p:blipFill>
            <a:blip r:embed="rId4" cstate="print"/>
            <a:stretch>
              <a:fillRect/>
            </a:stretch>
          </p:blipFill>
          <p:spPr>
            <a:xfrm>
              <a:off x="451104" y="4501896"/>
              <a:ext cx="2100072" cy="380999"/>
            </a:xfrm>
            <a:prstGeom prst="rect">
              <a:avLst/>
            </a:prstGeom>
          </p:spPr>
        </p:pic>
      </p:grpSp>
      <p:sp>
        <p:nvSpPr>
          <p:cNvPr id="7" name="object 7"/>
          <p:cNvSpPr txBox="1"/>
          <p:nvPr/>
        </p:nvSpPr>
        <p:spPr>
          <a:xfrm>
            <a:off x="545471" y="4541520"/>
            <a:ext cx="185547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D9D9D9"/>
                </a:solidFill>
                <a:latin typeface="Countach" panose="02000000000000000000" pitchFamily="50" charset="0"/>
                <a:cs typeface="Arial Narrow"/>
              </a:rPr>
              <a:t>THE NEXT LEVEL </a:t>
            </a:r>
            <a:r>
              <a:rPr lang="en-US" sz="1100" b="1" dirty="0">
                <a:solidFill>
                  <a:srgbClr val="C00000"/>
                </a:solidFill>
                <a:latin typeface="Countach" panose="02000000000000000000" pitchFamily="50" charset="0"/>
                <a:cs typeface="Arial Narrow"/>
              </a:rPr>
              <a:t>STARTS HERE.</a:t>
            </a:r>
            <a:endParaRPr lang="en-US" sz="1100" dirty="0">
              <a:solidFill>
                <a:srgbClr val="C00000"/>
              </a:solidFill>
              <a:latin typeface="Countach" panose="02000000000000000000" pitchFamily="50" charset="0"/>
              <a:cs typeface="Arial Narrow"/>
            </a:endParaRPr>
          </a:p>
        </p:txBody>
      </p:sp>
      <p:sp>
        <p:nvSpPr>
          <p:cNvPr id="8" name="object 8"/>
          <p:cNvSpPr txBox="1"/>
          <p:nvPr/>
        </p:nvSpPr>
        <p:spPr>
          <a:xfrm>
            <a:off x="558171" y="1632547"/>
            <a:ext cx="1791335" cy="226060"/>
          </a:xfrm>
          <a:prstGeom prst="rect">
            <a:avLst/>
          </a:prstGeom>
        </p:spPr>
        <p:txBody>
          <a:bodyPr vert="horz" wrap="square" lIns="0" tIns="0" rIns="0" bIns="0" rtlCol="0">
            <a:spAutoFit/>
          </a:bodyPr>
          <a:lstStyle/>
          <a:p>
            <a:pPr>
              <a:lnSpc>
                <a:spcPts val="1725"/>
              </a:lnSpc>
            </a:pPr>
            <a:r>
              <a:rPr lang="en-US" sz="1500" b="1" dirty="0">
                <a:solidFill>
                  <a:srgbClr val="FF0000"/>
                </a:solidFill>
                <a:latin typeface="Countach" panose="02000000000000000000" pitchFamily="50" charset="0"/>
                <a:cs typeface="Arial Narrow"/>
              </a:rPr>
              <a:t>MOBILYTICS INSIGHTS:</a:t>
            </a:r>
            <a:endParaRPr lang="en-US" sz="1500" dirty="0">
              <a:latin typeface="Countach" panose="02000000000000000000" pitchFamily="50" charset="0"/>
              <a:cs typeface="Arial Narrow"/>
            </a:endParaRPr>
          </a:p>
        </p:txBody>
      </p:sp>
      <p:grpSp>
        <p:nvGrpSpPr>
          <p:cNvPr id="9" name="object 9"/>
          <p:cNvGrpSpPr/>
          <p:nvPr/>
        </p:nvGrpSpPr>
        <p:grpSpPr>
          <a:xfrm>
            <a:off x="3700462" y="0"/>
            <a:ext cx="5443537" cy="5143500"/>
            <a:chOff x="3700462" y="0"/>
            <a:chExt cx="5443537" cy="5143500"/>
          </a:xfrm>
        </p:grpSpPr>
        <p:pic>
          <p:nvPicPr>
            <p:cNvPr id="10" name="object 10"/>
            <p:cNvPicPr/>
            <p:nvPr/>
          </p:nvPicPr>
          <p:blipFill>
            <a:blip r:embed="rId5" cstate="print"/>
            <a:stretch>
              <a:fillRect/>
            </a:stretch>
          </p:blipFill>
          <p:spPr>
            <a:xfrm>
              <a:off x="3700462" y="0"/>
              <a:ext cx="5443537" cy="5143500"/>
            </a:xfrm>
            <a:prstGeom prst="rect">
              <a:avLst/>
            </a:prstGeom>
          </p:spPr>
        </p:pic>
        <p:sp>
          <p:nvSpPr>
            <p:cNvPr id="11" name="object 11"/>
            <p:cNvSpPr/>
            <p:nvPr/>
          </p:nvSpPr>
          <p:spPr>
            <a:xfrm>
              <a:off x="3909174" y="3562350"/>
              <a:ext cx="2720226" cy="1437513"/>
            </a:xfrm>
            <a:custGeom>
              <a:avLst/>
              <a:gdLst/>
              <a:ahLst/>
              <a:cxnLst/>
              <a:rect l="l" t="t" r="r" b="b"/>
              <a:pathLst>
                <a:path w="2647315" h="1236345">
                  <a:moveTo>
                    <a:pt x="2646857" y="0"/>
                  </a:moveTo>
                  <a:lnTo>
                    <a:pt x="0" y="0"/>
                  </a:lnTo>
                  <a:lnTo>
                    <a:pt x="0" y="1236240"/>
                  </a:lnTo>
                  <a:lnTo>
                    <a:pt x="2646857" y="1236240"/>
                  </a:lnTo>
                  <a:lnTo>
                    <a:pt x="2646857"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grpSp>
      <p:sp>
        <p:nvSpPr>
          <p:cNvPr id="12" name="object 12"/>
          <p:cNvSpPr txBox="1"/>
          <p:nvPr/>
        </p:nvSpPr>
        <p:spPr>
          <a:xfrm>
            <a:off x="3965054" y="3714750"/>
            <a:ext cx="2634297" cy="1101725"/>
          </a:xfrm>
          <a:prstGeom prst="rect">
            <a:avLst/>
          </a:prstGeom>
        </p:spPr>
        <p:txBody>
          <a:bodyPr vert="horz" wrap="square" lIns="0" tIns="27305" rIns="0" bIns="0" rtlCol="0">
            <a:spAutoFit/>
          </a:bodyPr>
          <a:lstStyle/>
          <a:p>
            <a:pPr marL="140970" marR="163195" indent="-128905">
              <a:lnSpc>
                <a:spcPts val="980"/>
              </a:lnSpc>
              <a:spcBef>
                <a:spcPts val="215"/>
              </a:spcBef>
              <a:buClr>
                <a:srgbClr val="FF0000"/>
              </a:buClr>
              <a:buFont typeface="Arial"/>
              <a:buChar char="■"/>
              <a:tabLst>
                <a:tab pos="140970" algn="l"/>
              </a:tabLst>
            </a:pPr>
            <a:r>
              <a:rPr lang="en-US" sz="900" dirty="0">
                <a:solidFill>
                  <a:srgbClr val="FFFFFF"/>
                </a:solidFill>
                <a:latin typeface="Countach" panose="02000000000000000000" pitchFamily="50" charset="0"/>
                <a:cs typeface="Arial Narrow"/>
              </a:rPr>
              <a:t>ONLY 32</a:t>
            </a:r>
            <a:r>
              <a:rPr lang="en-US" sz="900" dirty="0">
                <a:solidFill>
                  <a:srgbClr val="FFFFFF"/>
                </a:solidFill>
                <a:latin typeface="Impact" panose="020B0806030902050204" pitchFamily="34" charset="0"/>
                <a:cs typeface="Arial Narrow"/>
              </a:rPr>
              <a:t>% </a:t>
            </a:r>
            <a:r>
              <a:rPr lang="en-US" sz="900" dirty="0">
                <a:solidFill>
                  <a:srgbClr val="FFFFFF"/>
                </a:solidFill>
                <a:latin typeface="Countach" panose="02000000000000000000" pitchFamily="50" charset="0"/>
                <a:cs typeface="Arial Narrow"/>
              </a:rPr>
              <a:t>OF VISITORS ORIGINATED FROM WITHIN 20 MILES OF THE PG EAST COBB BASEBALL COMPLEX.</a:t>
            </a:r>
            <a:endParaRPr lang="en-US" sz="900" dirty="0">
              <a:latin typeface="Countach" panose="02000000000000000000" pitchFamily="50" charset="0"/>
              <a:cs typeface="Arial Narrow"/>
            </a:endParaRPr>
          </a:p>
          <a:p>
            <a:pPr marL="140970" marR="5080" indent="-128905">
              <a:lnSpc>
                <a:spcPct val="102200"/>
              </a:lnSpc>
              <a:spcBef>
                <a:spcPts val="490"/>
              </a:spcBef>
              <a:buClr>
                <a:srgbClr val="FF0000"/>
              </a:buClr>
              <a:buFont typeface="Arial"/>
              <a:buChar char="■"/>
              <a:tabLst>
                <a:tab pos="140970" algn="l"/>
              </a:tabLst>
            </a:pPr>
            <a:r>
              <a:rPr lang="en-US" sz="900" dirty="0">
                <a:solidFill>
                  <a:srgbClr val="FFFFFF"/>
                </a:solidFill>
                <a:latin typeface="Countach" panose="02000000000000000000" pitchFamily="50" charset="0"/>
                <a:cs typeface="Arial Narrow"/>
              </a:rPr>
              <a:t>TOP OUT-OF-TOWN MARKETS INCLUDE - NASHVILLE, BIRMINGHAM, CHATTANOOGA, COLUMBUS (GA), RALEIGH- DURHAM, TAMPA, MOBILE, NEW YORK, AND MIAMI.</a:t>
            </a:r>
            <a:endParaRPr lang="en-US" sz="900" dirty="0">
              <a:latin typeface="Countach" panose="02000000000000000000" pitchFamily="50" charset="0"/>
              <a:cs typeface="Arial Narrow"/>
            </a:endParaRPr>
          </a:p>
          <a:p>
            <a:pPr marL="140970" marR="213995" indent="-128905">
              <a:lnSpc>
                <a:spcPts val="1010"/>
              </a:lnSpc>
              <a:spcBef>
                <a:spcPts val="600"/>
              </a:spcBef>
              <a:buClr>
                <a:srgbClr val="FF0000"/>
              </a:buClr>
              <a:buFont typeface="Arial"/>
              <a:buChar char="■"/>
              <a:tabLst>
                <a:tab pos="140970" algn="l"/>
              </a:tabLst>
            </a:pPr>
            <a:r>
              <a:rPr lang="en-US" sz="900" dirty="0">
                <a:solidFill>
                  <a:srgbClr val="FFFFFF"/>
                </a:solidFill>
                <a:latin typeface="Countach" panose="02000000000000000000" pitchFamily="50" charset="0"/>
                <a:cs typeface="Arial Narrow"/>
              </a:rPr>
              <a:t>TOP 6 CUSTOMER HOUSEHOLD SEGMENTS BY </a:t>
            </a:r>
            <a:r>
              <a:rPr lang="en-US" sz="900" dirty="0">
                <a:solidFill>
                  <a:srgbClr val="FFFFFF"/>
                </a:solidFill>
                <a:latin typeface="Impact" panose="020B0806030902050204" pitchFamily="34" charset="0"/>
                <a:cs typeface="Arial Narrow"/>
              </a:rPr>
              <a:t>%  </a:t>
            </a:r>
            <a:r>
              <a:rPr lang="en-US" sz="900" dirty="0">
                <a:solidFill>
                  <a:srgbClr val="FFFFFF"/>
                </a:solidFill>
                <a:latin typeface="Countach" panose="02000000000000000000" pitchFamily="50" charset="0"/>
                <a:cs typeface="Arial Narrow"/>
              </a:rPr>
              <a:t>OF VISITORS ARE IN WEALTHIEST LIFESTYLE SEGMENTS.</a:t>
            </a:r>
            <a:endParaRPr lang="en-US" sz="900" dirty="0">
              <a:latin typeface="Countach" panose="02000000000000000000" pitchFamily="50" charset="0"/>
              <a:cs typeface="Arial Narrow"/>
            </a:endParaRPr>
          </a:p>
        </p:txBody>
      </p:sp>
      <p:sp>
        <p:nvSpPr>
          <p:cNvPr id="13" name="object 13"/>
          <p:cNvSpPr/>
          <p:nvPr/>
        </p:nvSpPr>
        <p:spPr>
          <a:xfrm>
            <a:off x="235429" y="1504950"/>
            <a:ext cx="3234055" cy="323215"/>
          </a:xfrm>
          <a:custGeom>
            <a:avLst/>
            <a:gdLst/>
            <a:ahLst/>
            <a:cxnLst/>
            <a:rect l="l" t="t" r="r" b="b"/>
            <a:pathLst>
              <a:path w="3234054" h="323214">
                <a:moveTo>
                  <a:pt x="3233731" y="0"/>
                </a:moveTo>
                <a:lnTo>
                  <a:pt x="0" y="0"/>
                </a:lnTo>
                <a:lnTo>
                  <a:pt x="0" y="323164"/>
                </a:lnTo>
                <a:lnTo>
                  <a:pt x="3233731" y="323164"/>
                </a:lnTo>
                <a:lnTo>
                  <a:pt x="3233731"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4" name="object 14"/>
          <p:cNvSpPr txBox="1">
            <a:spLocks noGrp="1"/>
          </p:cNvSpPr>
          <p:nvPr>
            <p:ph type="title"/>
          </p:nvPr>
        </p:nvSpPr>
        <p:spPr>
          <a:xfrm>
            <a:off x="314169" y="1504950"/>
            <a:ext cx="1816735" cy="289823"/>
          </a:xfrm>
          <a:prstGeom prst="rect">
            <a:avLst/>
          </a:prstGeom>
        </p:spPr>
        <p:txBody>
          <a:bodyPr vert="horz" wrap="square" lIns="0" tIns="12700" rIns="0" bIns="0" rtlCol="0">
            <a:spAutoFit/>
          </a:bodyPr>
          <a:lstStyle/>
          <a:p>
            <a:pPr marL="12700">
              <a:lnSpc>
                <a:spcPct val="100000"/>
              </a:lnSpc>
              <a:spcBef>
                <a:spcPts val="100"/>
              </a:spcBef>
            </a:pPr>
            <a:r>
              <a:rPr lang="en-US" sz="1800" dirty="0">
                <a:solidFill>
                  <a:srgbClr val="C00000"/>
                </a:solidFill>
                <a:latin typeface="Countach" panose="02000000000000000000" pitchFamily="50" charset="0"/>
              </a:rPr>
              <a:t>MOBILYTICS INSIGHTS:</a:t>
            </a:r>
          </a:p>
        </p:txBody>
      </p:sp>
      <p:sp>
        <p:nvSpPr>
          <p:cNvPr id="15" name="object 15"/>
          <p:cNvSpPr/>
          <p:nvPr/>
        </p:nvSpPr>
        <p:spPr>
          <a:xfrm>
            <a:off x="228600" y="1857591"/>
            <a:ext cx="3234055" cy="415925"/>
          </a:xfrm>
          <a:custGeom>
            <a:avLst/>
            <a:gdLst/>
            <a:ahLst/>
            <a:cxnLst/>
            <a:rect l="l" t="t" r="r" b="b"/>
            <a:pathLst>
              <a:path w="3234054" h="415925">
                <a:moveTo>
                  <a:pt x="3233731" y="0"/>
                </a:moveTo>
                <a:lnTo>
                  <a:pt x="0" y="0"/>
                </a:lnTo>
                <a:lnTo>
                  <a:pt x="0" y="415493"/>
                </a:lnTo>
                <a:lnTo>
                  <a:pt x="3233731" y="415493"/>
                </a:lnTo>
                <a:lnTo>
                  <a:pt x="3233731"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6" name="object 16"/>
          <p:cNvSpPr txBox="1"/>
          <p:nvPr/>
        </p:nvSpPr>
        <p:spPr>
          <a:xfrm>
            <a:off x="314169" y="1914043"/>
            <a:ext cx="3038631" cy="287655"/>
          </a:xfrm>
          <a:prstGeom prst="rect">
            <a:avLst/>
          </a:prstGeom>
        </p:spPr>
        <p:txBody>
          <a:bodyPr vert="horz" wrap="square" lIns="0" tIns="27305" rIns="0" bIns="0" rtlCol="0">
            <a:spAutoFit/>
          </a:bodyPr>
          <a:lstStyle/>
          <a:p>
            <a:pPr marL="140970" marR="5080" indent="-128905">
              <a:lnSpc>
                <a:spcPts val="980"/>
              </a:lnSpc>
              <a:spcBef>
                <a:spcPts val="215"/>
              </a:spcBef>
              <a:buClr>
                <a:srgbClr val="FF0000"/>
              </a:buClr>
              <a:buFont typeface="Arial"/>
              <a:buChar char="■"/>
              <a:tabLst>
                <a:tab pos="140970" algn="l"/>
              </a:tabLst>
            </a:pPr>
            <a:r>
              <a:rPr lang="en-US" sz="900" b="1" dirty="0">
                <a:solidFill>
                  <a:srgbClr val="FFFFFF"/>
                </a:solidFill>
                <a:latin typeface="Countach" panose="02000000000000000000" pitchFamily="50" charset="0"/>
                <a:cs typeface="Arial Narrow"/>
              </a:rPr>
              <a:t>PROVIDES INSIGHTS INTO THE HOME LOCATIONS BY DENSITY FOR THE EAST COBB BASEBALL COMPLEX</a:t>
            </a:r>
            <a:endParaRPr lang="en-US" sz="900" dirty="0">
              <a:latin typeface="Countach" panose="02000000000000000000" pitchFamily="50" charset="0"/>
              <a:cs typeface="Arial Narrow"/>
            </a:endParaRPr>
          </a:p>
        </p:txBody>
      </p:sp>
      <p:sp>
        <p:nvSpPr>
          <p:cNvPr id="17" name="object 17"/>
          <p:cNvSpPr txBox="1"/>
          <p:nvPr/>
        </p:nvSpPr>
        <p:spPr>
          <a:xfrm>
            <a:off x="307502" y="2272183"/>
            <a:ext cx="3197698" cy="1720984"/>
          </a:xfrm>
          <a:prstGeom prst="rect">
            <a:avLst/>
          </a:prstGeom>
        </p:spPr>
        <p:txBody>
          <a:bodyPr vert="horz" wrap="square" lIns="0" tIns="180340" rIns="0" bIns="0" rtlCol="0">
            <a:spAutoFit/>
          </a:bodyPr>
          <a:lstStyle/>
          <a:p>
            <a:pPr marR="5080">
              <a:lnSpc>
                <a:spcPts val="3000"/>
              </a:lnSpc>
            </a:pPr>
            <a:r>
              <a:rPr lang="en-US" sz="3600" b="1" dirty="0">
                <a:solidFill>
                  <a:srgbClr val="FFFFFF"/>
                </a:solidFill>
                <a:latin typeface="Countach" panose="02000000000000000000" pitchFamily="50" charset="0"/>
                <a:cs typeface="Arial Narrow"/>
              </a:rPr>
              <a:t>VISITOR TRADE AREA FOR THE EAST COBB</a:t>
            </a:r>
            <a:endParaRPr lang="en-US" sz="3600" b="1" dirty="0">
              <a:latin typeface="Countach" panose="02000000000000000000" pitchFamily="50" charset="0"/>
              <a:cs typeface="Arial Narrow"/>
            </a:endParaRPr>
          </a:p>
          <a:p>
            <a:pPr marR="55880">
              <a:lnSpc>
                <a:spcPts val="3000"/>
              </a:lnSpc>
            </a:pPr>
            <a:r>
              <a:rPr lang="en-US" sz="3600" b="1" dirty="0">
                <a:solidFill>
                  <a:srgbClr val="FFFFFF"/>
                </a:solidFill>
                <a:latin typeface="Countach" panose="02000000000000000000" pitchFamily="50" charset="0"/>
                <a:cs typeface="Arial Narrow"/>
              </a:rPr>
              <a:t>BASEBALL COMPLEX IN GEORGIA.</a:t>
            </a:r>
            <a:endParaRPr lang="en-US" sz="3600" b="1" dirty="0">
              <a:latin typeface="Countach" panose="02000000000000000000" pitchFamily="50" charset="0"/>
              <a:cs typeface="Arial Narrow"/>
            </a:endParaRPr>
          </a:p>
        </p:txBody>
      </p:sp>
      <p:pic>
        <p:nvPicPr>
          <p:cNvPr id="18" name="object 18"/>
          <p:cNvPicPr/>
          <p:nvPr/>
        </p:nvPicPr>
        <p:blipFill>
          <a:blip r:embed="rId6" cstate="print"/>
          <a:stretch>
            <a:fillRect/>
          </a:stretch>
        </p:blipFill>
        <p:spPr>
          <a:xfrm>
            <a:off x="3909174" y="156565"/>
            <a:ext cx="1047750" cy="304800"/>
          </a:xfrm>
          <a:prstGeom prst="rect">
            <a:avLst/>
          </a:prstGeom>
        </p:spPr>
      </p:pic>
      <p:pic>
        <p:nvPicPr>
          <p:cNvPr id="19" name="object 19"/>
          <p:cNvPicPr/>
          <p:nvPr/>
        </p:nvPicPr>
        <p:blipFill>
          <a:blip r:embed="rId7" cstate="print"/>
          <a:stretch>
            <a:fillRect/>
          </a:stretch>
        </p:blipFill>
        <p:spPr>
          <a:xfrm>
            <a:off x="2209800" y="1581150"/>
            <a:ext cx="947927" cy="20421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4000" cy="5143500"/>
            </a:xfrm>
            <a:prstGeom prst="rect">
              <a:avLst/>
            </a:prstGeom>
          </p:spPr>
        </p:pic>
        <p:sp>
          <p:nvSpPr>
            <p:cNvPr id="4" name="object 4"/>
            <p:cNvSpPr/>
            <p:nvPr/>
          </p:nvSpPr>
          <p:spPr>
            <a:xfrm>
              <a:off x="0" y="0"/>
              <a:ext cx="3823970" cy="5143500"/>
            </a:xfrm>
            <a:custGeom>
              <a:avLst/>
              <a:gdLst/>
              <a:ahLst/>
              <a:cxnLst/>
              <a:rect l="l" t="t" r="r" b="b"/>
              <a:pathLst>
                <a:path w="3823970" h="5143500">
                  <a:moveTo>
                    <a:pt x="3823568" y="5143500"/>
                  </a:moveTo>
                  <a:lnTo>
                    <a:pt x="3823568" y="0"/>
                  </a:lnTo>
                  <a:lnTo>
                    <a:pt x="0" y="0"/>
                  </a:lnTo>
                  <a:lnTo>
                    <a:pt x="0" y="5143500"/>
                  </a:lnTo>
                  <a:lnTo>
                    <a:pt x="3823568" y="5143500"/>
                  </a:lnTo>
                  <a:close/>
                </a:path>
              </a:pathLst>
            </a:custGeom>
            <a:solidFill>
              <a:srgbClr val="000000">
                <a:alpha val="50199"/>
              </a:srgbClr>
            </a:solidFill>
          </p:spPr>
          <p:txBody>
            <a:bodyPr wrap="square" lIns="0" tIns="0" rIns="0" bIns="0" rtlCol="0"/>
            <a:lstStyle/>
            <a:p>
              <a:endParaRPr lang="en-US" dirty="0">
                <a:latin typeface="Countach" panose="02000000000000000000" pitchFamily="50" charset="0"/>
              </a:endParaRPr>
            </a:p>
          </p:txBody>
        </p:sp>
        <p:sp>
          <p:nvSpPr>
            <p:cNvPr id="5" name="object 5"/>
            <p:cNvSpPr/>
            <p:nvPr/>
          </p:nvSpPr>
          <p:spPr>
            <a:xfrm>
              <a:off x="322461" y="2484031"/>
              <a:ext cx="3278504" cy="0"/>
            </a:xfrm>
            <a:custGeom>
              <a:avLst/>
              <a:gdLst/>
              <a:ahLst/>
              <a:cxnLst/>
              <a:rect l="l" t="t" r="r" b="b"/>
              <a:pathLst>
                <a:path w="3278504">
                  <a:moveTo>
                    <a:pt x="0" y="0"/>
                  </a:moveTo>
                  <a:lnTo>
                    <a:pt x="3277991" y="1"/>
                  </a:lnTo>
                </a:path>
              </a:pathLst>
            </a:custGeom>
            <a:ln w="25400">
              <a:solidFill>
                <a:srgbClr val="FF0000"/>
              </a:solidFill>
            </a:ln>
          </p:spPr>
          <p:txBody>
            <a:bodyPr wrap="square" lIns="0" tIns="0" rIns="0" bIns="0" rtlCol="0"/>
            <a:lstStyle/>
            <a:p>
              <a:endParaRPr lang="en-US" dirty="0">
                <a:latin typeface="Countach" panose="02000000000000000000" pitchFamily="50" charset="0"/>
              </a:endParaRPr>
            </a:p>
          </p:txBody>
        </p:sp>
      </p:grpSp>
      <p:sp>
        <p:nvSpPr>
          <p:cNvPr id="6" name="object 6"/>
          <p:cNvSpPr txBox="1"/>
          <p:nvPr/>
        </p:nvSpPr>
        <p:spPr>
          <a:xfrm>
            <a:off x="315478" y="726440"/>
            <a:ext cx="3314700" cy="2804550"/>
          </a:xfrm>
          <a:prstGeom prst="rect">
            <a:avLst/>
          </a:prstGeom>
        </p:spPr>
        <p:txBody>
          <a:bodyPr vert="horz" wrap="square" lIns="0" tIns="12700" rIns="0" bIns="0" rtlCol="0">
            <a:spAutoFit/>
          </a:bodyPr>
          <a:lstStyle/>
          <a:p>
            <a:pPr marL="12700">
              <a:lnSpc>
                <a:spcPts val="2010"/>
              </a:lnSpc>
              <a:spcBef>
                <a:spcPts val="100"/>
              </a:spcBef>
            </a:pPr>
            <a:r>
              <a:rPr lang="en-US" sz="2100" dirty="0">
                <a:solidFill>
                  <a:srgbClr val="FFFFFF"/>
                </a:solidFill>
                <a:latin typeface="Countach" panose="02000000000000000000" pitchFamily="50" charset="0"/>
                <a:cs typeface="Arial Narrow"/>
              </a:rPr>
              <a:t>PG PERFORMANCE </a:t>
            </a:r>
            <a:r>
              <a:rPr lang="en-US" sz="2100" b="1" dirty="0">
                <a:solidFill>
                  <a:srgbClr val="FFC000"/>
                </a:solidFill>
                <a:latin typeface="Countach" panose="02000000000000000000" pitchFamily="50" charset="0"/>
                <a:cs typeface="Arial Narrow"/>
              </a:rPr>
              <a:t>TESTIMONIAL</a:t>
            </a:r>
            <a:r>
              <a:rPr lang="en-US" sz="2100" b="1" dirty="0">
                <a:solidFill>
                  <a:srgbClr val="C00000"/>
                </a:solidFill>
                <a:latin typeface="Countach" panose="02000000000000000000" pitchFamily="50" charset="0"/>
                <a:cs typeface="Arial Narrow"/>
              </a:rPr>
              <a:t>:</a:t>
            </a:r>
          </a:p>
          <a:p>
            <a:pPr marL="12700" marR="601345">
              <a:lnSpc>
                <a:spcPct val="70700"/>
              </a:lnSpc>
              <a:spcBef>
                <a:spcPts val="1385"/>
              </a:spcBef>
            </a:pPr>
            <a:r>
              <a:rPr lang="en-US" sz="4800" dirty="0">
                <a:solidFill>
                  <a:srgbClr val="FFFFFF"/>
                </a:solidFill>
                <a:latin typeface="Countach" panose="02000000000000000000" pitchFamily="50" charset="0"/>
                <a:cs typeface="Arial Narrow"/>
              </a:rPr>
              <a:t>FORT MYERS, </a:t>
            </a:r>
            <a:r>
              <a:rPr lang="en-US" sz="6000" dirty="0">
                <a:solidFill>
                  <a:srgbClr val="FFFFFF"/>
                </a:solidFill>
                <a:latin typeface="Countach" panose="02000000000000000000" pitchFamily="50" charset="0"/>
                <a:cs typeface="Arial Narrow"/>
              </a:rPr>
              <a:t>FLORIDA</a:t>
            </a:r>
            <a:endParaRPr lang="en-US" sz="6000" dirty="0">
              <a:latin typeface="Countach" panose="02000000000000000000" pitchFamily="50" charset="0"/>
              <a:cs typeface="Arial Narrow"/>
            </a:endParaRPr>
          </a:p>
          <a:p>
            <a:pPr marL="97790">
              <a:lnSpc>
                <a:spcPts val="1310"/>
              </a:lnSpc>
              <a:spcBef>
                <a:spcPts val="2815"/>
              </a:spcBef>
            </a:pPr>
            <a:r>
              <a:rPr lang="en-US" sz="1100" b="1" dirty="0">
                <a:solidFill>
                  <a:srgbClr val="D3D3D3"/>
                </a:solidFill>
                <a:latin typeface="Countach" panose="02000000000000000000" pitchFamily="50" charset="0"/>
                <a:cs typeface="Arial Narrow"/>
              </a:rPr>
              <a:t>OVERVIEW</a:t>
            </a:r>
            <a:endParaRPr lang="en-US" sz="1100" dirty="0">
              <a:latin typeface="Countach" panose="02000000000000000000" pitchFamily="50" charset="0"/>
              <a:cs typeface="Arial Narrow"/>
            </a:endParaRPr>
          </a:p>
          <a:p>
            <a:pPr marL="97790" marR="5080">
              <a:lnSpc>
                <a:spcPct val="96400"/>
              </a:lnSpc>
              <a:spcBef>
                <a:spcPts val="35"/>
              </a:spcBef>
            </a:pPr>
            <a:r>
              <a:rPr lang="en-US" sz="1100" dirty="0">
                <a:solidFill>
                  <a:srgbClr val="FFFFFF"/>
                </a:solidFill>
                <a:latin typeface="Countach" panose="02000000000000000000" pitchFamily="50" charset="0"/>
                <a:cs typeface="Arial Narrow"/>
              </a:rPr>
              <a:t>USING A MODEL SUPPORTED BY THE FLORIDA SPORTS FOUNDATION, LEE COUNTY SPORTS CALCULATED THAT PERFECT GAME HAS DRIVEN AN ESTIMATED ANNUAL ECONOMIC IMPACT OF </a:t>
            </a:r>
            <a:r>
              <a:rPr lang="en-US" sz="1000" dirty="0">
                <a:solidFill>
                  <a:srgbClr val="FFFFFF"/>
                </a:solidFill>
                <a:latin typeface="Impact" panose="020B0806030902050204" pitchFamily="34" charset="0"/>
                <a:cs typeface="Arial Narrow"/>
              </a:rPr>
              <a:t>$</a:t>
            </a:r>
            <a:r>
              <a:rPr lang="en-US" sz="1100" dirty="0">
                <a:solidFill>
                  <a:srgbClr val="FFFFFF"/>
                </a:solidFill>
                <a:latin typeface="Countach" panose="02000000000000000000" pitchFamily="50" charset="0"/>
                <a:cs typeface="Arial Narrow"/>
              </a:rPr>
              <a:t>53 MILLION DOLLARS FOR LEE COUNTY, FLORIDA THROUGH 72 DIFFERENT EVENTS.</a:t>
            </a:r>
            <a:endParaRPr lang="en-US" sz="1100" dirty="0">
              <a:latin typeface="Countach" panose="02000000000000000000" pitchFamily="50" charset="0"/>
              <a:cs typeface="Arial Narrow"/>
            </a:endParaRPr>
          </a:p>
        </p:txBody>
      </p:sp>
      <p:sp>
        <p:nvSpPr>
          <p:cNvPr id="7" name="object 7"/>
          <p:cNvSpPr/>
          <p:nvPr/>
        </p:nvSpPr>
        <p:spPr>
          <a:xfrm>
            <a:off x="3823563" y="3679583"/>
            <a:ext cx="5101590" cy="1464310"/>
          </a:xfrm>
          <a:custGeom>
            <a:avLst/>
            <a:gdLst/>
            <a:ahLst/>
            <a:cxnLst/>
            <a:rect l="l" t="t" r="r" b="b"/>
            <a:pathLst>
              <a:path w="5101590" h="1464310">
                <a:moveTo>
                  <a:pt x="1676019" y="4876"/>
                </a:moveTo>
                <a:lnTo>
                  <a:pt x="0" y="4876"/>
                </a:lnTo>
                <a:lnTo>
                  <a:pt x="0" y="1463916"/>
                </a:lnTo>
                <a:lnTo>
                  <a:pt x="1676019" y="1463916"/>
                </a:lnTo>
                <a:lnTo>
                  <a:pt x="1676019" y="4876"/>
                </a:lnTo>
                <a:close/>
              </a:path>
              <a:path w="5101590" h="1464310">
                <a:moveTo>
                  <a:pt x="5101094" y="0"/>
                </a:moveTo>
                <a:lnTo>
                  <a:pt x="2161946" y="0"/>
                </a:lnTo>
                <a:lnTo>
                  <a:pt x="2161946" y="1463916"/>
                </a:lnTo>
                <a:lnTo>
                  <a:pt x="5101094" y="1463916"/>
                </a:lnTo>
                <a:lnTo>
                  <a:pt x="5101094" y="0"/>
                </a:lnTo>
                <a:close/>
              </a:path>
            </a:pathLst>
          </a:custGeom>
          <a:solidFill>
            <a:srgbClr val="000000">
              <a:alpha val="50199"/>
            </a:srgbClr>
          </a:solidFill>
        </p:spPr>
        <p:txBody>
          <a:bodyPr wrap="square" lIns="0" tIns="0" rIns="0" bIns="0" rtlCol="0"/>
          <a:lstStyle/>
          <a:p>
            <a:endParaRPr lang="en-US" dirty="0">
              <a:latin typeface="Countach" panose="02000000000000000000" pitchFamily="50" charset="0"/>
            </a:endParaRPr>
          </a:p>
        </p:txBody>
      </p:sp>
      <p:sp>
        <p:nvSpPr>
          <p:cNvPr id="8" name="object 8"/>
          <p:cNvSpPr txBox="1"/>
          <p:nvPr/>
        </p:nvSpPr>
        <p:spPr>
          <a:xfrm>
            <a:off x="6185090" y="3910076"/>
            <a:ext cx="2605405" cy="920252"/>
          </a:xfrm>
          <a:prstGeom prst="rect">
            <a:avLst/>
          </a:prstGeom>
        </p:spPr>
        <p:txBody>
          <a:bodyPr vert="horz" wrap="square" lIns="0" tIns="12700" rIns="0" bIns="0" rtlCol="0">
            <a:spAutoFit/>
          </a:bodyPr>
          <a:lstStyle/>
          <a:p>
            <a:pPr marL="12700">
              <a:lnSpc>
                <a:spcPts val="1680"/>
              </a:lnSpc>
              <a:spcBef>
                <a:spcPts val="100"/>
              </a:spcBef>
            </a:pPr>
            <a:r>
              <a:rPr lang="en-US" sz="1800" b="1" dirty="0">
                <a:solidFill>
                  <a:srgbClr val="D3D3D3"/>
                </a:solidFill>
                <a:latin typeface="Countach" panose="02000000000000000000" pitchFamily="50" charset="0"/>
                <a:cs typeface="Arial Narrow"/>
              </a:rPr>
              <a:t>ANNUAL ECONOMIC IMPACT:</a:t>
            </a:r>
            <a:endParaRPr lang="en-US" sz="1800" dirty="0">
              <a:latin typeface="Countach" panose="02000000000000000000" pitchFamily="50" charset="0"/>
              <a:cs typeface="Arial Narrow"/>
            </a:endParaRPr>
          </a:p>
          <a:p>
            <a:pPr marL="12700">
              <a:lnSpc>
                <a:spcPts val="6000"/>
              </a:lnSpc>
            </a:pPr>
            <a:r>
              <a:rPr lang="en-US" sz="4000" b="1" dirty="0">
                <a:solidFill>
                  <a:srgbClr val="FFFFFF"/>
                </a:solidFill>
                <a:latin typeface="Impact" panose="020B0806030902050204" pitchFamily="34" charset="0"/>
                <a:cs typeface="Arial Narrow"/>
              </a:rPr>
              <a:t>$</a:t>
            </a:r>
            <a:r>
              <a:rPr lang="en-US" sz="4400" b="1" dirty="0">
                <a:solidFill>
                  <a:srgbClr val="FFFFFF"/>
                </a:solidFill>
                <a:latin typeface="Countach" panose="02000000000000000000" pitchFamily="50" charset="0"/>
                <a:cs typeface="Arial Narrow"/>
              </a:rPr>
              <a:t>53 MILLION</a:t>
            </a:r>
            <a:endParaRPr lang="en-US" sz="4400" b="1" dirty="0">
              <a:latin typeface="Countach" panose="02000000000000000000" pitchFamily="50" charset="0"/>
              <a:cs typeface="Arial Narrow"/>
            </a:endParaRPr>
          </a:p>
        </p:txBody>
      </p:sp>
      <p:sp>
        <p:nvSpPr>
          <p:cNvPr id="9" name="object 9"/>
          <p:cNvSpPr txBox="1"/>
          <p:nvPr/>
        </p:nvSpPr>
        <p:spPr>
          <a:xfrm>
            <a:off x="407037" y="3942443"/>
            <a:ext cx="4912995" cy="938590"/>
          </a:xfrm>
          <a:prstGeom prst="rect">
            <a:avLst/>
          </a:prstGeom>
        </p:spPr>
        <p:txBody>
          <a:bodyPr vert="horz" wrap="square" lIns="0" tIns="17145" rIns="0" bIns="0" rtlCol="0">
            <a:spAutoFit/>
          </a:bodyPr>
          <a:lstStyle/>
          <a:p>
            <a:pPr marL="12700" marR="5080" algn="just">
              <a:lnSpc>
                <a:spcPct val="97500"/>
              </a:lnSpc>
              <a:spcBef>
                <a:spcPts val="135"/>
              </a:spcBef>
            </a:pPr>
            <a:r>
              <a:rPr lang="en-US" sz="1200" dirty="0">
                <a:solidFill>
                  <a:srgbClr val="FFFFFF"/>
                </a:solidFill>
                <a:latin typeface="Countach" panose="02000000000000000000" pitchFamily="50" charset="0"/>
                <a:cs typeface="Arial Narrow"/>
              </a:rPr>
              <a:t>OVER THE PREVIOUS FIVE YEARS, PERFECT GAME HAS HELD AN AVERAGE OF 41 EVENTS PER YEAR IN LEE COUNTY. THIS ACTIVITY RESULTED IN AN AVERAGE OF </a:t>
            </a:r>
            <a:r>
              <a:rPr lang="en-US" sz="1100" dirty="0">
                <a:solidFill>
                  <a:srgbClr val="FFFFFF"/>
                </a:solidFill>
                <a:latin typeface="Impact" panose="020B0806030902050204" pitchFamily="34" charset="0"/>
                <a:cs typeface="Arial Narrow"/>
              </a:rPr>
              <a:t>$</a:t>
            </a:r>
            <a:r>
              <a:rPr lang="en-US" sz="1200" dirty="0">
                <a:solidFill>
                  <a:srgbClr val="FFFFFF"/>
                </a:solidFill>
                <a:latin typeface="Countach" panose="02000000000000000000" pitchFamily="50" charset="0"/>
                <a:cs typeface="Arial Narrow"/>
              </a:rPr>
              <a:t>29.6 MILLION IN DIRECT SPENDING PER YEAR WITH AN ANNUAL AVERAGE OF 67,846 HOTEL ROOM NIGHTS FILLED, ACCORDING TO COUNTY RECORDS.</a:t>
            </a:r>
            <a:endParaRPr lang="en-US" sz="1200" dirty="0">
              <a:latin typeface="Countach" panose="02000000000000000000" pitchFamily="50" charset="0"/>
              <a:cs typeface="Arial Narrow"/>
            </a:endParaRPr>
          </a:p>
          <a:p>
            <a:pPr marL="12700" algn="r">
              <a:lnSpc>
                <a:spcPct val="100000"/>
              </a:lnSpc>
              <a:spcBef>
                <a:spcPts val="50"/>
              </a:spcBef>
            </a:pPr>
            <a:r>
              <a:rPr lang="en-US" sz="1200" dirty="0">
                <a:solidFill>
                  <a:srgbClr val="FFC000"/>
                </a:solidFill>
                <a:latin typeface="Countach" panose="02000000000000000000" pitchFamily="50" charset="0"/>
                <a:cs typeface="Arial Narrow"/>
              </a:rPr>
              <a:t>– JEFF MIELKE, DIRECTOR OF COUNTY SPORTS DEVELOPMENT</a:t>
            </a:r>
          </a:p>
        </p:txBody>
      </p:sp>
      <p:sp>
        <p:nvSpPr>
          <p:cNvPr id="10" name="object 10"/>
          <p:cNvSpPr/>
          <p:nvPr/>
        </p:nvSpPr>
        <p:spPr>
          <a:xfrm>
            <a:off x="7056704" y="0"/>
            <a:ext cx="2087880" cy="1657350"/>
          </a:xfrm>
          <a:custGeom>
            <a:avLst/>
            <a:gdLst/>
            <a:ahLst/>
            <a:cxnLst/>
            <a:rect l="l" t="t" r="r" b="b"/>
            <a:pathLst>
              <a:path w="2087879" h="1284605">
                <a:moveTo>
                  <a:pt x="2087295" y="0"/>
                </a:moveTo>
                <a:lnTo>
                  <a:pt x="0" y="0"/>
                </a:lnTo>
                <a:lnTo>
                  <a:pt x="0" y="1284528"/>
                </a:lnTo>
                <a:lnTo>
                  <a:pt x="2087295" y="1284528"/>
                </a:lnTo>
                <a:lnTo>
                  <a:pt x="2087295" y="0"/>
                </a:lnTo>
                <a:close/>
              </a:path>
            </a:pathLst>
          </a:custGeom>
          <a:solidFill>
            <a:srgbClr val="000000">
              <a:alpha val="50199"/>
            </a:srgbClr>
          </a:solidFill>
        </p:spPr>
        <p:txBody>
          <a:bodyPr wrap="square" lIns="0" tIns="0" rIns="0" bIns="0" rtlCol="0"/>
          <a:lstStyle/>
          <a:p>
            <a:endParaRPr lang="en-US" dirty="0">
              <a:latin typeface="Countach" panose="02000000000000000000" pitchFamily="50" charset="0"/>
            </a:endParaRPr>
          </a:p>
        </p:txBody>
      </p:sp>
      <p:sp>
        <p:nvSpPr>
          <p:cNvPr id="11" name="object 11"/>
          <p:cNvSpPr txBox="1"/>
          <p:nvPr/>
        </p:nvSpPr>
        <p:spPr>
          <a:xfrm>
            <a:off x="7241749" y="146012"/>
            <a:ext cx="1683404" cy="1341393"/>
          </a:xfrm>
          <a:prstGeom prst="rect">
            <a:avLst/>
          </a:prstGeom>
        </p:spPr>
        <p:txBody>
          <a:bodyPr vert="horz" wrap="square" lIns="0" tIns="12700" rIns="0" bIns="0" rtlCol="0">
            <a:spAutoFit/>
          </a:bodyPr>
          <a:lstStyle/>
          <a:p>
            <a:pPr marL="12700" marR="633730">
              <a:lnSpc>
                <a:spcPct val="100000"/>
              </a:lnSpc>
              <a:spcBef>
                <a:spcPts val="100"/>
              </a:spcBef>
            </a:pPr>
            <a:r>
              <a:rPr lang="en-US" sz="1100" dirty="0">
                <a:solidFill>
                  <a:srgbClr val="FFFFFF"/>
                </a:solidFill>
                <a:latin typeface="Countach" panose="02000000000000000000" pitchFamily="50" charset="0"/>
                <a:cs typeface="Arial Narrow"/>
              </a:rPr>
              <a:t>JEFF MIELKE EXECUTIVE DIRECTOR</a:t>
            </a:r>
          </a:p>
          <a:p>
            <a:pPr marL="12700" marR="633730">
              <a:lnSpc>
                <a:spcPct val="100000"/>
              </a:lnSpc>
              <a:spcBef>
                <a:spcPts val="100"/>
              </a:spcBef>
            </a:pPr>
            <a:endParaRPr lang="en-US" sz="1100" dirty="0">
              <a:latin typeface="Countach" panose="02000000000000000000" pitchFamily="50" charset="0"/>
              <a:cs typeface="Arial Narrow"/>
            </a:endParaRPr>
          </a:p>
          <a:p>
            <a:pPr marL="12700">
              <a:lnSpc>
                <a:spcPts val="1190"/>
              </a:lnSpc>
            </a:pPr>
            <a:r>
              <a:rPr lang="en-US" sz="1100" dirty="0">
                <a:solidFill>
                  <a:srgbClr val="FFFFFF"/>
                </a:solidFill>
                <a:latin typeface="Countach" panose="02000000000000000000" pitchFamily="50" charset="0"/>
                <a:cs typeface="Arial Narrow"/>
              </a:rPr>
              <a:t>LEE COUNTY SPORTS DEVELOPMENT</a:t>
            </a:r>
            <a:endParaRPr lang="en-US" sz="1100" dirty="0">
              <a:latin typeface="Countach" panose="02000000000000000000" pitchFamily="50" charset="0"/>
              <a:cs typeface="Arial Narrow"/>
            </a:endParaRPr>
          </a:p>
          <a:p>
            <a:pPr marL="12700" marR="441959">
              <a:lnSpc>
                <a:spcPts val="1300"/>
              </a:lnSpc>
              <a:spcBef>
                <a:spcPts val="45"/>
              </a:spcBef>
            </a:pPr>
            <a:r>
              <a:rPr lang="en-US" sz="1100" dirty="0">
                <a:solidFill>
                  <a:srgbClr val="FFFFFF"/>
                </a:solidFill>
                <a:latin typeface="Countach" panose="02000000000000000000" pitchFamily="50" charset="0"/>
                <a:cs typeface="Arial Narrow"/>
              </a:rPr>
              <a:t>FORT MYERS, FL 33901 </a:t>
            </a:r>
          </a:p>
          <a:p>
            <a:pPr marL="12700" marR="441959">
              <a:lnSpc>
                <a:spcPts val="1300"/>
              </a:lnSpc>
              <a:spcBef>
                <a:spcPts val="45"/>
              </a:spcBef>
            </a:pPr>
            <a:endParaRPr lang="en-US" sz="1100" dirty="0">
              <a:solidFill>
                <a:srgbClr val="FFFFFF"/>
              </a:solidFill>
              <a:uFill>
                <a:solidFill>
                  <a:srgbClr val="FFFFFF"/>
                </a:solidFill>
              </a:uFill>
              <a:latin typeface="Countach" panose="02000000000000000000" pitchFamily="50" charset="0"/>
              <a:cs typeface="Arial Narrow"/>
            </a:endParaRPr>
          </a:p>
          <a:p>
            <a:pPr marL="12700" marR="441959">
              <a:lnSpc>
                <a:spcPts val="1300"/>
              </a:lnSpc>
              <a:spcBef>
                <a:spcPts val="45"/>
              </a:spcBef>
            </a:pPr>
            <a:r>
              <a:rPr lang="en-US" sz="1100" dirty="0">
                <a:solidFill>
                  <a:srgbClr val="FFFFFF"/>
                </a:solidFill>
                <a:uFill>
                  <a:solidFill>
                    <a:srgbClr val="FFFFFF"/>
                  </a:solidFill>
                </a:uFill>
                <a:latin typeface="Countach" panose="02000000000000000000" pitchFamily="50" charset="0"/>
                <a:cs typeface="Arial Narrow"/>
              </a:rPr>
              <a:t>239-533-LCSD</a:t>
            </a:r>
            <a:r>
              <a:rPr lang="en-US" sz="1100" dirty="0">
                <a:solidFill>
                  <a:srgbClr val="FFFFFF"/>
                </a:solidFill>
                <a:latin typeface="Countach" panose="02000000000000000000" pitchFamily="50" charset="0"/>
                <a:cs typeface="Arial Narrow"/>
              </a:rPr>
              <a:t> (5273)</a:t>
            </a:r>
            <a:endParaRPr lang="en-US" sz="1100" dirty="0">
              <a:latin typeface="Countach" panose="02000000000000000000" pitchFamily="50" charset="0"/>
              <a:cs typeface="Arial Narrow"/>
            </a:endParaRPr>
          </a:p>
          <a:p>
            <a:pPr marL="12700">
              <a:lnSpc>
                <a:spcPts val="1155"/>
              </a:lnSpc>
            </a:pPr>
            <a:r>
              <a:rPr lang="en-US" sz="1100" dirty="0">
                <a:solidFill>
                  <a:srgbClr val="FFFFFF"/>
                </a:solidFill>
                <a:uFill>
                  <a:solidFill>
                    <a:srgbClr val="FFFFFF"/>
                  </a:solidFill>
                </a:uFill>
                <a:latin typeface="Countach" panose="02000000000000000000" pitchFamily="50" charset="0"/>
                <a:cs typeface="Arial Narrow"/>
              </a:rPr>
              <a:t>239-707-3951</a:t>
            </a:r>
            <a:r>
              <a:rPr lang="en-US" sz="1100" dirty="0">
                <a:solidFill>
                  <a:srgbClr val="FFFFFF"/>
                </a:solidFill>
                <a:latin typeface="Countach" panose="02000000000000000000" pitchFamily="50" charset="0"/>
                <a:cs typeface="Arial Narrow"/>
              </a:rPr>
              <a:t> MOBILE</a:t>
            </a:r>
            <a:endParaRPr lang="en-US" sz="1100" dirty="0">
              <a:latin typeface="Countach" panose="02000000000000000000" pitchFamily="50" charset="0"/>
              <a:cs typeface="Arial Narrow"/>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414" y="-29820"/>
            <a:ext cx="9144316" cy="5143500"/>
            <a:chOff x="-316" y="0"/>
            <a:chExt cx="9144316" cy="5143500"/>
          </a:xfrm>
        </p:grpSpPr>
        <p:pic>
          <p:nvPicPr>
            <p:cNvPr id="3" name="object 3"/>
            <p:cNvPicPr/>
            <p:nvPr/>
          </p:nvPicPr>
          <p:blipFill>
            <a:blip r:embed="rId2" cstate="print"/>
            <a:stretch>
              <a:fillRect/>
            </a:stretch>
          </p:blipFill>
          <p:spPr>
            <a:xfrm>
              <a:off x="0" y="0"/>
              <a:ext cx="9144000" cy="5143500"/>
            </a:xfrm>
            <a:prstGeom prst="rect">
              <a:avLst/>
            </a:prstGeom>
          </p:spPr>
        </p:pic>
        <p:sp>
          <p:nvSpPr>
            <p:cNvPr id="4" name="object 4"/>
            <p:cNvSpPr/>
            <p:nvPr/>
          </p:nvSpPr>
          <p:spPr>
            <a:xfrm>
              <a:off x="-316" y="0"/>
              <a:ext cx="3729876" cy="5143500"/>
            </a:xfrm>
            <a:custGeom>
              <a:avLst/>
              <a:gdLst/>
              <a:ahLst/>
              <a:cxnLst/>
              <a:rect l="l" t="t" r="r" b="b"/>
              <a:pathLst>
                <a:path w="3700779" h="5143500">
                  <a:moveTo>
                    <a:pt x="3700467" y="5143500"/>
                  </a:moveTo>
                  <a:lnTo>
                    <a:pt x="3700467" y="0"/>
                  </a:lnTo>
                  <a:lnTo>
                    <a:pt x="0" y="0"/>
                  </a:lnTo>
                  <a:lnTo>
                    <a:pt x="0" y="5143500"/>
                  </a:lnTo>
                  <a:lnTo>
                    <a:pt x="3700467" y="5143500"/>
                  </a:lnTo>
                  <a:close/>
                </a:path>
              </a:pathLst>
            </a:custGeom>
            <a:solidFill>
              <a:srgbClr val="000000">
                <a:alpha val="61959"/>
              </a:srgbClr>
            </a:solidFill>
          </p:spPr>
          <p:txBody>
            <a:bodyPr wrap="square" lIns="0" tIns="0" rIns="0" bIns="0" rtlCol="0"/>
            <a:lstStyle/>
            <a:p>
              <a:endParaRPr lang="en-US" dirty="0">
                <a:latin typeface="Countach" panose="02000000000000000000" pitchFamily="50" charset="0"/>
              </a:endParaRPr>
            </a:p>
          </p:txBody>
        </p:sp>
        <p:pic>
          <p:nvPicPr>
            <p:cNvPr id="5" name="object 5"/>
            <p:cNvPicPr/>
            <p:nvPr/>
          </p:nvPicPr>
          <p:blipFill>
            <a:blip r:embed="rId3" cstate="print"/>
            <a:stretch>
              <a:fillRect/>
            </a:stretch>
          </p:blipFill>
          <p:spPr>
            <a:xfrm>
              <a:off x="566927" y="4279391"/>
              <a:ext cx="1676400" cy="192024"/>
            </a:xfrm>
            <a:prstGeom prst="rect">
              <a:avLst/>
            </a:prstGeom>
          </p:spPr>
        </p:pic>
        <p:pic>
          <p:nvPicPr>
            <p:cNvPr id="6" name="object 6"/>
            <p:cNvPicPr/>
            <p:nvPr/>
          </p:nvPicPr>
          <p:blipFill>
            <a:blip r:embed="rId4" cstate="print"/>
            <a:stretch>
              <a:fillRect/>
            </a:stretch>
          </p:blipFill>
          <p:spPr>
            <a:xfrm>
              <a:off x="451104" y="4501896"/>
              <a:ext cx="2100072" cy="380999"/>
            </a:xfrm>
            <a:prstGeom prst="rect">
              <a:avLst/>
            </a:prstGeom>
          </p:spPr>
        </p:pic>
      </p:grpSp>
      <p:sp>
        <p:nvSpPr>
          <p:cNvPr id="7" name="object 7"/>
          <p:cNvSpPr txBox="1"/>
          <p:nvPr/>
        </p:nvSpPr>
        <p:spPr>
          <a:xfrm>
            <a:off x="545471" y="4541520"/>
            <a:ext cx="185547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D9D9D9"/>
                </a:solidFill>
                <a:latin typeface="Countach" panose="02000000000000000000" pitchFamily="50" charset="0"/>
                <a:cs typeface="Arial Narrow"/>
              </a:rPr>
              <a:t>THE NEXT LEVEL </a:t>
            </a:r>
            <a:r>
              <a:rPr lang="en-US" sz="1100" b="1" dirty="0">
                <a:solidFill>
                  <a:srgbClr val="C00000"/>
                </a:solidFill>
                <a:latin typeface="Countach" panose="02000000000000000000" pitchFamily="50" charset="0"/>
                <a:cs typeface="Arial Narrow"/>
              </a:rPr>
              <a:t>STARTS HERE.</a:t>
            </a:r>
            <a:endParaRPr lang="en-US" sz="1100" dirty="0">
              <a:solidFill>
                <a:srgbClr val="C00000"/>
              </a:solidFill>
              <a:latin typeface="Countach" panose="02000000000000000000" pitchFamily="50" charset="0"/>
              <a:cs typeface="Arial Narrow"/>
            </a:endParaRPr>
          </a:p>
        </p:txBody>
      </p:sp>
      <p:pic>
        <p:nvPicPr>
          <p:cNvPr id="8" name="object 8"/>
          <p:cNvPicPr/>
          <p:nvPr/>
        </p:nvPicPr>
        <p:blipFill>
          <a:blip r:embed="rId5" cstate="print"/>
          <a:stretch>
            <a:fillRect/>
          </a:stretch>
        </p:blipFill>
        <p:spPr>
          <a:xfrm>
            <a:off x="3700462" y="-29820"/>
            <a:ext cx="5443537" cy="5173319"/>
          </a:xfrm>
          <a:prstGeom prst="rect">
            <a:avLst/>
          </a:prstGeom>
        </p:spPr>
      </p:pic>
      <p:sp>
        <p:nvSpPr>
          <p:cNvPr id="9" name="object 9"/>
          <p:cNvSpPr txBox="1"/>
          <p:nvPr/>
        </p:nvSpPr>
        <p:spPr>
          <a:xfrm>
            <a:off x="304800" y="2370835"/>
            <a:ext cx="3197698" cy="1724062"/>
          </a:xfrm>
          <a:prstGeom prst="rect">
            <a:avLst/>
          </a:prstGeom>
        </p:spPr>
        <p:txBody>
          <a:bodyPr vert="horz" wrap="square" lIns="0" tIns="180340" rIns="0" bIns="0" rtlCol="0">
            <a:spAutoFit/>
          </a:bodyPr>
          <a:lstStyle/>
          <a:p>
            <a:pPr marL="12700" marR="5080">
              <a:lnSpc>
                <a:spcPct val="69400"/>
              </a:lnSpc>
              <a:spcBef>
                <a:spcPts val="1420"/>
              </a:spcBef>
            </a:pPr>
            <a:r>
              <a:rPr lang="en-US" sz="3600" b="1" dirty="0">
                <a:solidFill>
                  <a:srgbClr val="FFFFFF"/>
                </a:solidFill>
                <a:latin typeface="Countach" panose="02000000000000000000" pitchFamily="50" charset="0"/>
                <a:cs typeface="Arial Narrow"/>
              </a:rPr>
              <a:t>VISITOR TRADE AREA FOR THE FORT MYERS</a:t>
            </a:r>
            <a:endParaRPr lang="en-US" sz="3600" b="1" dirty="0">
              <a:latin typeface="Countach" panose="02000000000000000000" pitchFamily="50" charset="0"/>
              <a:cs typeface="Arial Narrow"/>
            </a:endParaRPr>
          </a:p>
          <a:p>
            <a:pPr marL="12700" marR="142875">
              <a:lnSpc>
                <a:spcPct val="69400"/>
              </a:lnSpc>
              <a:spcBef>
                <a:spcPts val="100"/>
              </a:spcBef>
            </a:pPr>
            <a:r>
              <a:rPr lang="en-US" sz="3600" b="1" dirty="0">
                <a:solidFill>
                  <a:srgbClr val="FFFFFF"/>
                </a:solidFill>
                <a:latin typeface="Countach" panose="02000000000000000000" pitchFamily="50" charset="0"/>
                <a:cs typeface="Arial Narrow"/>
              </a:rPr>
              <a:t>BASEBALL COMPLEX IN FLORIDA.</a:t>
            </a:r>
            <a:endParaRPr lang="en-US" sz="3600" b="1" dirty="0">
              <a:latin typeface="Countach" panose="02000000000000000000" pitchFamily="50" charset="0"/>
              <a:cs typeface="Arial Narrow"/>
            </a:endParaRPr>
          </a:p>
        </p:txBody>
      </p:sp>
      <p:sp>
        <p:nvSpPr>
          <p:cNvPr id="10" name="object 10"/>
          <p:cNvSpPr/>
          <p:nvPr/>
        </p:nvSpPr>
        <p:spPr>
          <a:xfrm>
            <a:off x="311629" y="1591411"/>
            <a:ext cx="3234055" cy="323215"/>
          </a:xfrm>
          <a:custGeom>
            <a:avLst/>
            <a:gdLst/>
            <a:ahLst/>
            <a:cxnLst/>
            <a:rect l="l" t="t" r="r" b="b"/>
            <a:pathLst>
              <a:path w="3234054" h="323214">
                <a:moveTo>
                  <a:pt x="3233731" y="0"/>
                </a:moveTo>
                <a:lnTo>
                  <a:pt x="0" y="0"/>
                </a:lnTo>
                <a:lnTo>
                  <a:pt x="0" y="323164"/>
                </a:lnTo>
                <a:lnTo>
                  <a:pt x="3233731" y="323164"/>
                </a:lnTo>
                <a:lnTo>
                  <a:pt x="3233731"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1" name="object 11"/>
          <p:cNvSpPr txBox="1">
            <a:spLocks noGrp="1"/>
          </p:cNvSpPr>
          <p:nvPr>
            <p:ph type="title"/>
          </p:nvPr>
        </p:nvSpPr>
        <p:spPr>
          <a:xfrm>
            <a:off x="390369" y="1581150"/>
            <a:ext cx="1816735" cy="289823"/>
          </a:xfrm>
          <a:prstGeom prst="rect">
            <a:avLst/>
          </a:prstGeom>
        </p:spPr>
        <p:txBody>
          <a:bodyPr vert="horz" wrap="square" lIns="0" tIns="12700" rIns="0" bIns="0" rtlCol="0">
            <a:spAutoFit/>
          </a:bodyPr>
          <a:lstStyle/>
          <a:p>
            <a:pPr marL="12700">
              <a:lnSpc>
                <a:spcPct val="100000"/>
              </a:lnSpc>
              <a:spcBef>
                <a:spcPts val="100"/>
              </a:spcBef>
            </a:pPr>
            <a:r>
              <a:rPr lang="en-US" sz="1800" dirty="0">
                <a:solidFill>
                  <a:srgbClr val="C00000"/>
                </a:solidFill>
                <a:latin typeface="Countach" panose="02000000000000000000" pitchFamily="50" charset="0"/>
              </a:rPr>
              <a:t>MOBILYTICS INSIGHTS</a:t>
            </a:r>
            <a:r>
              <a:rPr lang="en-US" dirty="0">
                <a:solidFill>
                  <a:srgbClr val="FF0000"/>
                </a:solidFill>
                <a:latin typeface="Countach" panose="02000000000000000000" pitchFamily="50" charset="0"/>
              </a:rPr>
              <a:t>:</a:t>
            </a:r>
          </a:p>
        </p:txBody>
      </p:sp>
      <p:sp>
        <p:nvSpPr>
          <p:cNvPr id="12" name="object 12"/>
          <p:cNvSpPr txBox="1"/>
          <p:nvPr/>
        </p:nvSpPr>
        <p:spPr>
          <a:xfrm>
            <a:off x="3834358" y="2541930"/>
            <a:ext cx="2647315" cy="1568956"/>
          </a:xfrm>
          <a:prstGeom prst="rect">
            <a:avLst/>
          </a:prstGeom>
          <a:solidFill>
            <a:srgbClr val="000000"/>
          </a:solidFill>
        </p:spPr>
        <p:txBody>
          <a:bodyPr vert="horz" wrap="square" lIns="0" tIns="80010" rIns="0" bIns="0" rtlCol="0">
            <a:spAutoFit/>
          </a:bodyPr>
          <a:lstStyle/>
          <a:p>
            <a:pPr marL="197485" marR="180975" indent="-128905">
              <a:lnSpc>
                <a:spcPts val="1010"/>
              </a:lnSpc>
              <a:spcBef>
                <a:spcPts val="630"/>
              </a:spcBef>
              <a:buClr>
                <a:srgbClr val="FF0000"/>
              </a:buClr>
              <a:buFont typeface="Arial"/>
              <a:buChar char="■"/>
              <a:tabLst>
                <a:tab pos="197485" algn="l"/>
              </a:tabLst>
            </a:pPr>
            <a:endParaRPr lang="en-US" sz="900" b="1" dirty="0">
              <a:solidFill>
                <a:srgbClr val="FFFFFF"/>
              </a:solidFill>
              <a:latin typeface="Countach" panose="02000000000000000000" pitchFamily="50" charset="0"/>
              <a:cs typeface="Arial Narrow"/>
            </a:endParaRPr>
          </a:p>
          <a:p>
            <a:pPr marL="197485" marR="180975" indent="-128905">
              <a:lnSpc>
                <a:spcPts val="1010"/>
              </a:lnSpc>
              <a:spcBef>
                <a:spcPts val="630"/>
              </a:spcBef>
              <a:buClr>
                <a:srgbClr val="FF0000"/>
              </a:buClr>
              <a:buFont typeface="Arial"/>
              <a:buChar char="■"/>
              <a:tabLst>
                <a:tab pos="197485" algn="l"/>
              </a:tabLst>
            </a:pPr>
            <a:r>
              <a:rPr lang="en-US" sz="900" b="1" dirty="0">
                <a:solidFill>
                  <a:srgbClr val="FFFFFF"/>
                </a:solidFill>
                <a:latin typeface="Countach" panose="02000000000000000000" pitchFamily="50" charset="0"/>
                <a:cs typeface="Arial Narrow"/>
              </a:rPr>
              <a:t>ONLY 26</a:t>
            </a:r>
            <a:r>
              <a:rPr lang="en-US" sz="900" b="1" dirty="0">
                <a:solidFill>
                  <a:srgbClr val="FFFFFF"/>
                </a:solidFill>
                <a:latin typeface="Impact" panose="020B0806030902050204" pitchFamily="34" charset="0"/>
                <a:cs typeface="Arial Narrow"/>
              </a:rPr>
              <a:t> % </a:t>
            </a:r>
            <a:r>
              <a:rPr lang="en-US" sz="900" b="1" dirty="0">
                <a:solidFill>
                  <a:srgbClr val="FFFFFF"/>
                </a:solidFill>
                <a:latin typeface="Countach" panose="02000000000000000000" pitchFamily="50" charset="0"/>
                <a:cs typeface="Arial Narrow"/>
              </a:rPr>
              <a:t>OF VISITORS ORIGINATED FROM WITHIN 20 MILES OF THE FENWAY SOUTH PARK BASEBALL COMPLEX</a:t>
            </a:r>
            <a:endParaRPr lang="en-US" sz="900" dirty="0">
              <a:latin typeface="Countach" panose="02000000000000000000" pitchFamily="50" charset="0"/>
              <a:cs typeface="Arial Narrow"/>
            </a:endParaRPr>
          </a:p>
          <a:p>
            <a:pPr marL="197485" marR="206375" indent="-128905">
              <a:lnSpc>
                <a:spcPct val="102200"/>
              </a:lnSpc>
              <a:spcBef>
                <a:spcPts val="459"/>
              </a:spcBef>
              <a:buClr>
                <a:srgbClr val="FF0000"/>
              </a:buClr>
              <a:buFont typeface="Arial"/>
              <a:buChar char="■"/>
              <a:tabLst>
                <a:tab pos="197485" algn="l"/>
              </a:tabLst>
            </a:pPr>
            <a:r>
              <a:rPr lang="en-US" sz="900" b="1" dirty="0">
                <a:solidFill>
                  <a:srgbClr val="FFFFFF"/>
                </a:solidFill>
                <a:latin typeface="Countach" panose="02000000000000000000" pitchFamily="50" charset="0"/>
                <a:cs typeface="Arial Narrow"/>
              </a:rPr>
              <a:t>TOP OUT-OF-TOWN MARKETS INCLUDE - BOSTON, TAMPA, MIAMI, NEW YORK, ATLANTA, RHODE ISLAND AND MINNEAPOLIS-ST PAUL.</a:t>
            </a:r>
            <a:endParaRPr lang="en-US" sz="900" dirty="0">
              <a:latin typeface="Countach" panose="02000000000000000000" pitchFamily="50" charset="0"/>
              <a:cs typeface="Arial Narrow"/>
            </a:endParaRPr>
          </a:p>
          <a:p>
            <a:pPr marL="197485" marR="358775" indent="-128905">
              <a:lnSpc>
                <a:spcPts val="980"/>
              </a:lnSpc>
              <a:spcBef>
                <a:spcPts val="640"/>
              </a:spcBef>
              <a:buClr>
                <a:srgbClr val="FF0000"/>
              </a:buClr>
              <a:buFont typeface="Arial"/>
              <a:buChar char="■"/>
              <a:tabLst>
                <a:tab pos="197485" algn="l"/>
              </a:tabLst>
            </a:pPr>
            <a:r>
              <a:rPr lang="en-US" sz="900" b="1" dirty="0">
                <a:solidFill>
                  <a:srgbClr val="FFFFFF"/>
                </a:solidFill>
                <a:latin typeface="Countach" panose="02000000000000000000" pitchFamily="50" charset="0"/>
                <a:cs typeface="Arial Narrow"/>
              </a:rPr>
              <a:t>TOP 6 CUSTOMER HOUSEHOLD SEGMENTS BY</a:t>
            </a:r>
            <a:r>
              <a:rPr lang="en-US" sz="900" b="1" dirty="0">
                <a:solidFill>
                  <a:srgbClr val="FFFFFF"/>
                </a:solidFill>
                <a:latin typeface="Impact" panose="020B0806030902050204" pitchFamily="34" charset="0"/>
                <a:cs typeface="Arial Narrow"/>
              </a:rPr>
              <a:t> % </a:t>
            </a:r>
            <a:r>
              <a:rPr lang="en-US" sz="900" b="1" dirty="0">
                <a:solidFill>
                  <a:srgbClr val="FFFFFF"/>
                </a:solidFill>
                <a:latin typeface="Countach" panose="02000000000000000000" pitchFamily="50" charset="0"/>
                <a:cs typeface="Arial Narrow"/>
              </a:rPr>
              <a:t>OF VISITORS ARE IN WEALTHIEST LIFESTYLE SEGMENTS.</a:t>
            </a:r>
          </a:p>
          <a:p>
            <a:pPr marL="197485" marR="358775" indent="-128905">
              <a:lnSpc>
                <a:spcPts val="980"/>
              </a:lnSpc>
              <a:spcBef>
                <a:spcPts val="640"/>
              </a:spcBef>
              <a:buClr>
                <a:srgbClr val="FF0000"/>
              </a:buClr>
              <a:buFont typeface="Arial"/>
              <a:buChar char="■"/>
              <a:tabLst>
                <a:tab pos="197485" algn="l"/>
              </a:tabLst>
            </a:pPr>
            <a:endParaRPr lang="en-US" sz="900" dirty="0">
              <a:latin typeface="Countach" panose="02000000000000000000" pitchFamily="50" charset="0"/>
              <a:cs typeface="Arial Narrow"/>
            </a:endParaRPr>
          </a:p>
        </p:txBody>
      </p:sp>
      <p:sp>
        <p:nvSpPr>
          <p:cNvPr id="13" name="object 13"/>
          <p:cNvSpPr/>
          <p:nvPr/>
        </p:nvSpPr>
        <p:spPr>
          <a:xfrm>
            <a:off x="311629" y="1944052"/>
            <a:ext cx="3234055" cy="415925"/>
          </a:xfrm>
          <a:custGeom>
            <a:avLst/>
            <a:gdLst/>
            <a:ahLst/>
            <a:cxnLst/>
            <a:rect l="l" t="t" r="r" b="b"/>
            <a:pathLst>
              <a:path w="3234054" h="415925">
                <a:moveTo>
                  <a:pt x="3233731" y="0"/>
                </a:moveTo>
                <a:lnTo>
                  <a:pt x="0" y="0"/>
                </a:lnTo>
                <a:lnTo>
                  <a:pt x="0" y="415493"/>
                </a:lnTo>
                <a:lnTo>
                  <a:pt x="3233731" y="415493"/>
                </a:lnTo>
                <a:lnTo>
                  <a:pt x="3233731"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4" name="object 14"/>
          <p:cNvSpPr txBox="1"/>
          <p:nvPr/>
        </p:nvSpPr>
        <p:spPr>
          <a:xfrm>
            <a:off x="367509" y="2000504"/>
            <a:ext cx="2923540" cy="287655"/>
          </a:xfrm>
          <a:prstGeom prst="rect">
            <a:avLst/>
          </a:prstGeom>
        </p:spPr>
        <p:txBody>
          <a:bodyPr vert="horz" wrap="square" lIns="0" tIns="27305" rIns="0" bIns="0" rtlCol="0">
            <a:spAutoFit/>
          </a:bodyPr>
          <a:lstStyle/>
          <a:p>
            <a:pPr marL="140970" marR="5080" indent="-128905">
              <a:lnSpc>
                <a:spcPts val="980"/>
              </a:lnSpc>
              <a:spcBef>
                <a:spcPts val="215"/>
              </a:spcBef>
              <a:buClr>
                <a:srgbClr val="FF0000"/>
              </a:buClr>
              <a:buFont typeface="Arial"/>
              <a:buChar char="■"/>
              <a:tabLst>
                <a:tab pos="140970" algn="l"/>
              </a:tabLst>
            </a:pPr>
            <a:r>
              <a:rPr lang="en-US" sz="900" b="1" dirty="0">
                <a:solidFill>
                  <a:srgbClr val="FFFFFF"/>
                </a:solidFill>
                <a:latin typeface="Countach" panose="02000000000000000000" pitchFamily="50" charset="0"/>
                <a:cs typeface="Arial Narrow"/>
              </a:rPr>
              <a:t>PROVIDES INSIGHTS INTO THE HOME LOCATIONS BY DENSITY FOR THE FENWAY SOUTH PARK BASEBALL COMPLEX</a:t>
            </a:r>
            <a:endParaRPr lang="en-US" sz="900" dirty="0">
              <a:latin typeface="Countach" panose="02000000000000000000" pitchFamily="50" charset="0"/>
              <a:cs typeface="Arial Narrow"/>
            </a:endParaRPr>
          </a:p>
        </p:txBody>
      </p:sp>
      <p:pic>
        <p:nvPicPr>
          <p:cNvPr id="16" name="object 16"/>
          <p:cNvPicPr/>
          <p:nvPr/>
        </p:nvPicPr>
        <p:blipFill>
          <a:blip r:embed="rId6" cstate="print"/>
          <a:stretch>
            <a:fillRect/>
          </a:stretch>
        </p:blipFill>
        <p:spPr>
          <a:xfrm>
            <a:off x="3873982" y="142052"/>
            <a:ext cx="1045883" cy="305940"/>
          </a:xfrm>
          <a:prstGeom prst="rect">
            <a:avLst/>
          </a:prstGeom>
        </p:spPr>
      </p:pic>
      <p:pic>
        <p:nvPicPr>
          <p:cNvPr id="18" name="object 17"/>
          <p:cNvPicPr/>
          <p:nvPr/>
        </p:nvPicPr>
        <p:blipFill>
          <a:blip r:embed="rId7" cstate="print"/>
          <a:stretch>
            <a:fillRect/>
          </a:stretch>
        </p:blipFill>
        <p:spPr>
          <a:xfrm>
            <a:off x="2270761" y="1636014"/>
            <a:ext cx="1158239" cy="24993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1"/>
            <a:chOff x="0" y="0"/>
            <a:chExt cx="9144000" cy="5143501"/>
          </a:xfrm>
        </p:grpSpPr>
        <p:pic>
          <p:nvPicPr>
            <p:cNvPr id="3" name="object 3"/>
            <p:cNvPicPr/>
            <p:nvPr/>
          </p:nvPicPr>
          <p:blipFill>
            <a:blip r:embed="rId2" cstate="print"/>
            <a:stretch>
              <a:fillRect/>
            </a:stretch>
          </p:blipFill>
          <p:spPr>
            <a:xfrm>
              <a:off x="0" y="1"/>
              <a:ext cx="9144000" cy="5143500"/>
            </a:xfrm>
            <a:prstGeom prst="rect">
              <a:avLst/>
            </a:prstGeom>
          </p:spPr>
        </p:pic>
        <p:sp>
          <p:nvSpPr>
            <p:cNvPr id="4" name="object 4"/>
            <p:cNvSpPr/>
            <p:nvPr/>
          </p:nvSpPr>
          <p:spPr>
            <a:xfrm>
              <a:off x="0" y="0"/>
              <a:ext cx="4077970" cy="5143500"/>
            </a:xfrm>
            <a:custGeom>
              <a:avLst/>
              <a:gdLst/>
              <a:ahLst/>
              <a:cxnLst/>
              <a:rect l="l" t="t" r="r" b="b"/>
              <a:pathLst>
                <a:path w="4077970" h="5143500">
                  <a:moveTo>
                    <a:pt x="4077733" y="5143500"/>
                  </a:moveTo>
                  <a:lnTo>
                    <a:pt x="4077733" y="0"/>
                  </a:lnTo>
                  <a:lnTo>
                    <a:pt x="0" y="0"/>
                  </a:lnTo>
                  <a:lnTo>
                    <a:pt x="0" y="5143500"/>
                  </a:lnTo>
                  <a:lnTo>
                    <a:pt x="4077733" y="5143500"/>
                  </a:lnTo>
                  <a:close/>
                </a:path>
              </a:pathLst>
            </a:custGeom>
            <a:solidFill>
              <a:srgbClr val="000000">
                <a:alpha val="50199"/>
              </a:srgbClr>
            </a:solidFill>
          </p:spPr>
          <p:txBody>
            <a:bodyPr wrap="square" lIns="0" tIns="0" rIns="0" bIns="0" rtlCol="0"/>
            <a:lstStyle/>
            <a:p>
              <a:endParaRPr lang="en-US" dirty="0">
                <a:latin typeface="Countach" panose="02000000000000000000" pitchFamily="50" charset="0"/>
              </a:endParaRPr>
            </a:p>
          </p:txBody>
        </p:sp>
      </p:grpSp>
      <p:sp>
        <p:nvSpPr>
          <p:cNvPr id="5" name="object 5"/>
          <p:cNvSpPr txBox="1">
            <a:spLocks noGrp="1"/>
          </p:cNvSpPr>
          <p:nvPr>
            <p:ph type="title"/>
          </p:nvPr>
        </p:nvSpPr>
        <p:spPr>
          <a:xfrm>
            <a:off x="315476" y="595376"/>
            <a:ext cx="3037324" cy="335989"/>
          </a:xfrm>
          <a:prstGeom prst="rect">
            <a:avLst/>
          </a:prstGeom>
        </p:spPr>
        <p:txBody>
          <a:bodyPr vert="horz" wrap="square" lIns="0" tIns="12700" rIns="0" bIns="0" rtlCol="0">
            <a:spAutoFit/>
          </a:bodyPr>
          <a:lstStyle/>
          <a:p>
            <a:pPr marL="12700">
              <a:lnSpc>
                <a:spcPct val="100000"/>
              </a:lnSpc>
              <a:spcBef>
                <a:spcPts val="100"/>
              </a:spcBef>
            </a:pPr>
            <a:r>
              <a:rPr lang="en-US" sz="2100" b="0" dirty="0">
                <a:latin typeface="Countach" panose="02000000000000000000" pitchFamily="50" charset="0"/>
              </a:rPr>
              <a:t>PG PERFORMANCE </a:t>
            </a:r>
            <a:r>
              <a:rPr lang="en-US" sz="2100" dirty="0">
                <a:solidFill>
                  <a:srgbClr val="FFC000"/>
                </a:solidFill>
                <a:latin typeface="Countach" panose="02000000000000000000" pitchFamily="50" charset="0"/>
              </a:rPr>
              <a:t>TESTIMONIAL</a:t>
            </a:r>
            <a:r>
              <a:rPr lang="en-US" sz="2100" b="0" dirty="0">
                <a:solidFill>
                  <a:srgbClr val="FF0000"/>
                </a:solidFill>
                <a:latin typeface="Countach" panose="02000000000000000000" pitchFamily="50" charset="0"/>
              </a:rPr>
              <a:t>:</a:t>
            </a:r>
            <a:endParaRPr lang="en-US" sz="2100" dirty="0">
              <a:latin typeface="Countach" panose="02000000000000000000" pitchFamily="50" charset="0"/>
            </a:endParaRPr>
          </a:p>
        </p:txBody>
      </p:sp>
      <p:sp>
        <p:nvSpPr>
          <p:cNvPr id="6" name="object 6"/>
          <p:cNvSpPr txBox="1"/>
          <p:nvPr/>
        </p:nvSpPr>
        <p:spPr>
          <a:xfrm>
            <a:off x="315476" y="785876"/>
            <a:ext cx="3579495" cy="1435649"/>
          </a:xfrm>
          <a:prstGeom prst="rect">
            <a:avLst/>
          </a:prstGeom>
        </p:spPr>
        <p:txBody>
          <a:bodyPr vert="horz" wrap="square" lIns="0" tIns="253365" rIns="0" bIns="0" rtlCol="0">
            <a:spAutoFit/>
          </a:bodyPr>
          <a:lstStyle/>
          <a:p>
            <a:pPr marR="5080">
              <a:lnSpc>
                <a:spcPts val="4500"/>
              </a:lnSpc>
            </a:pPr>
            <a:r>
              <a:rPr lang="en-US" sz="3800" dirty="0">
                <a:solidFill>
                  <a:srgbClr val="FFFFFF"/>
                </a:solidFill>
                <a:latin typeface="Countach" panose="02000000000000000000" pitchFamily="50" charset="0"/>
                <a:cs typeface="Arial Narrow"/>
              </a:rPr>
              <a:t>PALM BEACH COUNTY,</a:t>
            </a:r>
          </a:p>
          <a:p>
            <a:pPr marR="5080">
              <a:lnSpc>
                <a:spcPts val="4500"/>
              </a:lnSpc>
            </a:pPr>
            <a:r>
              <a:rPr lang="en-US" sz="5400" dirty="0">
                <a:solidFill>
                  <a:srgbClr val="FFFFFF"/>
                </a:solidFill>
                <a:latin typeface="Countach" panose="02000000000000000000" pitchFamily="50" charset="0"/>
                <a:cs typeface="Arial Narrow"/>
              </a:rPr>
              <a:t>FLORIDA</a:t>
            </a:r>
            <a:endParaRPr lang="en-US" sz="5400" dirty="0">
              <a:latin typeface="Countach" panose="02000000000000000000" pitchFamily="50" charset="0"/>
              <a:cs typeface="Arial Narrow"/>
            </a:endParaRPr>
          </a:p>
        </p:txBody>
      </p:sp>
      <p:sp>
        <p:nvSpPr>
          <p:cNvPr id="7" name="object 7"/>
          <p:cNvSpPr/>
          <p:nvPr/>
        </p:nvSpPr>
        <p:spPr>
          <a:xfrm>
            <a:off x="322461" y="2268385"/>
            <a:ext cx="3496310" cy="0"/>
          </a:xfrm>
          <a:custGeom>
            <a:avLst/>
            <a:gdLst/>
            <a:ahLst/>
            <a:cxnLst/>
            <a:rect l="l" t="t" r="r" b="b"/>
            <a:pathLst>
              <a:path w="3496310">
                <a:moveTo>
                  <a:pt x="0" y="0"/>
                </a:moveTo>
                <a:lnTo>
                  <a:pt x="3495781" y="1"/>
                </a:lnTo>
              </a:path>
            </a:pathLst>
          </a:custGeom>
          <a:ln w="25400">
            <a:solidFill>
              <a:srgbClr val="FF0000"/>
            </a:solidFill>
          </a:ln>
        </p:spPr>
        <p:txBody>
          <a:bodyPr wrap="square" lIns="0" tIns="0" rIns="0" bIns="0" rtlCol="0"/>
          <a:lstStyle/>
          <a:p>
            <a:endParaRPr lang="en-US" dirty="0">
              <a:latin typeface="Countach" panose="02000000000000000000" pitchFamily="50" charset="0"/>
            </a:endParaRPr>
          </a:p>
        </p:txBody>
      </p:sp>
      <p:sp>
        <p:nvSpPr>
          <p:cNvPr id="8" name="object 8"/>
          <p:cNvSpPr txBox="1"/>
          <p:nvPr/>
        </p:nvSpPr>
        <p:spPr>
          <a:xfrm>
            <a:off x="322186" y="2412025"/>
            <a:ext cx="3496309" cy="844847"/>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D3D3D3"/>
                </a:solidFill>
                <a:latin typeface="Countach" panose="02000000000000000000" pitchFamily="50" charset="0"/>
                <a:cs typeface="Arial Narrow"/>
              </a:rPr>
              <a:t>OVERVIEW:</a:t>
            </a:r>
            <a:endParaRPr lang="en-US" sz="1100" b="1" dirty="0">
              <a:latin typeface="Countach" panose="02000000000000000000" pitchFamily="50" charset="0"/>
              <a:cs typeface="Arial Narrow"/>
            </a:endParaRPr>
          </a:p>
          <a:p>
            <a:pPr marL="12700" marR="5080">
              <a:lnSpc>
                <a:spcPct val="95800"/>
              </a:lnSpc>
              <a:spcBef>
                <a:spcPts val="55"/>
              </a:spcBef>
            </a:pPr>
            <a:r>
              <a:rPr lang="en-US" sz="1100" dirty="0">
                <a:solidFill>
                  <a:srgbClr val="FFFFFF"/>
                </a:solidFill>
                <a:latin typeface="Countach" panose="02000000000000000000" pitchFamily="50" charset="0"/>
                <a:cs typeface="Arial Narrow"/>
              </a:rPr>
              <a:t>OVER </a:t>
            </a:r>
            <a:r>
              <a:rPr lang="en-US" sz="1000" dirty="0">
                <a:solidFill>
                  <a:schemeClr val="bg1"/>
                </a:solidFill>
                <a:latin typeface="Impact" panose="020B0806030902050204" pitchFamily="34" charset="0"/>
                <a:cs typeface="Arial Narrow"/>
              </a:rPr>
              <a:t>$</a:t>
            </a:r>
            <a:r>
              <a:rPr lang="en-US" sz="1100" dirty="0">
                <a:solidFill>
                  <a:srgbClr val="FFFFFF"/>
                </a:solidFill>
                <a:latin typeface="Countach" panose="02000000000000000000" pitchFamily="50" charset="0"/>
                <a:cs typeface="Arial Narrow"/>
              </a:rPr>
              <a:t>35 MILLION OF ECONOMIC IMPACT HAS BEEN CREATED SINCE THE PERFECT GAME WWBA WORLD CHAMPIONSHIP HAS CALLED PALM BEACH COUNTY HOME; A NUMBER THAT IS EXPECTED TO GROW BASED ON THE ADDITION OF A SECOND WORLD CHAMPIONSHIP EVENT.</a:t>
            </a:r>
            <a:endParaRPr lang="en-US" sz="1100" dirty="0">
              <a:latin typeface="Countach" panose="02000000000000000000" pitchFamily="50" charset="0"/>
              <a:cs typeface="Arial Narrow"/>
            </a:endParaRPr>
          </a:p>
        </p:txBody>
      </p:sp>
      <p:sp>
        <p:nvSpPr>
          <p:cNvPr id="9" name="object 9"/>
          <p:cNvSpPr txBox="1"/>
          <p:nvPr/>
        </p:nvSpPr>
        <p:spPr>
          <a:xfrm>
            <a:off x="5320423" y="3679576"/>
            <a:ext cx="3501390" cy="1202252"/>
          </a:xfrm>
          <a:prstGeom prst="rect">
            <a:avLst/>
          </a:prstGeom>
          <a:solidFill>
            <a:srgbClr val="000000">
              <a:alpha val="50199"/>
            </a:srgbClr>
          </a:solidFill>
        </p:spPr>
        <p:txBody>
          <a:bodyPr vert="horz" wrap="square" lIns="0" tIns="212725" rIns="0" bIns="0" rtlCol="0">
            <a:spAutoFit/>
          </a:bodyPr>
          <a:lstStyle/>
          <a:p>
            <a:pPr marL="347345">
              <a:lnSpc>
                <a:spcPts val="1680"/>
              </a:lnSpc>
              <a:spcBef>
                <a:spcPts val="1675"/>
              </a:spcBef>
            </a:pPr>
            <a:r>
              <a:rPr lang="en-US" sz="1800" b="1" dirty="0">
                <a:solidFill>
                  <a:srgbClr val="D3D3D3"/>
                </a:solidFill>
                <a:latin typeface="Countach" panose="02000000000000000000" pitchFamily="50" charset="0"/>
                <a:cs typeface="Arial Narrow"/>
              </a:rPr>
              <a:t>TOTAL ECONOMIC IMPACT:</a:t>
            </a:r>
            <a:endParaRPr lang="en-US" sz="1800" dirty="0">
              <a:latin typeface="Countach" panose="02000000000000000000" pitchFamily="50" charset="0"/>
              <a:cs typeface="Arial Narrow"/>
            </a:endParaRPr>
          </a:p>
          <a:p>
            <a:pPr marL="347345">
              <a:lnSpc>
                <a:spcPts val="6000"/>
              </a:lnSpc>
            </a:pPr>
            <a:r>
              <a:rPr lang="en-US" sz="4800" b="1" dirty="0">
                <a:solidFill>
                  <a:srgbClr val="FFFFFF"/>
                </a:solidFill>
                <a:latin typeface="Impact" panose="020B0806030902050204" pitchFamily="34" charset="0"/>
                <a:cs typeface="Arial Narrow"/>
              </a:rPr>
              <a:t>$</a:t>
            </a:r>
            <a:r>
              <a:rPr lang="en-US" sz="5400" b="1" dirty="0">
                <a:solidFill>
                  <a:srgbClr val="FFFFFF"/>
                </a:solidFill>
                <a:latin typeface="Countach" panose="02000000000000000000" pitchFamily="50" charset="0"/>
                <a:cs typeface="Arial Narrow"/>
              </a:rPr>
              <a:t>35 MILLION</a:t>
            </a:r>
            <a:endParaRPr lang="en-US" sz="5400" b="1" dirty="0">
              <a:latin typeface="Countach" panose="02000000000000000000" pitchFamily="50" charset="0"/>
              <a:cs typeface="Arial Narrow"/>
            </a:endParaRPr>
          </a:p>
        </p:txBody>
      </p:sp>
      <p:sp>
        <p:nvSpPr>
          <p:cNvPr id="10" name="object 10"/>
          <p:cNvSpPr txBox="1"/>
          <p:nvPr/>
        </p:nvSpPr>
        <p:spPr>
          <a:xfrm>
            <a:off x="6293218" y="204698"/>
            <a:ext cx="2598420" cy="1830694"/>
          </a:xfrm>
          <a:prstGeom prst="rect">
            <a:avLst/>
          </a:prstGeom>
          <a:solidFill>
            <a:srgbClr val="000000">
              <a:alpha val="50199"/>
            </a:srgbClr>
          </a:solidFill>
        </p:spPr>
        <p:txBody>
          <a:bodyPr vert="horz" wrap="square" lIns="0" tIns="73025" rIns="0" bIns="0" rtlCol="0">
            <a:spAutoFit/>
          </a:bodyPr>
          <a:lstStyle/>
          <a:p>
            <a:pPr algn="l">
              <a:lnSpc>
                <a:spcPct val="100000"/>
              </a:lnSpc>
              <a:spcBef>
                <a:spcPts val="575"/>
              </a:spcBef>
            </a:pPr>
            <a:endParaRPr lang="en-US" sz="1200" dirty="0">
              <a:latin typeface="Countach" panose="02000000000000000000" pitchFamily="50" charset="0"/>
              <a:cs typeface="Times New Roman"/>
            </a:endParaRPr>
          </a:p>
          <a:p>
            <a:pPr marL="266065" marR="662305">
              <a:lnSpc>
                <a:spcPct val="100800"/>
              </a:lnSpc>
              <a:spcBef>
                <a:spcPts val="60"/>
              </a:spcBef>
            </a:pPr>
            <a:endParaRPr lang="en-US" sz="1200" dirty="0">
              <a:latin typeface="Countach" panose="02000000000000000000" pitchFamily="50" charset="0"/>
              <a:cs typeface="Times New Roman"/>
            </a:endParaRPr>
          </a:p>
          <a:p>
            <a:pPr marL="266065" marR="662305">
              <a:lnSpc>
                <a:spcPct val="100800"/>
              </a:lnSpc>
              <a:spcBef>
                <a:spcPts val="60"/>
              </a:spcBef>
            </a:pPr>
            <a:endParaRPr lang="en-US" sz="1200" dirty="0">
              <a:latin typeface="Countach" panose="02000000000000000000" pitchFamily="50" charset="0"/>
              <a:cs typeface="Times New Roman"/>
            </a:endParaRPr>
          </a:p>
          <a:p>
            <a:pPr marL="266065" marR="662305">
              <a:lnSpc>
                <a:spcPct val="100800"/>
              </a:lnSpc>
              <a:spcBef>
                <a:spcPts val="60"/>
              </a:spcBef>
            </a:pPr>
            <a:endParaRPr lang="en-US" sz="1200" dirty="0">
              <a:latin typeface="Countach" panose="02000000000000000000" pitchFamily="50" charset="0"/>
              <a:cs typeface="Times New Roman"/>
            </a:endParaRPr>
          </a:p>
          <a:p>
            <a:pPr marL="266065" marR="662305">
              <a:lnSpc>
                <a:spcPct val="100800"/>
              </a:lnSpc>
              <a:spcBef>
                <a:spcPts val="60"/>
              </a:spcBef>
            </a:pPr>
            <a:endParaRPr lang="en-US" sz="1200" dirty="0">
              <a:latin typeface="Countach" panose="02000000000000000000" pitchFamily="50" charset="0"/>
              <a:cs typeface="Times New Roman"/>
            </a:endParaRPr>
          </a:p>
          <a:p>
            <a:pPr marL="266065" marR="662305">
              <a:lnSpc>
                <a:spcPct val="100800"/>
              </a:lnSpc>
              <a:spcBef>
                <a:spcPts val="60"/>
              </a:spcBef>
            </a:pPr>
            <a:endParaRPr lang="en-US" sz="1200" dirty="0">
              <a:latin typeface="Countach" panose="02000000000000000000" pitchFamily="50" charset="0"/>
              <a:cs typeface="Times New Roman"/>
            </a:endParaRPr>
          </a:p>
          <a:p>
            <a:pPr marL="266065" marR="662305">
              <a:lnSpc>
                <a:spcPct val="100800"/>
              </a:lnSpc>
              <a:spcBef>
                <a:spcPts val="60"/>
              </a:spcBef>
            </a:pPr>
            <a:endParaRPr lang="en-US" sz="1200" dirty="0">
              <a:latin typeface="Countach" panose="02000000000000000000" pitchFamily="50" charset="0"/>
              <a:cs typeface="Times New Roman"/>
            </a:endParaRPr>
          </a:p>
          <a:p>
            <a:pPr marL="266065" marR="662305">
              <a:lnSpc>
                <a:spcPct val="100800"/>
              </a:lnSpc>
              <a:spcBef>
                <a:spcPts val="60"/>
              </a:spcBef>
            </a:pPr>
            <a:endParaRPr lang="en-US" sz="1200" dirty="0">
              <a:latin typeface="Countach" panose="02000000000000000000" pitchFamily="50" charset="0"/>
              <a:cs typeface="Times New Roman"/>
            </a:endParaRPr>
          </a:p>
          <a:p>
            <a:pPr marL="266065" marR="662305">
              <a:lnSpc>
                <a:spcPct val="100800"/>
              </a:lnSpc>
              <a:spcBef>
                <a:spcPts val="60"/>
              </a:spcBef>
            </a:pPr>
            <a:endParaRPr lang="en-US" sz="1200" dirty="0">
              <a:latin typeface="Countach" panose="02000000000000000000" pitchFamily="50" charset="0"/>
              <a:cs typeface="Times New Roman"/>
            </a:endParaRPr>
          </a:p>
        </p:txBody>
      </p:sp>
      <p:sp>
        <p:nvSpPr>
          <p:cNvPr id="11" name="object 11"/>
          <p:cNvSpPr txBox="1"/>
          <p:nvPr/>
        </p:nvSpPr>
        <p:spPr>
          <a:xfrm>
            <a:off x="322189" y="3349555"/>
            <a:ext cx="3529329" cy="1693669"/>
          </a:xfrm>
          <a:prstGeom prst="rect">
            <a:avLst/>
          </a:prstGeom>
        </p:spPr>
        <p:txBody>
          <a:bodyPr vert="horz" wrap="square" lIns="0" tIns="19685" rIns="0" bIns="0" rtlCol="0">
            <a:spAutoFit/>
          </a:bodyPr>
          <a:lstStyle/>
          <a:p>
            <a:pPr marL="12700">
              <a:lnSpc>
                <a:spcPts val="1260"/>
              </a:lnSpc>
              <a:spcBef>
                <a:spcPts val="100"/>
              </a:spcBef>
            </a:pPr>
            <a:r>
              <a:rPr lang="en-US" sz="1000" dirty="0">
                <a:solidFill>
                  <a:srgbClr val="FFFFFF"/>
                </a:solidFill>
                <a:latin typeface="Countach" panose="02000000000000000000" pitchFamily="50" charset="0"/>
                <a:cs typeface="Arial Narrow"/>
              </a:rPr>
              <a:t>“THE PALM BEACH COUNTY SPORTS COMMISSION HAS ENJOYED AN INCREDIBLE PARTNERSHIP WITH PERFECT GAME FOR NEARLY TWO DECADES. PERFECT GAME IS A WORLD-CLASS ORGANIZATION THAT OFFERS HIGH QUALITY TOURNAMENTS AND SHOWCASES, WHICH REPRESENT THE BEST OF TRAVEL SPORTS. PERFECT GAME DEMONSTRATES THE HIGHEST LEVEL OF EXCELLENCE IN CUSTOMER SERVICE AND PROVIDING A MEMORABLE EXPERIENCE FOR THEIR PARTICIPANTS. PERFECT GAME IS THE GOLD STANDARD IN AMATEUR SPORTS. ”</a:t>
            </a:r>
          </a:p>
          <a:p>
            <a:pPr marL="12700" algn="r">
              <a:lnSpc>
                <a:spcPts val="1260"/>
              </a:lnSpc>
            </a:pPr>
            <a:endParaRPr lang="en-US" sz="1000" dirty="0">
              <a:latin typeface="Countach" panose="02000000000000000000" pitchFamily="50" charset="0"/>
              <a:cs typeface="Arial Narrow"/>
            </a:endParaRPr>
          </a:p>
          <a:p>
            <a:pPr marL="12700" algn="r">
              <a:lnSpc>
                <a:spcPts val="1260"/>
              </a:lnSpc>
            </a:pPr>
            <a:r>
              <a:rPr lang="en-US" sz="1000" dirty="0">
                <a:solidFill>
                  <a:srgbClr val="FFC000"/>
                </a:solidFill>
                <a:latin typeface="Countach" panose="02000000000000000000" pitchFamily="50" charset="0"/>
                <a:cs typeface="Arial Narrow"/>
              </a:rPr>
              <a:t>– GEORGE LINLEY, EXECUTIVE DIRECTOR PALM BEACH COUNTY SPORTS COMMISSION</a:t>
            </a:r>
          </a:p>
          <a:p>
            <a:pPr marL="12700" marR="5080">
              <a:lnSpc>
                <a:spcPct val="95800"/>
              </a:lnSpc>
              <a:spcBef>
                <a:spcPts val="155"/>
              </a:spcBef>
            </a:pPr>
            <a:endParaRPr lang="en-US" sz="1000" dirty="0">
              <a:latin typeface="Countach" panose="02000000000000000000" pitchFamily="50" charset="0"/>
              <a:cs typeface="Arial Narrow"/>
            </a:endParaRPr>
          </a:p>
        </p:txBody>
      </p:sp>
      <p:sp>
        <p:nvSpPr>
          <p:cNvPr id="13" name="object 13"/>
          <p:cNvSpPr txBox="1"/>
          <p:nvPr/>
        </p:nvSpPr>
        <p:spPr>
          <a:xfrm>
            <a:off x="6385483" y="3017520"/>
            <a:ext cx="2508885" cy="504241"/>
          </a:xfrm>
          <a:prstGeom prst="rect">
            <a:avLst/>
          </a:prstGeom>
        </p:spPr>
        <p:txBody>
          <a:bodyPr vert="horz" wrap="square" lIns="0" tIns="21590" rIns="0" bIns="0" rtlCol="0">
            <a:spAutoFit/>
          </a:bodyPr>
          <a:lstStyle/>
          <a:p>
            <a:pPr marL="12700" marR="5080">
              <a:lnSpc>
                <a:spcPct val="94500"/>
              </a:lnSpc>
              <a:spcBef>
                <a:spcPts val="170"/>
              </a:spcBef>
            </a:pPr>
            <a:r>
              <a:rPr lang="en-US" sz="1100" b="1" dirty="0">
                <a:solidFill>
                  <a:srgbClr val="FFC000"/>
                </a:solidFill>
                <a:latin typeface="Countach" panose="02000000000000000000" pitchFamily="50" charset="0"/>
                <a:cs typeface="Arial Narrow"/>
              </a:rPr>
              <a:t>MORE THAN 1,000 GOLF CARTS </a:t>
            </a:r>
            <a:r>
              <a:rPr lang="en-US" sz="1100" b="1" dirty="0">
                <a:solidFill>
                  <a:schemeClr val="bg1"/>
                </a:solidFill>
                <a:latin typeface="Countach" panose="02000000000000000000" pitchFamily="50" charset="0"/>
                <a:cs typeface="Arial Narrow"/>
              </a:rPr>
              <a:t>ARE MADE AVAILABLE FOR MLB SCOUTS AND COLLEGE COACHES WHO TRAVEL IN FOR THE WWBA EVENT.</a:t>
            </a:r>
            <a:endParaRPr lang="en-US" sz="1100" dirty="0">
              <a:solidFill>
                <a:schemeClr val="bg1"/>
              </a:solidFill>
              <a:latin typeface="Countach" panose="02000000000000000000" pitchFamily="50" charset="0"/>
              <a:cs typeface="Arial Narrow"/>
            </a:endParaRPr>
          </a:p>
        </p:txBody>
      </p:sp>
      <p:sp>
        <p:nvSpPr>
          <p:cNvPr id="14" name="object 11">
            <a:extLst>
              <a:ext uri="{FF2B5EF4-FFF2-40B4-BE49-F238E27FC236}">
                <a16:creationId xmlns:a16="http://schemas.microsoft.com/office/drawing/2014/main" id="{3083759A-2037-1BD0-C213-15F9741AE7C4}"/>
              </a:ext>
            </a:extLst>
          </p:cNvPr>
          <p:cNvSpPr txBox="1"/>
          <p:nvPr/>
        </p:nvSpPr>
        <p:spPr>
          <a:xfrm>
            <a:off x="6477155" y="352784"/>
            <a:ext cx="2351369" cy="1449115"/>
          </a:xfrm>
          <a:prstGeom prst="rect">
            <a:avLst/>
          </a:prstGeom>
        </p:spPr>
        <p:txBody>
          <a:bodyPr vert="horz" wrap="square" lIns="0" tIns="12700" rIns="0" bIns="0" rtlCol="0">
            <a:spAutoFit/>
          </a:bodyPr>
          <a:lstStyle/>
          <a:p>
            <a:pPr lvl="2" algn="l">
              <a:lnSpc>
                <a:spcPts val="1400"/>
              </a:lnSpc>
            </a:pPr>
            <a:r>
              <a:rPr lang="en-US" sz="1200" dirty="0">
                <a:solidFill>
                  <a:srgbClr val="FFFFFF"/>
                </a:solidFill>
                <a:latin typeface="Countach" panose="02000000000000000000" pitchFamily="50" charset="0"/>
                <a:cs typeface="Arial Narrow"/>
              </a:rPr>
              <a:t>GEORGE LINLEY</a:t>
            </a:r>
          </a:p>
          <a:p>
            <a:pPr lvl="2" algn="l">
              <a:lnSpc>
                <a:spcPts val="1400"/>
              </a:lnSpc>
            </a:pPr>
            <a:r>
              <a:rPr lang="en-US" sz="1200" dirty="0">
                <a:solidFill>
                  <a:srgbClr val="FFFFFF"/>
                </a:solidFill>
                <a:latin typeface="Countach" panose="02000000000000000000" pitchFamily="50" charset="0"/>
                <a:cs typeface="Arial Narrow"/>
              </a:rPr>
              <a:t>EXECUTIVE DIRECTOR</a:t>
            </a:r>
          </a:p>
          <a:p>
            <a:pPr lvl="2" algn="l">
              <a:lnSpc>
                <a:spcPts val="1400"/>
              </a:lnSpc>
            </a:pPr>
            <a:endParaRPr lang="en-US" sz="1200" dirty="0">
              <a:solidFill>
                <a:srgbClr val="FFFFFF"/>
              </a:solidFill>
              <a:latin typeface="Countach" panose="02000000000000000000" pitchFamily="50" charset="0"/>
              <a:cs typeface="Arial Narrow"/>
            </a:endParaRPr>
          </a:p>
          <a:p>
            <a:pPr lvl="2" algn="l">
              <a:lnSpc>
                <a:spcPts val="1400"/>
              </a:lnSpc>
            </a:pPr>
            <a:r>
              <a:rPr lang="en-US" sz="1200" dirty="0">
                <a:solidFill>
                  <a:srgbClr val="FFFFFF"/>
                </a:solidFill>
                <a:latin typeface="Countach" panose="02000000000000000000" pitchFamily="50" charset="0"/>
                <a:cs typeface="Arial Narrow"/>
              </a:rPr>
              <a:t>PALM BEACH COUNTY/SPORTS COMMISSION</a:t>
            </a:r>
            <a:endParaRPr lang="en-US" sz="1200" dirty="0">
              <a:latin typeface="Countach" panose="02000000000000000000" pitchFamily="50" charset="0"/>
              <a:cs typeface="Arial Narrow"/>
            </a:endParaRPr>
          </a:p>
          <a:p>
            <a:pPr marR="662305" lvl="2" algn="l">
              <a:lnSpc>
                <a:spcPts val="1400"/>
              </a:lnSpc>
            </a:pPr>
            <a:r>
              <a:rPr lang="en-US" sz="1200" dirty="0">
                <a:solidFill>
                  <a:srgbClr val="FFFFFF"/>
                </a:solidFill>
                <a:latin typeface="Countach" panose="02000000000000000000" pitchFamily="50" charset="0"/>
                <a:cs typeface="Arial Narrow"/>
              </a:rPr>
              <a:t>2195 SOUTHERN BLVD., SUITE 550          WEST PALM BEACH, FL 33406 </a:t>
            </a:r>
          </a:p>
          <a:p>
            <a:pPr marR="662305" lvl="2" algn="l">
              <a:lnSpc>
                <a:spcPts val="1400"/>
              </a:lnSpc>
            </a:pPr>
            <a:endParaRPr lang="en-US" sz="1200" dirty="0">
              <a:solidFill>
                <a:srgbClr val="FFFFFF"/>
              </a:solidFill>
              <a:latin typeface="Countach" panose="02000000000000000000" pitchFamily="50" charset="0"/>
              <a:cs typeface="Arial Narrow"/>
            </a:endParaRPr>
          </a:p>
          <a:p>
            <a:pPr marR="662305" lvl="2" algn="l">
              <a:lnSpc>
                <a:spcPts val="1400"/>
              </a:lnSpc>
            </a:pPr>
            <a:r>
              <a:rPr lang="en-US" sz="1200" dirty="0">
                <a:solidFill>
                  <a:srgbClr val="FFFFFF"/>
                </a:solidFill>
                <a:latin typeface="Countach" panose="02000000000000000000" pitchFamily="50" charset="0"/>
                <a:cs typeface="Arial Narrow"/>
              </a:rPr>
              <a:t> DIRECT LINE: </a:t>
            </a:r>
            <a:r>
              <a:rPr lang="en-US" sz="1200" dirty="0">
                <a:solidFill>
                  <a:srgbClr val="FFFFFF"/>
                </a:solidFill>
                <a:uFill>
                  <a:solidFill>
                    <a:srgbClr val="FFFFFF"/>
                  </a:solidFill>
                </a:uFill>
                <a:latin typeface="Countach" panose="02000000000000000000" pitchFamily="50" charset="0"/>
                <a:cs typeface="Arial Narrow"/>
              </a:rPr>
              <a:t>561.233.3123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4000" cy="5143500"/>
            </a:xfrm>
            <a:prstGeom prst="rect">
              <a:avLst/>
            </a:prstGeom>
          </p:spPr>
        </p:pic>
        <p:sp>
          <p:nvSpPr>
            <p:cNvPr id="4" name="object 4"/>
            <p:cNvSpPr/>
            <p:nvPr/>
          </p:nvSpPr>
          <p:spPr>
            <a:xfrm>
              <a:off x="0" y="0"/>
              <a:ext cx="3700779" cy="5143500"/>
            </a:xfrm>
            <a:custGeom>
              <a:avLst/>
              <a:gdLst/>
              <a:ahLst/>
              <a:cxnLst/>
              <a:rect l="l" t="t" r="r" b="b"/>
              <a:pathLst>
                <a:path w="3700779" h="5143500">
                  <a:moveTo>
                    <a:pt x="3700467" y="5143500"/>
                  </a:moveTo>
                  <a:lnTo>
                    <a:pt x="3700467" y="0"/>
                  </a:lnTo>
                  <a:lnTo>
                    <a:pt x="0" y="0"/>
                  </a:lnTo>
                  <a:lnTo>
                    <a:pt x="0" y="5143500"/>
                  </a:lnTo>
                  <a:lnTo>
                    <a:pt x="3700467" y="5143500"/>
                  </a:lnTo>
                  <a:close/>
                </a:path>
              </a:pathLst>
            </a:custGeom>
            <a:solidFill>
              <a:srgbClr val="000000">
                <a:alpha val="61959"/>
              </a:srgbClr>
            </a:solidFill>
          </p:spPr>
          <p:txBody>
            <a:bodyPr wrap="square" lIns="0" tIns="0" rIns="0" bIns="0" rtlCol="0"/>
            <a:lstStyle/>
            <a:p>
              <a:endParaRPr lang="en-US" dirty="0">
                <a:latin typeface="Countach" panose="02000000000000000000" pitchFamily="50" charset="0"/>
              </a:endParaRPr>
            </a:p>
          </p:txBody>
        </p:sp>
        <p:pic>
          <p:nvPicPr>
            <p:cNvPr id="5" name="object 5"/>
            <p:cNvPicPr/>
            <p:nvPr/>
          </p:nvPicPr>
          <p:blipFill>
            <a:blip r:embed="rId3" cstate="print"/>
            <a:stretch>
              <a:fillRect/>
            </a:stretch>
          </p:blipFill>
          <p:spPr>
            <a:xfrm>
              <a:off x="566927" y="4279391"/>
              <a:ext cx="1676400" cy="192024"/>
            </a:xfrm>
            <a:prstGeom prst="rect">
              <a:avLst/>
            </a:prstGeom>
          </p:spPr>
        </p:pic>
        <p:pic>
          <p:nvPicPr>
            <p:cNvPr id="6" name="object 6"/>
            <p:cNvPicPr/>
            <p:nvPr/>
          </p:nvPicPr>
          <p:blipFill>
            <a:blip r:embed="rId4" cstate="print"/>
            <a:stretch>
              <a:fillRect/>
            </a:stretch>
          </p:blipFill>
          <p:spPr>
            <a:xfrm>
              <a:off x="451104" y="4501896"/>
              <a:ext cx="2100072" cy="380999"/>
            </a:xfrm>
            <a:prstGeom prst="rect">
              <a:avLst/>
            </a:prstGeom>
          </p:spPr>
        </p:pic>
      </p:grpSp>
      <p:sp>
        <p:nvSpPr>
          <p:cNvPr id="7" name="object 7"/>
          <p:cNvSpPr txBox="1"/>
          <p:nvPr/>
        </p:nvSpPr>
        <p:spPr>
          <a:xfrm>
            <a:off x="545471" y="4541520"/>
            <a:ext cx="185547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D9D9D9"/>
                </a:solidFill>
                <a:latin typeface="Countach" panose="02000000000000000000" pitchFamily="50" charset="0"/>
                <a:cs typeface="Arial Narrow"/>
              </a:rPr>
              <a:t>THE NEXT LEVEL </a:t>
            </a:r>
            <a:r>
              <a:rPr lang="en-US" sz="1100" b="1" dirty="0">
                <a:solidFill>
                  <a:srgbClr val="C00000"/>
                </a:solidFill>
                <a:latin typeface="Countach" panose="02000000000000000000" pitchFamily="50" charset="0"/>
                <a:cs typeface="Arial Narrow"/>
              </a:rPr>
              <a:t>STARTS HERE.</a:t>
            </a:r>
            <a:endParaRPr lang="en-US" sz="1100" dirty="0">
              <a:solidFill>
                <a:srgbClr val="C00000"/>
              </a:solidFill>
              <a:latin typeface="Countach" panose="02000000000000000000" pitchFamily="50" charset="0"/>
              <a:cs typeface="Arial Narrow"/>
            </a:endParaRPr>
          </a:p>
        </p:txBody>
      </p:sp>
      <p:grpSp>
        <p:nvGrpSpPr>
          <p:cNvPr id="8" name="object 8"/>
          <p:cNvGrpSpPr/>
          <p:nvPr/>
        </p:nvGrpSpPr>
        <p:grpSpPr>
          <a:xfrm>
            <a:off x="3700462" y="0"/>
            <a:ext cx="5443855" cy="5142230"/>
            <a:chOff x="3700462" y="0"/>
            <a:chExt cx="5443855" cy="5142230"/>
          </a:xfrm>
        </p:grpSpPr>
        <p:pic>
          <p:nvPicPr>
            <p:cNvPr id="9" name="object 9"/>
            <p:cNvPicPr/>
            <p:nvPr/>
          </p:nvPicPr>
          <p:blipFill>
            <a:blip r:embed="rId5" cstate="print"/>
            <a:stretch>
              <a:fillRect/>
            </a:stretch>
          </p:blipFill>
          <p:spPr>
            <a:xfrm>
              <a:off x="3700462" y="0"/>
              <a:ext cx="5443537" cy="5142093"/>
            </a:xfrm>
            <a:prstGeom prst="rect">
              <a:avLst/>
            </a:prstGeom>
          </p:spPr>
        </p:pic>
        <p:sp>
          <p:nvSpPr>
            <p:cNvPr id="10" name="object 10"/>
            <p:cNvSpPr/>
            <p:nvPr/>
          </p:nvSpPr>
          <p:spPr>
            <a:xfrm>
              <a:off x="3909174" y="3763517"/>
              <a:ext cx="2647315" cy="1097915"/>
            </a:xfrm>
            <a:custGeom>
              <a:avLst/>
              <a:gdLst/>
              <a:ahLst/>
              <a:cxnLst/>
              <a:rect l="l" t="t" r="r" b="b"/>
              <a:pathLst>
                <a:path w="2647315" h="1097914">
                  <a:moveTo>
                    <a:pt x="2646857" y="0"/>
                  </a:moveTo>
                  <a:lnTo>
                    <a:pt x="0" y="0"/>
                  </a:lnTo>
                  <a:lnTo>
                    <a:pt x="0" y="1097742"/>
                  </a:lnTo>
                  <a:lnTo>
                    <a:pt x="2646857" y="1097742"/>
                  </a:lnTo>
                  <a:lnTo>
                    <a:pt x="2646857"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grpSp>
      <p:sp>
        <p:nvSpPr>
          <p:cNvPr id="11" name="object 11"/>
          <p:cNvSpPr txBox="1"/>
          <p:nvPr/>
        </p:nvSpPr>
        <p:spPr>
          <a:xfrm>
            <a:off x="3965054" y="3820159"/>
            <a:ext cx="2511946" cy="973455"/>
          </a:xfrm>
          <a:prstGeom prst="rect">
            <a:avLst/>
          </a:prstGeom>
        </p:spPr>
        <p:txBody>
          <a:bodyPr vert="horz" wrap="square" lIns="0" tIns="27305" rIns="0" bIns="0" rtlCol="0">
            <a:spAutoFit/>
          </a:bodyPr>
          <a:lstStyle/>
          <a:p>
            <a:pPr marL="140970" marR="137795" indent="-128905">
              <a:lnSpc>
                <a:spcPts val="980"/>
              </a:lnSpc>
              <a:spcBef>
                <a:spcPts val="215"/>
              </a:spcBef>
              <a:buClr>
                <a:srgbClr val="FF0000"/>
              </a:buClr>
              <a:buFont typeface="Arial"/>
              <a:buChar char="■"/>
              <a:tabLst>
                <a:tab pos="140970" algn="l"/>
              </a:tabLst>
            </a:pPr>
            <a:r>
              <a:rPr lang="en-US" sz="900" b="1" dirty="0">
                <a:solidFill>
                  <a:srgbClr val="FFFFFF"/>
                </a:solidFill>
                <a:latin typeface="Countach" panose="02000000000000000000" pitchFamily="50" charset="0"/>
                <a:cs typeface="Arial Narrow"/>
              </a:rPr>
              <a:t>ONLY 30</a:t>
            </a:r>
            <a:r>
              <a:rPr lang="en-US" sz="900" b="1" dirty="0">
                <a:solidFill>
                  <a:srgbClr val="FFFFFF"/>
                </a:solidFill>
                <a:latin typeface="Impact" panose="020B0806030902050204" pitchFamily="34" charset="0"/>
                <a:cs typeface="Arial Narrow"/>
              </a:rPr>
              <a:t>% </a:t>
            </a:r>
            <a:r>
              <a:rPr lang="en-US" sz="900" b="1" dirty="0">
                <a:solidFill>
                  <a:srgbClr val="FFFFFF"/>
                </a:solidFill>
                <a:latin typeface="Countach" panose="02000000000000000000" pitchFamily="50" charset="0"/>
                <a:cs typeface="Arial Narrow"/>
              </a:rPr>
              <a:t>OF VISITORS ORIGINATED FROM WITHIN 20 MILES OF THE PG WEST PALM BASEBALL COMPLEX</a:t>
            </a:r>
            <a:endParaRPr lang="en-US" sz="900" dirty="0">
              <a:latin typeface="Countach" panose="02000000000000000000" pitchFamily="50" charset="0"/>
              <a:cs typeface="Arial Narrow"/>
            </a:endParaRPr>
          </a:p>
          <a:p>
            <a:pPr marL="140970" marR="5080" indent="-128905">
              <a:lnSpc>
                <a:spcPct val="102200"/>
              </a:lnSpc>
              <a:spcBef>
                <a:spcPts val="490"/>
              </a:spcBef>
              <a:buClr>
                <a:srgbClr val="FF0000"/>
              </a:buClr>
              <a:buFont typeface="Arial"/>
              <a:buChar char="■"/>
              <a:tabLst>
                <a:tab pos="140970" algn="l"/>
              </a:tabLst>
            </a:pPr>
            <a:r>
              <a:rPr lang="en-US" sz="900" b="1" dirty="0">
                <a:solidFill>
                  <a:srgbClr val="FFFFFF"/>
                </a:solidFill>
                <a:latin typeface="Countach" panose="02000000000000000000" pitchFamily="50" charset="0"/>
                <a:cs typeface="Arial Narrow"/>
              </a:rPr>
              <a:t>TOP OUT-OF-TOWN MARKETS INCLUDE - MIAMI, ST. LOUIS, TAMPA, WASHINGTON DC, PHILADELPHIA AND HOUSTON.</a:t>
            </a:r>
            <a:endParaRPr lang="en-US" sz="900" dirty="0">
              <a:latin typeface="Countach" panose="02000000000000000000" pitchFamily="50" charset="0"/>
              <a:cs typeface="Arial Narrow"/>
            </a:endParaRPr>
          </a:p>
          <a:p>
            <a:pPr marL="140970" marR="226695" indent="-128905">
              <a:lnSpc>
                <a:spcPct val="100000"/>
              </a:lnSpc>
              <a:spcBef>
                <a:spcPts val="530"/>
              </a:spcBef>
              <a:buClr>
                <a:srgbClr val="FF0000"/>
              </a:buClr>
              <a:buFont typeface="Arial"/>
              <a:buChar char="■"/>
              <a:tabLst>
                <a:tab pos="140970" algn="l"/>
              </a:tabLst>
            </a:pPr>
            <a:r>
              <a:rPr lang="en-US" sz="900" b="1" dirty="0">
                <a:solidFill>
                  <a:srgbClr val="FFFFFF"/>
                </a:solidFill>
                <a:latin typeface="Countach" panose="02000000000000000000" pitchFamily="50" charset="0"/>
                <a:cs typeface="Arial Narrow"/>
              </a:rPr>
              <a:t>TOP 6 CUSTOMER HOUSEHOLD SEGMENTS BY OF VISITORS ARE IN WEALTHIEST LIFESTYLE SEGMENT.</a:t>
            </a:r>
            <a:endParaRPr lang="en-US" sz="900" dirty="0">
              <a:latin typeface="Countach" panose="02000000000000000000" pitchFamily="50" charset="0"/>
              <a:cs typeface="Arial Narrow"/>
            </a:endParaRPr>
          </a:p>
        </p:txBody>
      </p:sp>
      <p:sp>
        <p:nvSpPr>
          <p:cNvPr id="12" name="object 12"/>
          <p:cNvSpPr/>
          <p:nvPr/>
        </p:nvSpPr>
        <p:spPr>
          <a:xfrm>
            <a:off x="311629" y="1504950"/>
            <a:ext cx="3234055" cy="323215"/>
          </a:xfrm>
          <a:custGeom>
            <a:avLst/>
            <a:gdLst/>
            <a:ahLst/>
            <a:cxnLst/>
            <a:rect l="l" t="t" r="r" b="b"/>
            <a:pathLst>
              <a:path w="3234054" h="323214">
                <a:moveTo>
                  <a:pt x="3233731" y="0"/>
                </a:moveTo>
                <a:lnTo>
                  <a:pt x="0" y="0"/>
                </a:lnTo>
                <a:lnTo>
                  <a:pt x="0" y="323164"/>
                </a:lnTo>
                <a:lnTo>
                  <a:pt x="3233731" y="323164"/>
                </a:lnTo>
                <a:lnTo>
                  <a:pt x="3233731"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3" name="object 13"/>
          <p:cNvSpPr txBox="1">
            <a:spLocks noGrp="1"/>
          </p:cNvSpPr>
          <p:nvPr>
            <p:ph type="title"/>
          </p:nvPr>
        </p:nvSpPr>
        <p:spPr>
          <a:xfrm>
            <a:off x="390369" y="1504950"/>
            <a:ext cx="1816735" cy="289823"/>
          </a:xfrm>
          <a:prstGeom prst="rect">
            <a:avLst/>
          </a:prstGeom>
        </p:spPr>
        <p:txBody>
          <a:bodyPr vert="horz" wrap="square" lIns="0" tIns="12700" rIns="0" bIns="0" rtlCol="0">
            <a:spAutoFit/>
          </a:bodyPr>
          <a:lstStyle/>
          <a:p>
            <a:pPr marL="12700">
              <a:lnSpc>
                <a:spcPct val="100000"/>
              </a:lnSpc>
              <a:spcBef>
                <a:spcPts val="100"/>
              </a:spcBef>
            </a:pPr>
            <a:r>
              <a:rPr lang="en-US" sz="1800" dirty="0">
                <a:solidFill>
                  <a:srgbClr val="C00000"/>
                </a:solidFill>
                <a:latin typeface="Countach" panose="02000000000000000000" pitchFamily="50" charset="0"/>
              </a:rPr>
              <a:t>MOBILYTICS INSIGHTS</a:t>
            </a:r>
            <a:r>
              <a:rPr lang="en-US" dirty="0">
                <a:solidFill>
                  <a:srgbClr val="FF0000"/>
                </a:solidFill>
                <a:latin typeface="Countach" panose="02000000000000000000" pitchFamily="50" charset="0"/>
              </a:rPr>
              <a:t>:</a:t>
            </a:r>
          </a:p>
        </p:txBody>
      </p:sp>
      <p:sp>
        <p:nvSpPr>
          <p:cNvPr id="14" name="object 14"/>
          <p:cNvSpPr/>
          <p:nvPr/>
        </p:nvSpPr>
        <p:spPr>
          <a:xfrm>
            <a:off x="311629" y="1857591"/>
            <a:ext cx="3234055" cy="415925"/>
          </a:xfrm>
          <a:custGeom>
            <a:avLst/>
            <a:gdLst/>
            <a:ahLst/>
            <a:cxnLst/>
            <a:rect l="l" t="t" r="r" b="b"/>
            <a:pathLst>
              <a:path w="3234054" h="415925">
                <a:moveTo>
                  <a:pt x="3233731" y="0"/>
                </a:moveTo>
                <a:lnTo>
                  <a:pt x="0" y="0"/>
                </a:lnTo>
                <a:lnTo>
                  <a:pt x="0" y="415493"/>
                </a:lnTo>
                <a:lnTo>
                  <a:pt x="3233731" y="415493"/>
                </a:lnTo>
                <a:lnTo>
                  <a:pt x="3233731" y="0"/>
                </a:lnTo>
                <a:close/>
              </a:path>
            </a:pathLst>
          </a:custGeom>
          <a:solidFill>
            <a:srgbClr val="000000"/>
          </a:solidFill>
        </p:spPr>
        <p:txBody>
          <a:bodyPr wrap="square" lIns="0" tIns="0" rIns="0" bIns="0" rtlCol="0"/>
          <a:lstStyle/>
          <a:p>
            <a:endParaRPr lang="en-US" dirty="0">
              <a:latin typeface="Countach" panose="02000000000000000000" pitchFamily="50" charset="0"/>
            </a:endParaRPr>
          </a:p>
        </p:txBody>
      </p:sp>
      <p:sp>
        <p:nvSpPr>
          <p:cNvPr id="15" name="object 15"/>
          <p:cNvSpPr txBox="1"/>
          <p:nvPr/>
        </p:nvSpPr>
        <p:spPr>
          <a:xfrm>
            <a:off x="367509" y="1914043"/>
            <a:ext cx="2923540" cy="287655"/>
          </a:xfrm>
          <a:prstGeom prst="rect">
            <a:avLst/>
          </a:prstGeom>
        </p:spPr>
        <p:txBody>
          <a:bodyPr vert="horz" wrap="square" lIns="0" tIns="27305" rIns="0" bIns="0" rtlCol="0">
            <a:spAutoFit/>
          </a:bodyPr>
          <a:lstStyle/>
          <a:p>
            <a:pPr marL="140970" marR="5080" indent="-128905">
              <a:lnSpc>
                <a:spcPts val="980"/>
              </a:lnSpc>
              <a:spcBef>
                <a:spcPts val="215"/>
              </a:spcBef>
              <a:buClr>
                <a:srgbClr val="FF0000"/>
              </a:buClr>
              <a:buFont typeface="Arial"/>
              <a:buChar char="■"/>
              <a:tabLst>
                <a:tab pos="140970" algn="l"/>
              </a:tabLst>
            </a:pPr>
            <a:r>
              <a:rPr lang="en-US" sz="900" b="1" dirty="0">
                <a:solidFill>
                  <a:srgbClr val="FFFFFF"/>
                </a:solidFill>
                <a:latin typeface="Countach" panose="02000000000000000000" pitchFamily="50" charset="0"/>
                <a:cs typeface="Arial Narrow"/>
              </a:rPr>
              <a:t>PROVIDES INSIGHTS INTO THE HOME LOCATIONS BY DENSITY FOR THE WEST PALM BASEBALL COMPLEX</a:t>
            </a:r>
            <a:endParaRPr lang="en-US" sz="900" dirty="0">
              <a:latin typeface="Countach" panose="02000000000000000000" pitchFamily="50" charset="0"/>
              <a:cs typeface="Arial Narrow"/>
            </a:endParaRPr>
          </a:p>
        </p:txBody>
      </p:sp>
      <p:sp>
        <p:nvSpPr>
          <p:cNvPr id="16" name="object 16"/>
          <p:cNvSpPr txBox="1"/>
          <p:nvPr/>
        </p:nvSpPr>
        <p:spPr>
          <a:xfrm>
            <a:off x="304800" y="2272183"/>
            <a:ext cx="3121498" cy="1724062"/>
          </a:xfrm>
          <a:prstGeom prst="rect">
            <a:avLst/>
          </a:prstGeom>
        </p:spPr>
        <p:txBody>
          <a:bodyPr vert="horz" wrap="square" lIns="0" tIns="180340" rIns="0" bIns="0" rtlCol="0">
            <a:spAutoFit/>
          </a:bodyPr>
          <a:lstStyle/>
          <a:p>
            <a:pPr marL="12700" marR="5080">
              <a:lnSpc>
                <a:spcPct val="69400"/>
              </a:lnSpc>
              <a:spcBef>
                <a:spcPts val="1420"/>
              </a:spcBef>
            </a:pPr>
            <a:r>
              <a:rPr lang="en-US" sz="3600" b="1" dirty="0">
                <a:solidFill>
                  <a:srgbClr val="FFFFFF"/>
                </a:solidFill>
                <a:latin typeface="Countach" panose="02000000000000000000" pitchFamily="50" charset="0"/>
                <a:cs typeface="Arial Narrow"/>
              </a:rPr>
              <a:t>VISITOR TRADE AREA FOR THE WEST PALM</a:t>
            </a:r>
            <a:endParaRPr lang="en-US" sz="3600" b="1" dirty="0">
              <a:latin typeface="Countach" panose="02000000000000000000" pitchFamily="50" charset="0"/>
              <a:cs typeface="Arial Narrow"/>
            </a:endParaRPr>
          </a:p>
          <a:p>
            <a:pPr marL="12700" marR="55880">
              <a:lnSpc>
                <a:spcPct val="69400"/>
              </a:lnSpc>
              <a:spcBef>
                <a:spcPts val="100"/>
              </a:spcBef>
            </a:pPr>
            <a:r>
              <a:rPr lang="en-US" sz="3600" b="1" dirty="0">
                <a:solidFill>
                  <a:srgbClr val="FFFFFF"/>
                </a:solidFill>
                <a:latin typeface="Countach" panose="02000000000000000000" pitchFamily="50" charset="0"/>
                <a:cs typeface="Arial Narrow"/>
              </a:rPr>
              <a:t>BASEBALL COMPLEX IN FLORIDA.</a:t>
            </a:r>
            <a:endParaRPr lang="en-US" sz="3600" b="1" dirty="0">
              <a:latin typeface="Countach" panose="02000000000000000000" pitchFamily="50" charset="0"/>
              <a:cs typeface="Arial Narrow"/>
            </a:endParaRPr>
          </a:p>
        </p:txBody>
      </p:sp>
      <p:pic>
        <p:nvPicPr>
          <p:cNvPr id="17" name="object 17"/>
          <p:cNvPicPr/>
          <p:nvPr/>
        </p:nvPicPr>
        <p:blipFill>
          <a:blip r:embed="rId6" cstate="print"/>
          <a:stretch>
            <a:fillRect/>
          </a:stretch>
        </p:blipFill>
        <p:spPr>
          <a:xfrm>
            <a:off x="3873982" y="142052"/>
            <a:ext cx="1045883" cy="305940"/>
          </a:xfrm>
          <a:prstGeom prst="rect">
            <a:avLst/>
          </a:prstGeom>
        </p:spPr>
      </p:pic>
      <p:pic>
        <p:nvPicPr>
          <p:cNvPr id="18" name="object 18"/>
          <p:cNvPicPr/>
          <p:nvPr/>
        </p:nvPicPr>
        <p:blipFill>
          <a:blip r:embed="rId7" cstate="print"/>
          <a:stretch>
            <a:fillRect/>
          </a:stretch>
        </p:blipFill>
        <p:spPr>
          <a:xfrm>
            <a:off x="2243674" y="1565555"/>
            <a:ext cx="947927" cy="20421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4000" cy="5143500"/>
            </a:xfrm>
            <a:prstGeom prst="rect">
              <a:avLst/>
            </a:prstGeom>
          </p:spPr>
        </p:pic>
        <p:pic>
          <p:nvPicPr>
            <p:cNvPr id="4" name="object 4"/>
            <p:cNvPicPr/>
            <p:nvPr/>
          </p:nvPicPr>
          <p:blipFill>
            <a:blip r:embed="rId3" cstate="print"/>
            <a:stretch>
              <a:fillRect/>
            </a:stretch>
          </p:blipFill>
          <p:spPr>
            <a:xfrm>
              <a:off x="70103" y="0"/>
              <a:ext cx="9073896" cy="5141975"/>
            </a:xfrm>
            <a:prstGeom prst="rect">
              <a:avLst/>
            </a:prstGeom>
          </p:spPr>
        </p:pic>
      </p:grpSp>
      <p:sp>
        <p:nvSpPr>
          <p:cNvPr id="5" name="object 5"/>
          <p:cNvSpPr txBox="1">
            <a:spLocks noGrp="1"/>
          </p:cNvSpPr>
          <p:nvPr>
            <p:ph type="title"/>
          </p:nvPr>
        </p:nvSpPr>
        <p:spPr>
          <a:xfrm>
            <a:off x="0" y="1933448"/>
            <a:ext cx="9143999" cy="980012"/>
          </a:xfrm>
          <a:prstGeom prst="rect">
            <a:avLst/>
          </a:prstGeom>
        </p:spPr>
        <p:txBody>
          <a:bodyPr vert="horz" wrap="square" lIns="0" tIns="298450" rIns="0" bIns="0" rtlCol="0">
            <a:spAutoFit/>
          </a:bodyPr>
          <a:lstStyle/>
          <a:p>
            <a:pPr marL="120014" marR="5080" indent="-107950" algn="ctr">
              <a:lnSpc>
                <a:spcPct val="70200"/>
              </a:lnSpc>
              <a:spcBef>
                <a:spcPts val="2350"/>
              </a:spcBef>
            </a:pPr>
            <a:r>
              <a:rPr lang="en-US" sz="6300" dirty="0">
                <a:latin typeface="Countach" panose="02000000000000000000" pitchFamily="50" charset="0"/>
              </a:rPr>
              <a:t>CASE STUDIES+</a:t>
            </a:r>
          </a:p>
        </p:txBody>
      </p:sp>
      <p:pic>
        <p:nvPicPr>
          <p:cNvPr id="6" name="object 6"/>
          <p:cNvPicPr/>
          <p:nvPr/>
        </p:nvPicPr>
        <p:blipFill>
          <a:blip r:embed="rId4" cstate="print"/>
          <a:stretch>
            <a:fillRect/>
          </a:stretch>
        </p:blipFill>
        <p:spPr>
          <a:xfrm>
            <a:off x="3781145" y="1669846"/>
            <a:ext cx="1596174" cy="304558"/>
          </a:xfrm>
          <a:prstGeom prst="rect">
            <a:avLst/>
          </a:prstGeom>
        </p:spPr>
      </p:pic>
      <p:sp>
        <p:nvSpPr>
          <p:cNvPr id="8" name="TextBox 7">
            <a:extLst>
              <a:ext uri="{FF2B5EF4-FFF2-40B4-BE49-F238E27FC236}">
                <a16:creationId xmlns:a16="http://schemas.microsoft.com/office/drawing/2014/main" id="{06CA3F6B-B15C-2196-A170-6B25397D4C35}"/>
              </a:ext>
            </a:extLst>
          </p:cNvPr>
          <p:cNvSpPr txBox="1"/>
          <p:nvPr/>
        </p:nvSpPr>
        <p:spPr>
          <a:xfrm>
            <a:off x="0" y="2586817"/>
            <a:ext cx="8991598" cy="1061829"/>
          </a:xfrm>
          <a:prstGeom prst="rect">
            <a:avLst/>
          </a:prstGeom>
          <a:noFill/>
        </p:spPr>
        <p:txBody>
          <a:bodyPr wrap="square">
            <a:spAutoFit/>
          </a:bodyPr>
          <a:lstStyle/>
          <a:p>
            <a:pPr algn="ctr"/>
            <a:r>
              <a:rPr lang="en-US" sz="6300" b="1" dirty="0">
                <a:solidFill>
                  <a:schemeClr val="bg1"/>
                </a:solidFill>
                <a:latin typeface="Countach" panose="02000000000000000000" pitchFamily="50" charset="0"/>
              </a:rPr>
              <a:t>SUPPORT DATA</a:t>
            </a:r>
            <a:endParaRPr lang="en-US" sz="6300" b="1" dirty="0">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4000" cy="4526523"/>
            </a:xfrm>
            <a:prstGeom prst="rect">
              <a:avLst/>
            </a:prstGeom>
          </p:spPr>
        </p:pic>
        <p:pic>
          <p:nvPicPr>
            <p:cNvPr id="4" name="object 4"/>
            <p:cNvPicPr/>
            <p:nvPr/>
          </p:nvPicPr>
          <p:blipFill>
            <a:blip r:embed="rId3" cstate="print"/>
            <a:stretch>
              <a:fillRect/>
            </a:stretch>
          </p:blipFill>
          <p:spPr>
            <a:xfrm>
              <a:off x="0" y="0"/>
              <a:ext cx="9144000" cy="5143500"/>
            </a:xfrm>
            <a:prstGeom prst="rect">
              <a:avLst/>
            </a:prstGeom>
          </p:spPr>
        </p:pic>
      </p:grpSp>
      <p:grpSp>
        <p:nvGrpSpPr>
          <p:cNvPr id="6" name="object 6"/>
          <p:cNvGrpSpPr/>
          <p:nvPr/>
        </p:nvGrpSpPr>
        <p:grpSpPr>
          <a:xfrm>
            <a:off x="0" y="4526524"/>
            <a:ext cx="9144000" cy="617220"/>
            <a:chOff x="0" y="4526524"/>
            <a:chExt cx="9144000" cy="617220"/>
          </a:xfrm>
        </p:grpSpPr>
        <p:sp>
          <p:nvSpPr>
            <p:cNvPr id="7" name="object 7"/>
            <p:cNvSpPr/>
            <p:nvPr/>
          </p:nvSpPr>
          <p:spPr>
            <a:xfrm>
              <a:off x="0" y="4526524"/>
              <a:ext cx="9144000" cy="617220"/>
            </a:xfrm>
            <a:custGeom>
              <a:avLst/>
              <a:gdLst/>
              <a:ahLst/>
              <a:cxnLst/>
              <a:rect l="l" t="t" r="r" b="b"/>
              <a:pathLst>
                <a:path w="9144000" h="617220">
                  <a:moveTo>
                    <a:pt x="9144000" y="0"/>
                  </a:moveTo>
                  <a:lnTo>
                    <a:pt x="0" y="0"/>
                  </a:lnTo>
                  <a:lnTo>
                    <a:pt x="0" y="616911"/>
                  </a:lnTo>
                  <a:lnTo>
                    <a:pt x="9144000" y="616911"/>
                  </a:lnTo>
                  <a:lnTo>
                    <a:pt x="9144000" y="0"/>
                  </a:lnTo>
                  <a:close/>
                </a:path>
              </a:pathLst>
            </a:custGeom>
            <a:solidFill>
              <a:srgbClr val="003247"/>
            </a:solidFill>
          </p:spPr>
          <p:txBody>
            <a:bodyPr wrap="square" lIns="0" tIns="0" rIns="0" bIns="0" rtlCol="0"/>
            <a:lstStyle/>
            <a:p>
              <a:endParaRPr/>
            </a:p>
          </p:txBody>
        </p:sp>
        <p:pic>
          <p:nvPicPr>
            <p:cNvPr id="8" name="object 8"/>
            <p:cNvPicPr/>
            <p:nvPr/>
          </p:nvPicPr>
          <p:blipFill>
            <a:blip r:embed="rId4" cstate="print"/>
            <a:stretch>
              <a:fillRect/>
            </a:stretch>
          </p:blipFill>
          <p:spPr>
            <a:xfrm>
              <a:off x="7431366" y="4693110"/>
              <a:ext cx="1496288" cy="285497"/>
            </a:xfrm>
            <a:prstGeom prst="rect">
              <a:avLst/>
            </a:prstGeom>
          </p:spPr>
        </p:pic>
      </p:grpSp>
      <p:sp>
        <p:nvSpPr>
          <p:cNvPr id="9" name="object 9"/>
          <p:cNvSpPr txBox="1"/>
          <p:nvPr/>
        </p:nvSpPr>
        <p:spPr>
          <a:xfrm>
            <a:off x="243019" y="4682401"/>
            <a:ext cx="3818890" cy="327013"/>
          </a:xfrm>
          <a:prstGeom prst="rect">
            <a:avLst/>
          </a:prstGeom>
        </p:spPr>
        <p:txBody>
          <a:bodyPr vert="horz" wrap="square" lIns="0" tIns="3810" rIns="0" bIns="0" rtlCol="0">
            <a:spAutoFit/>
          </a:bodyPr>
          <a:lstStyle/>
          <a:p>
            <a:pPr marL="12700">
              <a:lnSpc>
                <a:spcPct val="100000"/>
              </a:lnSpc>
              <a:spcBef>
                <a:spcPts val="30"/>
              </a:spcBef>
            </a:pPr>
            <a:r>
              <a:rPr lang="en-US" sz="2100" b="1" dirty="0">
                <a:solidFill>
                  <a:srgbClr val="41A7C6"/>
                </a:solidFill>
                <a:latin typeface="Countach" panose="02000000000000000000" pitchFamily="50" charset="0"/>
                <a:cs typeface="Arial"/>
              </a:rPr>
              <a:t>CASE STUDY - </a:t>
            </a:r>
            <a:r>
              <a:rPr lang="en-US" sz="2100" b="1" dirty="0">
                <a:solidFill>
                  <a:srgbClr val="FFFFFF"/>
                </a:solidFill>
                <a:latin typeface="Countach" panose="02000000000000000000" pitchFamily="50" charset="0"/>
                <a:cs typeface="Arial"/>
              </a:rPr>
              <a:t>CEDAR PARK, TEXAS</a:t>
            </a:r>
            <a:endParaRPr lang="en-US" sz="2100" b="1" dirty="0">
              <a:latin typeface="Countach" panose="02000000000000000000" pitchFamily="50" charset="0"/>
              <a:cs typeface="Arial"/>
            </a:endParaRPr>
          </a:p>
        </p:txBody>
      </p:sp>
      <p:sp>
        <p:nvSpPr>
          <p:cNvPr id="17" name="object 5">
            <a:extLst>
              <a:ext uri="{FF2B5EF4-FFF2-40B4-BE49-F238E27FC236}">
                <a16:creationId xmlns:a16="http://schemas.microsoft.com/office/drawing/2014/main" id="{6A78156B-184D-A10D-06EE-FE60F53B3A71}"/>
              </a:ext>
            </a:extLst>
          </p:cNvPr>
          <p:cNvSpPr txBox="1">
            <a:spLocks noGrp="1"/>
          </p:cNvSpPr>
          <p:nvPr>
            <p:ph type="title"/>
          </p:nvPr>
        </p:nvSpPr>
        <p:spPr>
          <a:xfrm>
            <a:off x="2438400" y="1885950"/>
            <a:ext cx="3750945" cy="1272271"/>
          </a:xfrm>
          <a:prstGeom prst="rect">
            <a:avLst/>
          </a:prstGeom>
          <a:solidFill>
            <a:srgbClr val="003247">
              <a:alpha val="70979"/>
            </a:srgbClr>
          </a:solidFill>
        </p:spPr>
        <p:txBody>
          <a:bodyPr vert="horz" wrap="square" lIns="0" tIns="325120" rIns="0" bIns="0" rtlCol="0">
            <a:spAutoFit/>
          </a:bodyPr>
          <a:lstStyle/>
          <a:p>
            <a:pPr algn="ctr">
              <a:lnSpc>
                <a:spcPts val="500"/>
              </a:lnSpc>
            </a:pPr>
            <a:br>
              <a:rPr lang="en-US" sz="6300" dirty="0">
                <a:latin typeface="Countach" panose="02000000000000000000" pitchFamily="50" charset="0"/>
              </a:rPr>
            </a:br>
            <a:br>
              <a:rPr lang="en-US" sz="6300" dirty="0">
                <a:latin typeface="Countach" panose="02000000000000000000" pitchFamily="50" charset="0"/>
              </a:rPr>
            </a:br>
            <a:br>
              <a:rPr lang="en-US" sz="6300" dirty="0">
                <a:latin typeface="Countach" panose="02000000000000000000" pitchFamily="50" charset="0"/>
              </a:rPr>
            </a:br>
            <a:br>
              <a:rPr lang="en-US" sz="6300" dirty="0">
                <a:latin typeface="Countach" panose="02000000000000000000" pitchFamily="50" charset="0"/>
              </a:rPr>
            </a:br>
            <a:br>
              <a:rPr lang="en-US" sz="6300" dirty="0">
                <a:latin typeface="Countach" panose="02000000000000000000" pitchFamily="50" charset="0"/>
              </a:rPr>
            </a:br>
            <a:br>
              <a:rPr lang="en-US" sz="6300" dirty="0">
                <a:latin typeface="Countach" panose="02000000000000000000" pitchFamily="50" charset="0"/>
              </a:rPr>
            </a:br>
            <a:br>
              <a:rPr lang="en-US" sz="6300" dirty="0">
                <a:latin typeface="Countach" panose="02000000000000000000" pitchFamily="50" charset="0"/>
              </a:rPr>
            </a:br>
            <a:br>
              <a:rPr lang="en-US" sz="6300" dirty="0">
                <a:latin typeface="Countach" panose="02000000000000000000" pitchFamily="50" charset="0"/>
              </a:rPr>
            </a:br>
            <a:br>
              <a:rPr lang="en-US" sz="6300" dirty="0">
                <a:latin typeface="Countach" panose="02000000000000000000" pitchFamily="50" charset="0"/>
              </a:rPr>
            </a:br>
            <a:br>
              <a:rPr lang="en-US" sz="6300" dirty="0">
                <a:latin typeface="Countach" panose="02000000000000000000" pitchFamily="50" charset="0"/>
              </a:rPr>
            </a:br>
            <a:br>
              <a:rPr lang="en-US" sz="6300" dirty="0">
                <a:latin typeface="Countach" panose="02000000000000000000" pitchFamily="50" charset="0"/>
              </a:rPr>
            </a:br>
            <a:br>
              <a:rPr lang="en-US" sz="6300" dirty="0">
                <a:latin typeface="Countach" panose="02000000000000000000" pitchFamily="50" charset="0"/>
              </a:rPr>
            </a:br>
            <a:endParaRPr lang="en-US" sz="6300" dirty="0">
              <a:latin typeface="Countach" panose="02000000000000000000" pitchFamily="50" charset="0"/>
            </a:endParaRPr>
          </a:p>
        </p:txBody>
      </p:sp>
      <p:sp>
        <p:nvSpPr>
          <p:cNvPr id="18" name="TextBox 17">
            <a:extLst>
              <a:ext uri="{FF2B5EF4-FFF2-40B4-BE49-F238E27FC236}">
                <a16:creationId xmlns:a16="http://schemas.microsoft.com/office/drawing/2014/main" id="{0B851ECE-95A8-90F2-1549-828B93A73850}"/>
              </a:ext>
            </a:extLst>
          </p:cNvPr>
          <p:cNvSpPr txBox="1"/>
          <p:nvPr/>
        </p:nvSpPr>
        <p:spPr>
          <a:xfrm>
            <a:off x="2860485" y="2007807"/>
            <a:ext cx="2895600" cy="861774"/>
          </a:xfrm>
          <a:prstGeom prst="rect">
            <a:avLst/>
          </a:prstGeom>
          <a:noFill/>
        </p:spPr>
        <p:txBody>
          <a:bodyPr wrap="square" rtlCol="0">
            <a:spAutoFit/>
          </a:bodyPr>
          <a:lstStyle/>
          <a:p>
            <a:pPr algn="ctr"/>
            <a:r>
              <a:rPr lang="en-US" sz="5000" b="1" dirty="0">
                <a:solidFill>
                  <a:schemeClr val="bg1"/>
                </a:solidFill>
                <a:latin typeface="Countach" panose="02000000000000000000" pitchFamily="50" charset="0"/>
              </a:rPr>
              <a:t>CASE STUDY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4000" cy="5143500"/>
            </a:xfrm>
            <a:prstGeom prst="rect">
              <a:avLst/>
            </a:prstGeom>
          </p:spPr>
        </p:pic>
        <p:pic>
          <p:nvPicPr>
            <p:cNvPr id="4" name="object 4"/>
            <p:cNvPicPr/>
            <p:nvPr/>
          </p:nvPicPr>
          <p:blipFill>
            <a:blip r:embed="rId3" cstate="print"/>
            <a:stretch>
              <a:fillRect/>
            </a:stretch>
          </p:blipFill>
          <p:spPr>
            <a:xfrm>
              <a:off x="0" y="0"/>
              <a:ext cx="9144000" cy="5143500"/>
            </a:xfrm>
            <a:prstGeom prst="rect">
              <a:avLst/>
            </a:prstGeom>
          </p:spPr>
        </p:pic>
        <p:pic>
          <p:nvPicPr>
            <p:cNvPr id="5" name="object 5"/>
            <p:cNvPicPr/>
            <p:nvPr/>
          </p:nvPicPr>
          <p:blipFill>
            <a:blip r:embed="rId4" cstate="print"/>
            <a:stretch>
              <a:fillRect/>
            </a:stretch>
          </p:blipFill>
          <p:spPr>
            <a:xfrm>
              <a:off x="371801" y="323222"/>
              <a:ext cx="1432674" cy="820242"/>
            </a:xfrm>
            <a:prstGeom prst="rect">
              <a:avLst/>
            </a:prstGeom>
          </p:spPr>
        </p:pic>
        <p:sp>
          <p:nvSpPr>
            <p:cNvPr id="6" name="object 6"/>
            <p:cNvSpPr/>
            <p:nvPr/>
          </p:nvSpPr>
          <p:spPr>
            <a:xfrm>
              <a:off x="6165900" y="195922"/>
              <a:ext cx="2752725" cy="1898014"/>
            </a:xfrm>
            <a:custGeom>
              <a:avLst/>
              <a:gdLst/>
              <a:ahLst/>
              <a:cxnLst/>
              <a:rect l="l" t="t" r="r" b="b"/>
              <a:pathLst>
                <a:path w="2752725" h="1898014">
                  <a:moveTo>
                    <a:pt x="2752547" y="0"/>
                  </a:moveTo>
                  <a:lnTo>
                    <a:pt x="0" y="0"/>
                  </a:lnTo>
                  <a:lnTo>
                    <a:pt x="0" y="1897443"/>
                  </a:lnTo>
                  <a:lnTo>
                    <a:pt x="2752547" y="1897443"/>
                  </a:lnTo>
                  <a:lnTo>
                    <a:pt x="2752547" y="0"/>
                  </a:lnTo>
                  <a:close/>
                </a:path>
              </a:pathLst>
            </a:custGeom>
            <a:solidFill>
              <a:srgbClr val="003247"/>
            </a:solidFill>
          </p:spPr>
          <p:txBody>
            <a:bodyPr wrap="square" lIns="0" tIns="0" rIns="0" bIns="0" rtlCol="0"/>
            <a:lstStyle/>
            <a:p>
              <a:endParaRPr/>
            </a:p>
          </p:txBody>
        </p:sp>
        <p:sp>
          <p:nvSpPr>
            <p:cNvPr id="7" name="object 7"/>
            <p:cNvSpPr/>
            <p:nvPr/>
          </p:nvSpPr>
          <p:spPr>
            <a:xfrm>
              <a:off x="6399174" y="1210436"/>
              <a:ext cx="2286000" cy="0"/>
            </a:xfrm>
            <a:custGeom>
              <a:avLst/>
              <a:gdLst/>
              <a:ahLst/>
              <a:cxnLst/>
              <a:rect l="l" t="t" r="r" b="b"/>
              <a:pathLst>
                <a:path w="2286000">
                  <a:moveTo>
                    <a:pt x="0" y="0"/>
                  </a:moveTo>
                  <a:lnTo>
                    <a:pt x="2286001" y="1"/>
                  </a:lnTo>
                </a:path>
              </a:pathLst>
            </a:custGeom>
            <a:ln w="9525">
              <a:solidFill>
                <a:srgbClr val="FFFFFF"/>
              </a:solidFill>
            </a:ln>
          </p:spPr>
          <p:txBody>
            <a:bodyPr wrap="square" lIns="0" tIns="0" rIns="0" bIns="0" rtlCol="0"/>
            <a:lstStyle/>
            <a:p>
              <a:endParaRPr/>
            </a:p>
          </p:txBody>
        </p:sp>
      </p:grpSp>
      <p:sp>
        <p:nvSpPr>
          <p:cNvPr id="8" name="object 8"/>
          <p:cNvSpPr txBox="1"/>
          <p:nvPr/>
        </p:nvSpPr>
        <p:spPr>
          <a:xfrm>
            <a:off x="6165900" y="195922"/>
            <a:ext cx="2752725" cy="1741502"/>
          </a:xfrm>
          <a:prstGeom prst="rect">
            <a:avLst/>
          </a:prstGeom>
        </p:spPr>
        <p:txBody>
          <a:bodyPr vert="horz" wrap="square" lIns="0" tIns="0" rIns="0" bIns="0" rtlCol="0">
            <a:spAutoFit/>
          </a:bodyPr>
          <a:lstStyle/>
          <a:p>
            <a:pPr>
              <a:lnSpc>
                <a:spcPct val="100000"/>
              </a:lnSpc>
            </a:pPr>
            <a:endParaRPr lang="en-US" sz="800" dirty="0">
              <a:latin typeface="Countach" panose="02000000000000000000" pitchFamily="50" charset="0"/>
              <a:cs typeface="Times New Roman"/>
            </a:endParaRPr>
          </a:p>
          <a:p>
            <a:pPr>
              <a:lnSpc>
                <a:spcPct val="100000"/>
              </a:lnSpc>
            </a:pPr>
            <a:endParaRPr lang="en-US" sz="800" dirty="0">
              <a:latin typeface="Countach" panose="02000000000000000000" pitchFamily="50" charset="0"/>
              <a:cs typeface="Times New Roman"/>
            </a:endParaRPr>
          </a:p>
          <a:p>
            <a:pPr marL="255270">
              <a:lnSpc>
                <a:spcPct val="100000"/>
              </a:lnSpc>
            </a:pPr>
            <a:endParaRPr lang="en-US" sz="800" dirty="0">
              <a:latin typeface="Countach" panose="02000000000000000000" pitchFamily="50" charset="0"/>
              <a:cs typeface="Times New Roman"/>
            </a:endParaRPr>
          </a:p>
          <a:p>
            <a:pPr marL="255270">
              <a:lnSpc>
                <a:spcPct val="100000"/>
              </a:lnSpc>
            </a:pPr>
            <a:r>
              <a:rPr lang="en-US" sz="1000" b="1" dirty="0">
                <a:solidFill>
                  <a:schemeClr val="bg1"/>
                </a:solidFill>
                <a:latin typeface="Countach" panose="02000000000000000000" pitchFamily="50" charset="0"/>
                <a:cs typeface="Calibri"/>
              </a:rPr>
              <a:t>CITY OF CEDAR PARK, TEXAS</a:t>
            </a:r>
          </a:p>
          <a:p>
            <a:pPr>
              <a:lnSpc>
                <a:spcPct val="100000"/>
              </a:lnSpc>
              <a:spcBef>
                <a:spcPts val="110"/>
              </a:spcBef>
            </a:pPr>
            <a:endParaRPr lang="en-US" sz="800" dirty="0">
              <a:latin typeface="Countach Light" panose="02000000000000000000" pitchFamily="50" charset="0"/>
              <a:cs typeface="Calibri"/>
            </a:endParaRPr>
          </a:p>
          <a:p>
            <a:pPr marL="255904">
              <a:lnSpc>
                <a:spcPct val="100000"/>
              </a:lnSpc>
            </a:pPr>
            <a:r>
              <a:rPr lang="en-US" sz="1100" b="1" dirty="0">
                <a:solidFill>
                  <a:srgbClr val="C8E1E1"/>
                </a:solidFill>
                <a:latin typeface="Countach" panose="02000000000000000000" pitchFamily="50" charset="0"/>
                <a:cs typeface="Arial Narrow"/>
              </a:rPr>
              <a:t>VISITATION &amp; ECONOMIC IMPACT FORECASTS</a:t>
            </a:r>
            <a:endParaRPr lang="en-US" sz="1100" b="1" dirty="0">
              <a:latin typeface="Countach" panose="02000000000000000000" pitchFamily="50" charset="0"/>
              <a:cs typeface="Arial Narrow"/>
            </a:endParaRPr>
          </a:p>
          <a:p>
            <a:pPr marL="255904">
              <a:lnSpc>
                <a:spcPct val="100000"/>
              </a:lnSpc>
              <a:spcBef>
                <a:spcPts val="70"/>
              </a:spcBef>
            </a:pPr>
            <a:r>
              <a:rPr lang="en-US" sz="800" b="1" dirty="0">
                <a:solidFill>
                  <a:srgbClr val="FFFFFF"/>
                </a:solidFill>
                <a:latin typeface="Countach Light" panose="02000000000000000000" pitchFamily="50" charset="0"/>
                <a:cs typeface="Arial Narrow"/>
              </a:rPr>
              <a:t>(MARKET RESEARCH BY SPORTS FACILITIES ADVISORY)</a:t>
            </a:r>
            <a:endParaRPr lang="en-US" sz="800" dirty="0">
              <a:latin typeface="Countach Light" panose="02000000000000000000" pitchFamily="50" charset="0"/>
              <a:cs typeface="Arial Narrow"/>
            </a:endParaRPr>
          </a:p>
          <a:p>
            <a:pPr>
              <a:lnSpc>
                <a:spcPct val="100000"/>
              </a:lnSpc>
              <a:spcBef>
                <a:spcPts val="265"/>
              </a:spcBef>
            </a:pPr>
            <a:endParaRPr lang="en-US" sz="700" dirty="0">
              <a:latin typeface="Countach" panose="02000000000000000000" pitchFamily="50" charset="0"/>
              <a:cs typeface="Arial Narrow"/>
            </a:endParaRPr>
          </a:p>
          <a:p>
            <a:pPr marL="383540" indent="-128270">
              <a:lnSpc>
                <a:spcPct val="100000"/>
              </a:lnSpc>
              <a:spcBef>
                <a:spcPts val="5"/>
              </a:spcBef>
              <a:buClr>
                <a:srgbClr val="FF0000"/>
              </a:buClr>
              <a:buFont typeface="Arial"/>
              <a:buChar char="■"/>
              <a:tabLst>
                <a:tab pos="383540" algn="l"/>
              </a:tabLst>
            </a:pPr>
            <a:r>
              <a:rPr lang="en-US" sz="900" b="1" dirty="0">
                <a:solidFill>
                  <a:srgbClr val="C8E1E1"/>
                </a:solidFill>
                <a:latin typeface="Countach Light" panose="02000000000000000000" pitchFamily="50" charset="0"/>
                <a:cs typeface="Arial Narrow"/>
              </a:rPr>
              <a:t>8,810 </a:t>
            </a:r>
            <a:r>
              <a:rPr lang="en-US" sz="900" b="1" dirty="0">
                <a:solidFill>
                  <a:srgbClr val="FFFFFF"/>
                </a:solidFill>
                <a:latin typeface="Countach Light" panose="02000000000000000000" pitchFamily="50" charset="0"/>
                <a:cs typeface="Arial Narrow"/>
              </a:rPr>
              <a:t>TEAMS WILL VISIT THE MARKET ANNUALLY</a:t>
            </a:r>
            <a:endParaRPr lang="en-US" sz="900" dirty="0">
              <a:latin typeface="Countach Light" panose="02000000000000000000" pitchFamily="50" charset="0"/>
              <a:cs typeface="Arial Narrow"/>
            </a:endParaRPr>
          </a:p>
          <a:p>
            <a:pPr marL="383540" indent="-128270">
              <a:lnSpc>
                <a:spcPct val="100000"/>
              </a:lnSpc>
              <a:spcBef>
                <a:spcPts val="215"/>
              </a:spcBef>
              <a:buClr>
                <a:srgbClr val="FF0000"/>
              </a:buClr>
              <a:buFont typeface="Arial"/>
              <a:buChar char="■"/>
              <a:tabLst>
                <a:tab pos="383540" algn="l"/>
              </a:tabLst>
            </a:pPr>
            <a:r>
              <a:rPr lang="en-US" sz="900" b="1" dirty="0">
                <a:solidFill>
                  <a:srgbClr val="C8E1E1"/>
                </a:solidFill>
                <a:latin typeface="Countach Light" panose="02000000000000000000" pitchFamily="50" charset="0"/>
                <a:cs typeface="Arial Narrow"/>
              </a:rPr>
              <a:t>313,887 </a:t>
            </a:r>
            <a:r>
              <a:rPr lang="en-US" sz="900" b="1" dirty="0">
                <a:solidFill>
                  <a:srgbClr val="FFFFFF"/>
                </a:solidFill>
                <a:latin typeface="Countach Light" panose="02000000000000000000" pitchFamily="50" charset="0"/>
                <a:cs typeface="Arial Narrow"/>
              </a:rPr>
              <a:t>HOTEL ROOM NIGHTS ANNUALLY</a:t>
            </a:r>
            <a:endParaRPr lang="en-US" sz="900" dirty="0">
              <a:latin typeface="Countach Light" panose="02000000000000000000" pitchFamily="50" charset="0"/>
              <a:cs typeface="Arial Narrow"/>
            </a:endParaRPr>
          </a:p>
          <a:p>
            <a:pPr marL="383540" indent="-128270">
              <a:lnSpc>
                <a:spcPct val="100000"/>
              </a:lnSpc>
              <a:spcBef>
                <a:spcPts val="215"/>
              </a:spcBef>
              <a:buClr>
                <a:srgbClr val="FF0000"/>
              </a:buClr>
              <a:buFont typeface="Arial"/>
              <a:buChar char="■"/>
              <a:tabLst>
                <a:tab pos="383540" algn="l"/>
              </a:tabLst>
            </a:pPr>
            <a:r>
              <a:rPr lang="en-US" sz="900" b="1" dirty="0">
                <a:solidFill>
                  <a:srgbClr val="C8E1E1"/>
                </a:solidFill>
                <a:latin typeface="Countach Light" panose="02000000000000000000" pitchFamily="50" charset="0"/>
                <a:cs typeface="Arial Narrow"/>
              </a:rPr>
              <a:t>982,962 </a:t>
            </a:r>
            <a:r>
              <a:rPr lang="en-US" sz="900" b="1" dirty="0">
                <a:solidFill>
                  <a:srgbClr val="FFFFFF"/>
                </a:solidFill>
                <a:latin typeface="Countach Light" panose="02000000000000000000" pitchFamily="50" charset="0"/>
                <a:cs typeface="Arial Narrow"/>
              </a:rPr>
              <a:t>NON-LOCAL VISITORS TO MARKET ANNUALLY</a:t>
            </a:r>
            <a:endParaRPr lang="en-US" sz="900" dirty="0">
              <a:latin typeface="Countach Light" panose="02000000000000000000" pitchFamily="50" charset="0"/>
              <a:cs typeface="Arial Narrow"/>
            </a:endParaRPr>
          </a:p>
          <a:p>
            <a:pPr marL="383540" indent="-128270">
              <a:lnSpc>
                <a:spcPct val="100000"/>
              </a:lnSpc>
              <a:spcBef>
                <a:spcPts val="215"/>
              </a:spcBef>
              <a:buClr>
                <a:srgbClr val="FF0000"/>
              </a:buClr>
              <a:buFont typeface="Arial"/>
              <a:buChar char="■"/>
              <a:tabLst>
                <a:tab pos="383540" algn="l"/>
              </a:tabLst>
            </a:pPr>
            <a:r>
              <a:rPr lang="en-US" sz="1000" b="1" dirty="0">
                <a:solidFill>
                  <a:srgbClr val="C8E1E1"/>
                </a:solidFill>
                <a:latin typeface="+mj-lt"/>
                <a:cs typeface="Arial Narrow"/>
              </a:rPr>
              <a:t>$</a:t>
            </a:r>
            <a:r>
              <a:rPr lang="en-US" sz="900" b="1" dirty="0">
                <a:solidFill>
                  <a:srgbClr val="C8E1E1"/>
                </a:solidFill>
                <a:latin typeface="Countach Light" panose="02000000000000000000" pitchFamily="50" charset="0"/>
                <a:cs typeface="Arial Narrow"/>
              </a:rPr>
              <a:t>132.6 MILLION </a:t>
            </a:r>
            <a:r>
              <a:rPr lang="en-US" sz="900" b="1" dirty="0">
                <a:solidFill>
                  <a:srgbClr val="FFFFFF"/>
                </a:solidFill>
                <a:latin typeface="Countach Light" panose="02000000000000000000" pitchFamily="50" charset="0"/>
                <a:cs typeface="Arial Narrow"/>
              </a:rPr>
              <a:t>IN DIRECT SPENDING ANNUALLY</a:t>
            </a:r>
            <a:endParaRPr lang="en-US" sz="900" dirty="0">
              <a:latin typeface="Countach Light" panose="02000000000000000000" pitchFamily="50" charset="0"/>
              <a:cs typeface="Arial Narrow"/>
            </a:endParaRPr>
          </a:p>
        </p:txBody>
      </p:sp>
      <p:grpSp>
        <p:nvGrpSpPr>
          <p:cNvPr id="9" name="object 9"/>
          <p:cNvGrpSpPr/>
          <p:nvPr/>
        </p:nvGrpSpPr>
        <p:grpSpPr>
          <a:xfrm>
            <a:off x="0" y="322326"/>
            <a:ext cx="9144000" cy="4821536"/>
            <a:chOff x="0" y="322326"/>
            <a:chExt cx="9144000" cy="4821536"/>
          </a:xfrm>
        </p:grpSpPr>
        <p:pic>
          <p:nvPicPr>
            <p:cNvPr id="10" name="object 10"/>
            <p:cNvPicPr/>
            <p:nvPr/>
          </p:nvPicPr>
          <p:blipFill>
            <a:blip r:embed="rId5" cstate="print"/>
            <a:stretch>
              <a:fillRect/>
            </a:stretch>
          </p:blipFill>
          <p:spPr>
            <a:xfrm>
              <a:off x="6412993" y="322326"/>
              <a:ext cx="1664207" cy="192024"/>
            </a:xfrm>
            <a:prstGeom prst="rect">
              <a:avLst/>
            </a:prstGeom>
          </p:spPr>
        </p:pic>
        <p:sp>
          <p:nvSpPr>
            <p:cNvPr id="11" name="object 11"/>
            <p:cNvSpPr/>
            <p:nvPr/>
          </p:nvSpPr>
          <p:spPr>
            <a:xfrm>
              <a:off x="0" y="4529182"/>
              <a:ext cx="9144000" cy="614680"/>
            </a:xfrm>
            <a:custGeom>
              <a:avLst/>
              <a:gdLst/>
              <a:ahLst/>
              <a:cxnLst/>
              <a:rect l="l" t="t" r="r" b="b"/>
              <a:pathLst>
                <a:path w="9144000" h="614679">
                  <a:moveTo>
                    <a:pt x="9144000" y="0"/>
                  </a:moveTo>
                  <a:lnTo>
                    <a:pt x="0" y="0"/>
                  </a:lnTo>
                  <a:lnTo>
                    <a:pt x="0" y="614317"/>
                  </a:lnTo>
                  <a:lnTo>
                    <a:pt x="9144000" y="614317"/>
                  </a:lnTo>
                  <a:lnTo>
                    <a:pt x="9144000" y="0"/>
                  </a:lnTo>
                  <a:close/>
                </a:path>
              </a:pathLst>
            </a:custGeom>
            <a:solidFill>
              <a:srgbClr val="003247"/>
            </a:solidFill>
          </p:spPr>
          <p:txBody>
            <a:bodyPr wrap="square" lIns="0" tIns="0" rIns="0" bIns="0" rtlCol="0"/>
            <a:lstStyle/>
            <a:p>
              <a:endParaRPr/>
            </a:p>
          </p:txBody>
        </p:sp>
        <p:pic>
          <p:nvPicPr>
            <p:cNvPr id="12" name="object 12"/>
            <p:cNvPicPr/>
            <p:nvPr/>
          </p:nvPicPr>
          <p:blipFill>
            <a:blip r:embed="rId6" cstate="print"/>
            <a:stretch>
              <a:fillRect/>
            </a:stretch>
          </p:blipFill>
          <p:spPr>
            <a:xfrm>
              <a:off x="7468590" y="4695769"/>
              <a:ext cx="1496275" cy="285497"/>
            </a:xfrm>
            <a:prstGeom prst="rect">
              <a:avLst/>
            </a:prstGeom>
          </p:spPr>
        </p:pic>
        <p:pic>
          <p:nvPicPr>
            <p:cNvPr id="13" name="object 13"/>
            <p:cNvPicPr/>
            <p:nvPr/>
          </p:nvPicPr>
          <p:blipFill>
            <a:blip r:embed="rId7" cstate="print"/>
            <a:stretch>
              <a:fillRect/>
            </a:stretch>
          </p:blipFill>
          <p:spPr>
            <a:xfrm>
              <a:off x="6037986" y="3311575"/>
              <a:ext cx="1397165" cy="997371"/>
            </a:xfrm>
            <a:prstGeom prst="rect">
              <a:avLst/>
            </a:prstGeom>
          </p:spPr>
        </p:pic>
        <p:sp>
          <p:nvSpPr>
            <p:cNvPr id="14" name="object 14"/>
            <p:cNvSpPr/>
            <p:nvPr/>
          </p:nvSpPr>
          <p:spPr>
            <a:xfrm>
              <a:off x="6022111" y="3295700"/>
              <a:ext cx="1429385" cy="1029335"/>
            </a:xfrm>
            <a:custGeom>
              <a:avLst/>
              <a:gdLst/>
              <a:ahLst/>
              <a:cxnLst/>
              <a:rect l="l" t="t" r="r" b="b"/>
              <a:pathLst>
                <a:path w="1429384" h="1029335">
                  <a:moveTo>
                    <a:pt x="0" y="0"/>
                  </a:moveTo>
                  <a:lnTo>
                    <a:pt x="1428910" y="0"/>
                  </a:lnTo>
                  <a:lnTo>
                    <a:pt x="1428910" y="1029120"/>
                  </a:lnTo>
                  <a:lnTo>
                    <a:pt x="0" y="1029120"/>
                  </a:lnTo>
                  <a:lnTo>
                    <a:pt x="0" y="0"/>
                  </a:lnTo>
                  <a:close/>
                </a:path>
              </a:pathLst>
            </a:custGeom>
            <a:ln w="31750">
              <a:solidFill>
                <a:srgbClr val="FFFFFF"/>
              </a:solidFill>
            </a:ln>
          </p:spPr>
          <p:txBody>
            <a:bodyPr wrap="square" lIns="0" tIns="0" rIns="0" bIns="0" rtlCol="0"/>
            <a:lstStyle/>
            <a:p>
              <a:endParaRPr/>
            </a:p>
          </p:txBody>
        </p:sp>
        <p:pic>
          <p:nvPicPr>
            <p:cNvPr id="15" name="object 15"/>
            <p:cNvPicPr/>
            <p:nvPr/>
          </p:nvPicPr>
          <p:blipFill>
            <a:blip r:embed="rId8" cstate="print"/>
            <a:stretch>
              <a:fillRect/>
            </a:stretch>
          </p:blipFill>
          <p:spPr>
            <a:xfrm>
              <a:off x="4452391" y="3314915"/>
              <a:ext cx="1437500" cy="994032"/>
            </a:xfrm>
            <a:prstGeom prst="rect">
              <a:avLst/>
            </a:prstGeom>
          </p:spPr>
        </p:pic>
        <p:sp>
          <p:nvSpPr>
            <p:cNvPr id="16" name="object 16"/>
            <p:cNvSpPr/>
            <p:nvPr/>
          </p:nvSpPr>
          <p:spPr>
            <a:xfrm>
              <a:off x="4436516" y="3299040"/>
              <a:ext cx="1469390" cy="1026160"/>
            </a:xfrm>
            <a:custGeom>
              <a:avLst/>
              <a:gdLst/>
              <a:ahLst/>
              <a:cxnLst/>
              <a:rect l="l" t="t" r="r" b="b"/>
              <a:pathLst>
                <a:path w="1469389" h="1026160">
                  <a:moveTo>
                    <a:pt x="0" y="0"/>
                  </a:moveTo>
                  <a:lnTo>
                    <a:pt x="1469240" y="0"/>
                  </a:lnTo>
                  <a:lnTo>
                    <a:pt x="1469240" y="1025780"/>
                  </a:lnTo>
                  <a:lnTo>
                    <a:pt x="0" y="1025780"/>
                  </a:lnTo>
                  <a:lnTo>
                    <a:pt x="0" y="0"/>
                  </a:lnTo>
                  <a:close/>
                </a:path>
              </a:pathLst>
            </a:custGeom>
            <a:ln w="31750">
              <a:solidFill>
                <a:srgbClr val="FFFFFF"/>
              </a:solidFill>
            </a:ln>
          </p:spPr>
          <p:txBody>
            <a:bodyPr wrap="square" lIns="0" tIns="0" rIns="0" bIns="0" rtlCol="0"/>
            <a:lstStyle/>
            <a:p>
              <a:endParaRPr/>
            </a:p>
          </p:txBody>
        </p:sp>
        <p:pic>
          <p:nvPicPr>
            <p:cNvPr id="17" name="object 17"/>
            <p:cNvPicPr/>
            <p:nvPr/>
          </p:nvPicPr>
          <p:blipFill>
            <a:blip r:embed="rId9" cstate="print"/>
            <a:stretch>
              <a:fillRect/>
            </a:stretch>
          </p:blipFill>
          <p:spPr>
            <a:xfrm>
              <a:off x="7567714" y="3302952"/>
              <a:ext cx="1397139" cy="997364"/>
            </a:xfrm>
            <a:prstGeom prst="rect">
              <a:avLst/>
            </a:prstGeom>
          </p:spPr>
        </p:pic>
        <p:sp>
          <p:nvSpPr>
            <p:cNvPr id="18" name="object 18"/>
            <p:cNvSpPr/>
            <p:nvPr/>
          </p:nvSpPr>
          <p:spPr>
            <a:xfrm>
              <a:off x="7551839" y="3287077"/>
              <a:ext cx="1429385" cy="1029335"/>
            </a:xfrm>
            <a:custGeom>
              <a:avLst/>
              <a:gdLst/>
              <a:ahLst/>
              <a:cxnLst/>
              <a:rect l="l" t="t" r="r" b="b"/>
              <a:pathLst>
                <a:path w="1429384" h="1029335">
                  <a:moveTo>
                    <a:pt x="0" y="0"/>
                  </a:moveTo>
                  <a:lnTo>
                    <a:pt x="1428910" y="0"/>
                  </a:lnTo>
                  <a:lnTo>
                    <a:pt x="1428910" y="1029120"/>
                  </a:lnTo>
                  <a:lnTo>
                    <a:pt x="0" y="1029120"/>
                  </a:lnTo>
                  <a:lnTo>
                    <a:pt x="0" y="0"/>
                  </a:lnTo>
                  <a:close/>
                </a:path>
              </a:pathLst>
            </a:custGeom>
            <a:ln w="31750">
              <a:solidFill>
                <a:srgbClr val="FFFFFF"/>
              </a:solidFill>
            </a:ln>
          </p:spPr>
          <p:txBody>
            <a:bodyPr wrap="square" lIns="0" tIns="0" rIns="0" bIns="0" rtlCol="0"/>
            <a:lstStyle/>
            <a:p>
              <a:endParaRPr/>
            </a:p>
          </p:txBody>
        </p:sp>
      </p:grpSp>
      <p:sp>
        <p:nvSpPr>
          <p:cNvPr id="19" name="object 19"/>
          <p:cNvSpPr txBox="1"/>
          <p:nvPr/>
        </p:nvSpPr>
        <p:spPr>
          <a:xfrm>
            <a:off x="243019" y="4682401"/>
            <a:ext cx="3818890" cy="327013"/>
          </a:xfrm>
          <a:prstGeom prst="rect">
            <a:avLst/>
          </a:prstGeom>
        </p:spPr>
        <p:txBody>
          <a:bodyPr vert="horz" wrap="square" lIns="0" tIns="3810" rIns="0" bIns="0" rtlCol="0">
            <a:spAutoFit/>
          </a:bodyPr>
          <a:lstStyle/>
          <a:p>
            <a:pPr marL="12700">
              <a:lnSpc>
                <a:spcPct val="100000"/>
              </a:lnSpc>
              <a:spcBef>
                <a:spcPts val="30"/>
              </a:spcBef>
            </a:pPr>
            <a:r>
              <a:rPr lang="en-US" sz="2100" b="1" dirty="0">
                <a:solidFill>
                  <a:srgbClr val="41A7C6"/>
                </a:solidFill>
                <a:latin typeface="Countach" panose="02000000000000000000" pitchFamily="50" charset="0"/>
                <a:cs typeface="Arial"/>
              </a:rPr>
              <a:t>CASE STUDY - </a:t>
            </a:r>
            <a:r>
              <a:rPr lang="en-US" sz="2100" b="1" dirty="0">
                <a:solidFill>
                  <a:srgbClr val="FFFFFF"/>
                </a:solidFill>
                <a:latin typeface="Countach" panose="02000000000000000000" pitchFamily="50" charset="0"/>
                <a:cs typeface="Arial"/>
              </a:rPr>
              <a:t>CEDAR PARK, TEXAS</a:t>
            </a:r>
            <a:endParaRPr lang="en-US" sz="2100" b="1" dirty="0">
              <a:latin typeface="Countach" panose="02000000000000000000" pitchFamily="50" charset="0"/>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29400" y="0"/>
            <a:ext cx="2513965" cy="4457700"/>
          </a:xfrm>
          <a:custGeom>
            <a:avLst/>
            <a:gdLst/>
            <a:ahLst/>
            <a:cxnLst/>
            <a:rect l="l" t="t" r="r" b="b"/>
            <a:pathLst>
              <a:path w="2513965" h="4457700">
                <a:moveTo>
                  <a:pt x="2513456" y="0"/>
                </a:moveTo>
                <a:lnTo>
                  <a:pt x="0" y="0"/>
                </a:lnTo>
                <a:lnTo>
                  <a:pt x="0" y="4457700"/>
                </a:lnTo>
                <a:lnTo>
                  <a:pt x="2513456" y="4457700"/>
                </a:lnTo>
                <a:lnTo>
                  <a:pt x="2513456" y="0"/>
                </a:lnTo>
                <a:close/>
              </a:path>
            </a:pathLst>
          </a:custGeom>
          <a:solidFill>
            <a:srgbClr val="192C3B"/>
          </a:solidFill>
        </p:spPr>
        <p:txBody>
          <a:bodyPr wrap="square" lIns="0" tIns="0" rIns="0" bIns="0" rtlCol="0"/>
          <a:lstStyle/>
          <a:p>
            <a:endParaRPr/>
          </a:p>
        </p:txBody>
      </p:sp>
      <p:sp>
        <p:nvSpPr>
          <p:cNvPr id="3" name="object 3"/>
          <p:cNvSpPr txBox="1">
            <a:spLocks noGrp="1"/>
          </p:cNvSpPr>
          <p:nvPr>
            <p:ph type="title"/>
          </p:nvPr>
        </p:nvSpPr>
        <p:spPr>
          <a:xfrm>
            <a:off x="6781800" y="419101"/>
            <a:ext cx="2087613" cy="2310889"/>
          </a:xfrm>
          <a:prstGeom prst="rect">
            <a:avLst/>
          </a:prstGeom>
        </p:spPr>
        <p:txBody>
          <a:bodyPr vert="horz" wrap="square" lIns="0" tIns="97155" rIns="0" bIns="0" rtlCol="0">
            <a:spAutoFit/>
          </a:bodyPr>
          <a:lstStyle/>
          <a:p>
            <a:pPr marL="12700" marR="5080" indent="695960" algn="r">
              <a:lnSpc>
                <a:spcPct val="78700"/>
              </a:lnSpc>
              <a:spcBef>
                <a:spcPts val="765"/>
              </a:spcBef>
            </a:pPr>
            <a:r>
              <a:rPr lang="en-US" sz="2600" dirty="0">
                <a:latin typeface="Countach" panose="02000000000000000000" pitchFamily="50" charset="0"/>
              </a:rPr>
              <a:t>THE CITY OF CEDAR PARK PARTNERED WITH PERFECT GAME ON A NATIONAL YOUTH</a:t>
            </a:r>
            <a:br>
              <a:rPr lang="en-US" sz="2600" dirty="0">
                <a:latin typeface="Countach" panose="02000000000000000000" pitchFamily="50" charset="0"/>
              </a:rPr>
            </a:br>
            <a:r>
              <a:rPr lang="en-US" sz="2600" dirty="0">
                <a:latin typeface="Countach" panose="02000000000000000000" pitchFamily="50" charset="0"/>
              </a:rPr>
              <a:t>BASEBALL DESTINATION</a:t>
            </a:r>
          </a:p>
        </p:txBody>
      </p:sp>
      <p:sp>
        <p:nvSpPr>
          <p:cNvPr id="4" name="object 4"/>
          <p:cNvSpPr txBox="1"/>
          <p:nvPr/>
        </p:nvSpPr>
        <p:spPr>
          <a:xfrm>
            <a:off x="6902132" y="3340186"/>
            <a:ext cx="1967281" cy="507318"/>
          </a:xfrm>
          <a:prstGeom prst="rect">
            <a:avLst/>
          </a:prstGeom>
        </p:spPr>
        <p:txBody>
          <a:bodyPr vert="horz" wrap="square" lIns="0" tIns="19685" rIns="0" bIns="0" rtlCol="0">
            <a:spAutoFit/>
          </a:bodyPr>
          <a:lstStyle/>
          <a:p>
            <a:pPr marL="109220" marR="5080" indent="-97155" algn="r">
              <a:lnSpc>
                <a:spcPct val="95800"/>
              </a:lnSpc>
              <a:spcBef>
                <a:spcPts val="155"/>
              </a:spcBef>
            </a:pPr>
            <a:r>
              <a:rPr lang="en-US" sz="1100" b="1" dirty="0">
                <a:solidFill>
                  <a:schemeClr val="bg1">
                    <a:lumMod val="85000"/>
                  </a:schemeClr>
                </a:solidFill>
                <a:latin typeface="Countach" panose="02000000000000000000" pitchFamily="50" charset="0"/>
                <a:cs typeface="Arial Narrow"/>
              </a:rPr>
              <a:t>THE GOALS WERE TO BUILD A 16-FIELD BASEBALL COMPLEX THAT WILL ANCHOR ANCILLARY RETAIL DEVELOPMENT</a:t>
            </a:r>
            <a:endParaRPr lang="en-US" sz="1100" dirty="0">
              <a:solidFill>
                <a:schemeClr val="bg1">
                  <a:lumMod val="85000"/>
                </a:schemeClr>
              </a:solidFill>
              <a:latin typeface="Countach" panose="02000000000000000000" pitchFamily="50" charset="0"/>
              <a:cs typeface="Arial Narrow"/>
            </a:endParaRPr>
          </a:p>
        </p:txBody>
      </p:sp>
      <p:grpSp>
        <p:nvGrpSpPr>
          <p:cNvPr id="5" name="object 5"/>
          <p:cNvGrpSpPr/>
          <p:nvPr/>
        </p:nvGrpSpPr>
        <p:grpSpPr>
          <a:xfrm>
            <a:off x="0" y="4529182"/>
            <a:ext cx="9144000" cy="614680"/>
            <a:chOff x="0" y="4529182"/>
            <a:chExt cx="9144000" cy="614680"/>
          </a:xfrm>
        </p:grpSpPr>
        <p:sp>
          <p:nvSpPr>
            <p:cNvPr id="6" name="object 6"/>
            <p:cNvSpPr/>
            <p:nvPr/>
          </p:nvSpPr>
          <p:spPr>
            <a:xfrm>
              <a:off x="0" y="4529182"/>
              <a:ext cx="9144000" cy="614680"/>
            </a:xfrm>
            <a:custGeom>
              <a:avLst/>
              <a:gdLst/>
              <a:ahLst/>
              <a:cxnLst/>
              <a:rect l="l" t="t" r="r" b="b"/>
              <a:pathLst>
                <a:path w="9144000" h="614679">
                  <a:moveTo>
                    <a:pt x="9144000" y="0"/>
                  </a:moveTo>
                  <a:lnTo>
                    <a:pt x="0" y="0"/>
                  </a:lnTo>
                  <a:lnTo>
                    <a:pt x="0" y="614317"/>
                  </a:lnTo>
                  <a:lnTo>
                    <a:pt x="9144000" y="614317"/>
                  </a:lnTo>
                  <a:lnTo>
                    <a:pt x="9144000" y="0"/>
                  </a:lnTo>
                  <a:close/>
                </a:path>
              </a:pathLst>
            </a:custGeom>
            <a:solidFill>
              <a:srgbClr val="003247"/>
            </a:solidFill>
          </p:spPr>
          <p:txBody>
            <a:bodyPr wrap="square" lIns="0" tIns="0" rIns="0" bIns="0" rtlCol="0"/>
            <a:lstStyle/>
            <a:p>
              <a:endParaRPr/>
            </a:p>
          </p:txBody>
        </p:sp>
        <p:pic>
          <p:nvPicPr>
            <p:cNvPr id="7" name="object 7"/>
            <p:cNvPicPr/>
            <p:nvPr/>
          </p:nvPicPr>
          <p:blipFill>
            <a:blip r:embed="rId2" cstate="print"/>
            <a:stretch>
              <a:fillRect/>
            </a:stretch>
          </p:blipFill>
          <p:spPr>
            <a:xfrm>
              <a:off x="7468590" y="4695769"/>
              <a:ext cx="1496275" cy="285497"/>
            </a:xfrm>
            <a:prstGeom prst="rect">
              <a:avLst/>
            </a:prstGeom>
          </p:spPr>
        </p:pic>
      </p:grpSp>
      <p:pic>
        <p:nvPicPr>
          <p:cNvPr id="8" name="object 8"/>
          <p:cNvPicPr/>
          <p:nvPr/>
        </p:nvPicPr>
        <p:blipFill>
          <a:blip r:embed="rId3" cstate="print"/>
          <a:stretch>
            <a:fillRect/>
          </a:stretch>
        </p:blipFill>
        <p:spPr>
          <a:xfrm>
            <a:off x="217648" y="167889"/>
            <a:ext cx="6266422" cy="4301126"/>
          </a:xfrm>
          <a:prstGeom prst="rect">
            <a:avLst/>
          </a:prstGeom>
        </p:spPr>
      </p:pic>
      <p:sp>
        <p:nvSpPr>
          <p:cNvPr id="9" name="object 9"/>
          <p:cNvSpPr txBox="1"/>
          <p:nvPr/>
        </p:nvSpPr>
        <p:spPr>
          <a:xfrm>
            <a:off x="243019" y="4682401"/>
            <a:ext cx="3818890" cy="327013"/>
          </a:xfrm>
          <a:prstGeom prst="rect">
            <a:avLst/>
          </a:prstGeom>
        </p:spPr>
        <p:txBody>
          <a:bodyPr vert="horz" wrap="square" lIns="0" tIns="3810" rIns="0" bIns="0" rtlCol="0">
            <a:spAutoFit/>
          </a:bodyPr>
          <a:lstStyle/>
          <a:p>
            <a:pPr marL="12700">
              <a:lnSpc>
                <a:spcPct val="100000"/>
              </a:lnSpc>
              <a:spcBef>
                <a:spcPts val="30"/>
              </a:spcBef>
            </a:pPr>
            <a:r>
              <a:rPr lang="en-US" sz="2100" b="1" dirty="0">
                <a:solidFill>
                  <a:srgbClr val="41A7C6"/>
                </a:solidFill>
                <a:latin typeface="Countach" panose="02000000000000000000" pitchFamily="50" charset="0"/>
                <a:cs typeface="Arial"/>
              </a:rPr>
              <a:t>CASE STUDY - </a:t>
            </a:r>
            <a:r>
              <a:rPr lang="en-US" sz="2100" b="1" dirty="0">
                <a:solidFill>
                  <a:srgbClr val="FFFFFF"/>
                </a:solidFill>
                <a:latin typeface="Countach" panose="02000000000000000000" pitchFamily="50" charset="0"/>
                <a:cs typeface="Arial"/>
              </a:rPr>
              <a:t>CEDAR PARK, TEXAS</a:t>
            </a:r>
            <a:endParaRPr lang="en-US" sz="2100" b="1" dirty="0">
              <a:latin typeface="Countach" panose="02000000000000000000" pitchFamily="50" charset="0"/>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2230"/>
            <a:chOff x="0" y="0"/>
            <a:chExt cx="9144000" cy="5142230"/>
          </a:xfrm>
        </p:grpSpPr>
        <p:pic>
          <p:nvPicPr>
            <p:cNvPr id="3" name="object 3"/>
            <p:cNvPicPr/>
            <p:nvPr/>
          </p:nvPicPr>
          <p:blipFill>
            <a:blip r:embed="rId2" cstate="print"/>
            <a:stretch>
              <a:fillRect/>
            </a:stretch>
          </p:blipFill>
          <p:spPr>
            <a:xfrm>
              <a:off x="0" y="0"/>
              <a:ext cx="9144000" cy="5141975"/>
            </a:xfrm>
            <a:prstGeom prst="rect">
              <a:avLst/>
            </a:prstGeom>
          </p:spPr>
        </p:pic>
        <p:pic>
          <p:nvPicPr>
            <p:cNvPr id="4" name="object 4"/>
            <p:cNvPicPr/>
            <p:nvPr/>
          </p:nvPicPr>
          <p:blipFill>
            <a:blip r:embed="rId3" cstate="print"/>
            <a:stretch>
              <a:fillRect/>
            </a:stretch>
          </p:blipFill>
          <p:spPr>
            <a:xfrm>
              <a:off x="405384" y="4721352"/>
              <a:ext cx="185928" cy="228600"/>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grpSp>
      <p:grpSp>
        <p:nvGrpSpPr>
          <p:cNvPr id="7" name="object 7"/>
          <p:cNvGrpSpPr/>
          <p:nvPr/>
        </p:nvGrpSpPr>
        <p:grpSpPr>
          <a:xfrm>
            <a:off x="2821889" y="1808149"/>
            <a:ext cx="3198495" cy="500380"/>
            <a:chOff x="2821889" y="1808149"/>
            <a:chExt cx="3198495" cy="500380"/>
          </a:xfrm>
        </p:grpSpPr>
        <p:sp>
          <p:nvSpPr>
            <p:cNvPr id="8" name="object 8"/>
            <p:cNvSpPr/>
            <p:nvPr/>
          </p:nvSpPr>
          <p:spPr>
            <a:xfrm>
              <a:off x="2821889" y="1808149"/>
              <a:ext cx="862965" cy="500380"/>
            </a:xfrm>
            <a:custGeom>
              <a:avLst/>
              <a:gdLst/>
              <a:ahLst/>
              <a:cxnLst/>
              <a:rect l="l" t="t" r="r" b="b"/>
              <a:pathLst>
                <a:path w="862964" h="500380">
                  <a:moveTo>
                    <a:pt x="779449" y="0"/>
                  </a:moveTo>
                  <a:lnTo>
                    <a:pt x="83350" y="0"/>
                  </a:lnTo>
                  <a:lnTo>
                    <a:pt x="50904" y="6549"/>
                  </a:lnTo>
                  <a:lnTo>
                    <a:pt x="24410" y="24410"/>
                  </a:lnTo>
                  <a:lnTo>
                    <a:pt x="6549" y="50904"/>
                  </a:lnTo>
                  <a:lnTo>
                    <a:pt x="0" y="83350"/>
                  </a:lnTo>
                  <a:lnTo>
                    <a:pt x="0" y="416750"/>
                  </a:lnTo>
                  <a:lnTo>
                    <a:pt x="6549" y="449196"/>
                  </a:lnTo>
                  <a:lnTo>
                    <a:pt x="24410" y="475689"/>
                  </a:lnTo>
                  <a:lnTo>
                    <a:pt x="50904" y="493551"/>
                  </a:lnTo>
                  <a:lnTo>
                    <a:pt x="83350" y="500100"/>
                  </a:lnTo>
                  <a:lnTo>
                    <a:pt x="779449" y="500100"/>
                  </a:lnTo>
                  <a:lnTo>
                    <a:pt x="811895" y="493551"/>
                  </a:lnTo>
                  <a:lnTo>
                    <a:pt x="838388" y="475689"/>
                  </a:lnTo>
                  <a:lnTo>
                    <a:pt x="856250" y="449196"/>
                  </a:lnTo>
                  <a:lnTo>
                    <a:pt x="862799" y="416750"/>
                  </a:lnTo>
                  <a:lnTo>
                    <a:pt x="862799" y="83350"/>
                  </a:lnTo>
                  <a:lnTo>
                    <a:pt x="856250" y="50904"/>
                  </a:lnTo>
                  <a:lnTo>
                    <a:pt x="838388" y="24410"/>
                  </a:lnTo>
                  <a:lnTo>
                    <a:pt x="811895" y="6549"/>
                  </a:lnTo>
                  <a:lnTo>
                    <a:pt x="77944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9" name="object 9"/>
            <p:cNvSpPr/>
            <p:nvPr/>
          </p:nvSpPr>
          <p:spPr>
            <a:xfrm>
              <a:off x="3989489" y="1808149"/>
              <a:ext cx="2030730" cy="500380"/>
            </a:xfrm>
            <a:custGeom>
              <a:avLst/>
              <a:gdLst/>
              <a:ahLst/>
              <a:cxnLst/>
              <a:rect l="l" t="t" r="r" b="b"/>
              <a:pathLst>
                <a:path w="2030729" h="500380">
                  <a:moveTo>
                    <a:pt x="862799" y="83350"/>
                  </a:moveTo>
                  <a:lnTo>
                    <a:pt x="856246" y="50914"/>
                  </a:lnTo>
                  <a:lnTo>
                    <a:pt x="838377" y="24422"/>
                  </a:lnTo>
                  <a:lnTo>
                    <a:pt x="811885" y="6553"/>
                  </a:lnTo>
                  <a:lnTo>
                    <a:pt x="779449" y="0"/>
                  </a:lnTo>
                  <a:lnTo>
                    <a:pt x="83350" y="0"/>
                  </a:lnTo>
                  <a:lnTo>
                    <a:pt x="50901" y="6553"/>
                  </a:lnTo>
                  <a:lnTo>
                    <a:pt x="24409" y="24422"/>
                  </a:lnTo>
                  <a:lnTo>
                    <a:pt x="6540" y="50914"/>
                  </a:lnTo>
                  <a:lnTo>
                    <a:pt x="0" y="83350"/>
                  </a:lnTo>
                  <a:lnTo>
                    <a:pt x="0" y="416750"/>
                  </a:lnTo>
                  <a:lnTo>
                    <a:pt x="6540" y="449199"/>
                  </a:lnTo>
                  <a:lnTo>
                    <a:pt x="24409" y="475691"/>
                  </a:lnTo>
                  <a:lnTo>
                    <a:pt x="50901" y="493560"/>
                  </a:lnTo>
                  <a:lnTo>
                    <a:pt x="83350" y="500100"/>
                  </a:lnTo>
                  <a:lnTo>
                    <a:pt x="779449" y="500100"/>
                  </a:lnTo>
                  <a:lnTo>
                    <a:pt x="811885" y="493560"/>
                  </a:lnTo>
                  <a:lnTo>
                    <a:pt x="838377" y="475691"/>
                  </a:lnTo>
                  <a:lnTo>
                    <a:pt x="856246" y="449199"/>
                  </a:lnTo>
                  <a:lnTo>
                    <a:pt x="862799" y="416750"/>
                  </a:lnTo>
                  <a:lnTo>
                    <a:pt x="862799" y="83350"/>
                  </a:lnTo>
                  <a:close/>
                </a:path>
                <a:path w="2030729" h="500380">
                  <a:moveTo>
                    <a:pt x="2030412" y="83350"/>
                  </a:moveTo>
                  <a:lnTo>
                    <a:pt x="2023859" y="50914"/>
                  </a:lnTo>
                  <a:lnTo>
                    <a:pt x="2005990" y="24422"/>
                  </a:lnTo>
                  <a:lnTo>
                    <a:pt x="1979498" y="6553"/>
                  </a:lnTo>
                  <a:lnTo>
                    <a:pt x="1947062" y="0"/>
                  </a:lnTo>
                  <a:lnTo>
                    <a:pt x="1250962" y="0"/>
                  </a:lnTo>
                  <a:lnTo>
                    <a:pt x="1218514" y="6553"/>
                  </a:lnTo>
                  <a:lnTo>
                    <a:pt x="1192022" y="24422"/>
                  </a:lnTo>
                  <a:lnTo>
                    <a:pt x="1174153" y="50914"/>
                  </a:lnTo>
                  <a:lnTo>
                    <a:pt x="1167612" y="83350"/>
                  </a:lnTo>
                  <a:lnTo>
                    <a:pt x="1167612" y="416750"/>
                  </a:lnTo>
                  <a:lnTo>
                    <a:pt x="1174153" y="449199"/>
                  </a:lnTo>
                  <a:lnTo>
                    <a:pt x="1192022" y="475691"/>
                  </a:lnTo>
                  <a:lnTo>
                    <a:pt x="1218514" y="493560"/>
                  </a:lnTo>
                  <a:lnTo>
                    <a:pt x="1250962" y="500100"/>
                  </a:lnTo>
                  <a:lnTo>
                    <a:pt x="1947062" y="500100"/>
                  </a:lnTo>
                  <a:lnTo>
                    <a:pt x="1979498" y="493560"/>
                  </a:lnTo>
                  <a:lnTo>
                    <a:pt x="2005990" y="475691"/>
                  </a:lnTo>
                  <a:lnTo>
                    <a:pt x="2023859" y="449199"/>
                  </a:lnTo>
                  <a:lnTo>
                    <a:pt x="2030412" y="416750"/>
                  </a:lnTo>
                  <a:lnTo>
                    <a:pt x="2030412" y="83350"/>
                  </a:lnTo>
                  <a:close/>
                </a:path>
              </a:pathLst>
            </a:custGeom>
            <a:solidFill>
              <a:srgbClr val="000000"/>
            </a:solidFill>
          </p:spPr>
          <p:txBody>
            <a:bodyPr wrap="square" lIns="0" tIns="0" rIns="0" bIns="0" rtlCol="0"/>
            <a:lstStyle/>
            <a:p>
              <a:endParaRPr>
                <a:latin typeface="Countach" panose="02000000000000000000" pitchFamily="50" charset="0"/>
              </a:endParaRPr>
            </a:p>
          </p:txBody>
        </p:sp>
      </p:grpSp>
      <p:sp>
        <p:nvSpPr>
          <p:cNvPr id="12" name="object 12"/>
          <p:cNvSpPr/>
          <p:nvPr/>
        </p:nvSpPr>
        <p:spPr>
          <a:xfrm>
            <a:off x="6324688" y="1808149"/>
            <a:ext cx="862965" cy="500380"/>
          </a:xfrm>
          <a:custGeom>
            <a:avLst/>
            <a:gdLst/>
            <a:ahLst/>
            <a:cxnLst/>
            <a:rect l="l" t="t" r="r" b="b"/>
            <a:pathLst>
              <a:path w="862965" h="500380">
                <a:moveTo>
                  <a:pt x="779449" y="0"/>
                </a:moveTo>
                <a:lnTo>
                  <a:pt x="83350" y="0"/>
                </a:lnTo>
                <a:lnTo>
                  <a:pt x="50904" y="6549"/>
                </a:lnTo>
                <a:lnTo>
                  <a:pt x="24410" y="24410"/>
                </a:lnTo>
                <a:lnTo>
                  <a:pt x="6549" y="50904"/>
                </a:lnTo>
                <a:lnTo>
                  <a:pt x="0" y="83350"/>
                </a:lnTo>
                <a:lnTo>
                  <a:pt x="0" y="416750"/>
                </a:lnTo>
                <a:lnTo>
                  <a:pt x="6549" y="449196"/>
                </a:lnTo>
                <a:lnTo>
                  <a:pt x="24410" y="475689"/>
                </a:lnTo>
                <a:lnTo>
                  <a:pt x="50904" y="493551"/>
                </a:lnTo>
                <a:lnTo>
                  <a:pt x="83350" y="500100"/>
                </a:lnTo>
                <a:lnTo>
                  <a:pt x="779449" y="500100"/>
                </a:lnTo>
                <a:lnTo>
                  <a:pt x="811895" y="493551"/>
                </a:lnTo>
                <a:lnTo>
                  <a:pt x="838388" y="475689"/>
                </a:lnTo>
                <a:lnTo>
                  <a:pt x="856250" y="449196"/>
                </a:lnTo>
                <a:lnTo>
                  <a:pt x="862799" y="416750"/>
                </a:lnTo>
                <a:lnTo>
                  <a:pt x="862799" y="83350"/>
                </a:lnTo>
                <a:lnTo>
                  <a:pt x="856250" y="50904"/>
                </a:lnTo>
                <a:lnTo>
                  <a:pt x="838388" y="24410"/>
                </a:lnTo>
                <a:lnTo>
                  <a:pt x="811895" y="6549"/>
                </a:lnTo>
                <a:lnTo>
                  <a:pt x="77944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14" name="object 14"/>
          <p:cNvSpPr/>
          <p:nvPr/>
        </p:nvSpPr>
        <p:spPr>
          <a:xfrm>
            <a:off x="7492301" y="1808149"/>
            <a:ext cx="862965" cy="500380"/>
          </a:xfrm>
          <a:custGeom>
            <a:avLst/>
            <a:gdLst/>
            <a:ahLst/>
            <a:cxnLst/>
            <a:rect l="l" t="t" r="r" b="b"/>
            <a:pathLst>
              <a:path w="862965" h="500380">
                <a:moveTo>
                  <a:pt x="779449" y="0"/>
                </a:moveTo>
                <a:lnTo>
                  <a:pt x="83350" y="0"/>
                </a:lnTo>
                <a:lnTo>
                  <a:pt x="50904" y="6549"/>
                </a:lnTo>
                <a:lnTo>
                  <a:pt x="24410" y="24410"/>
                </a:lnTo>
                <a:lnTo>
                  <a:pt x="6549" y="50904"/>
                </a:lnTo>
                <a:lnTo>
                  <a:pt x="0" y="83350"/>
                </a:lnTo>
                <a:lnTo>
                  <a:pt x="0" y="416750"/>
                </a:lnTo>
                <a:lnTo>
                  <a:pt x="6549" y="449196"/>
                </a:lnTo>
                <a:lnTo>
                  <a:pt x="24410" y="475689"/>
                </a:lnTo>
                <a:lnTo>
                  <a:pt x="50904" y="493551"/>
                </a:lnTo>
                <a:lnTo>
                  <a:pt x="83350" y="500100"/>
                </a:lnTo>
                <a:lnTo>
                  <a:pt x="779449" y="500100"/>
                </a:lnTo>
                <a:lnTo>
                  <a:pt x="811895" y="493551"/>
                </a:lnTo>
                <a:lnTo>
                  <a:pt x="838388" y="475689"/>
                </a:lnTo>
                <a:lnTo>
                  <a:pt x="856250" y="449196"/>
                </a:lnTo>
                <a:lnTo>
                  <a:pt x="862799" y="416750"/>
                </a:lnTo>
                <a:lnTo>
                  <a:pt x="862799" y="83350"/>
                </a:lnTo>
                <a:lnTo>
                  <a:pt x="856250" y="50904"/>
                </a:lnTo>
                <a:lnTo>
                  <a:pt x="838388" y="24410"/>
                </a:lnTo>
                <a:lnTo>
                  <a:pt x="811895" y="6549"/>
                </a:lnTo>
                <a:lnTo>
                  <a:pt x="77944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18" name="object 18"/>
          <p:cNvSpPr/>
          <p:nvPr/>
        </p:nvSpPr>
        <p:spPr>
          <a:xfrm>
            <a:off x="482324" y="1817852"/>
            <a:ext cx="862965" cy="500380"/>
          </a:xfrm>
          <a:custGeom>
            <a:avLst/>
            <a:gdLst/>
            <a:ahLst/>
            <a:cxnLst/>
            <a:rect l="l" t="t" r="r" b="b"/>
            <a:pathLst>
              <a:path w="862965" h="500380">
                <a:moveTo>
                  <a:pt x="779449" y="0"/>
                </a:moveTo>
                <a:lnTo>
                  <a:pt x="83351" y="0"/>
                </a:lnTo>
                <a:lnTo>
                  <a:pt x="50907" y="6549"/>
                </a:lnTo>
                <a:lnTo>
                  <a:pt x="24413" y="24410"/>
                </a:lnTo>
                <a:lnTo>
                  <a:pt x="6550" y="50904"/>
                </a:lnTo>
                <a:lnTo>
                  <a:pt x="0" y="83350"/>
                </a:lnTo>
                <a:lnTo>
                  <a:pt x="0" y="416750"/>
                </a:lnTo>
                <a:lnTo>
                  <a:pt x="6550" y="449190"/>
                </a:lnTo>
                <a:lnTo>
                  <a:pt x="24413" y="475684"/>
                </a:lnTo>
                <a:lnTo>
                  <a:pt x="50907" y="493549"/>
                </a:lnTo>
                <a:lnTo>
                  <a:pt x="83351" y="500100"/>
                </a:lnTo>
                <a:lnTo>
                  <a:pt x="779449" y="500100"/>
                </a:lnTo>
                <a:lnTo>
                  <a:pt x="811893" y="493549"/>
                </a:lnTo>
                <a:lnTo>
                  <a:pt x="838385" y="475684"/>
                </a:lnTo>
                <a:lnTo>
                  <a:pt x="856246" y="449190"/>
                </a:lnTo>
                <a:lnTo>
                  <a:pt x="862796" y="416750"/>
                </a:lnTo>
                <a:lnTo>
                  <a:pt x="862796" y="83350"/>
                </a:lnTo>
                <a:lnTo>
                  <a:pt x="856246" y="50904"/>
                </a:lnTo>
                <a:lnTo>
                  <a:pt x="838385" y="24410"/>
                </a:lnTo>
                <a:lnTo>
                  <a:pt x="811893" y="6549"/>
                </a:lnTo>
                <a:lnTo>
                  <a:pt x="77944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0" name="object 20"/>
          <p:cNvSpPr/>
          <p:nvPr/>
        </p:nvSpPr>
        <p:spPr>
          <a:xfrm>
            <a:off x="932837" y="2325116"/>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grpSp>
        <p:nvGrpSpPr>
          <p:cNvPr id="21" name="object 21"/>
          <p:cNvGrpSpPr/>
          <p:nvPr/>
        </p:nvGrpSpPr>
        <p:grpSpPr>
          <a:xfrm>
            <a:off x="1649920" y="1817852"/>
            <a:ext cx="862965" cy="983615"/>
            <a:chOff x="1649920" y="1817852"/>
            <a:chExt cx="862965" cy="983615"/>
          </a:xfrm>
        </p:grpSpPr>
        <p:sp>
          <p:nvSpPr>
            <p:cNvPr id="22" name="object 22"/>
            <p:cNvSpPr/>
            <p:nvPr/>
          </p:nvSpPr>
          <p:spPr>
            <a:xfrm>
              <a:off x="1649920" y="1817852"/>
              <a:ext cx="862965" cy="500380"/>
            </a:xfrm>
            <a:custGeom>
              <a:avLst/>
              <a:gdLst/>
              <a:ahLst/>
              <a:cxnLst/>
              <a:rect l="l" t="t" r="r" b="b"/>
              <a:pathLst>
                <a:path w="862964" h="500380">
                  <a:moveTo>
                    <a:pt x="779449" y="0"/>
                  </a:moveTo>
                  <a:lnTo>
                    <a:pt x="83350" y="0"/>
                  </a:lnTo>
                  <a:lnTo>
                    <a:pt x="50909" y="6549"/>
                  </a:lnTo>
                  <a:lnTo>
                    <a:pt x="24415" y="24410"/>
                  </a:lnTo>
                  <a:lnTo>
                    <a:pt x="6551" y="50904"/>
                  </a:lnTo>
                  <a:lnTo>
                    <a:pt x="0" y="83350"/>
                  </a:lnTo>
                  <a:lnTo>
                    <a:pt x="0" y="416750"/>
                  </a:lnTo>
                  <a:lnTo>
                    <a:pt x="6551" y="449190"/>
                  </a:lnTo>
                  <a:lnTo>
                    <a:pt x="24415" y="475684"/>
                  </a:lnTo>
                  <a:lnTo>
                    <a:pt x="50909" y="493549"/>
                  </a:lnTo>
                  <a:lnTo>
                    <a:pt x="83350" y="500100"/>
                  </a:lnTo>
                  <a:lnTo>
                    <a:pt x="779449" y="500100"/>
                  </a:lnTo>
                  <a:lnTo>
                    <a:pt x="811895" y="493549"/>
                  </a:lnTo>
                  <a:lnTo>
                    <a:pt x="838388" y="475684"/>
                  </a:lnTo>
                  <a:lnTo>
                    <a:pt x="856250" y="449190"/>
                  </a:lnTo>
                  <a:lnTo>
                    <a:pt x="862799" y="416750"/>
                  </a:lnTo>
                  <a:lnTo>
                    <a:pt x="862799" y="83350"/>
                  </a:lnTo>
                  <a:lnTo>
                    <a:pt x="856250" y="50904"/>
                  </a:lnTo>
                  <a:lnTo>
                    <a:pt x="838388" y="24410"/>
                  </a:lnTo>
                  <a:lnTo>
                    <a:pt x="811895" y="6549"/>
                  </a:lnTo>
                  <a:lnTo>
                    <a:pt x="779449" y="0"/>
                  </a:lnTo>
                  <a:close/>
                </a:path>
              </a:pathLst>
            </a:custGeom>
            <a:solidFill>
              <a:srgbClr val="000000"/>
            </a:solidFill>
          </p:spPr>
          <p:txBody>
            <a:bodyPr wrap="square" lIns="0" tIns="0" rIns="0" bIns="0" rtlCol="0"/>
            <a:lstStyle/>
            <a:p>
              <a:endParaRPr>
                <a:latin typeface="Countach" panose="02000000000000000000" pitchFamily="50" charset="0"/>
              </a:endParaRPr>
            </a:p>
          </p:txBody>
        </p:sp>
        <p:sp>
          <p:nvSpPr>
            <p:cNvPr id="23" name="object 23"/>
            <p:cNvSpPr/>
            <p:nvPr/>
          </p:nvSpPr>
          <p:spPr>
            <a:xfrm>
              <a:off x="2081313" y="2325116"/>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grpSp>
      <p:sp>
        <p:nvSpPr>
          <p:cNvPr id="24" name="object 24"/>
          <p:cNvSpPr/>
          <p:nvPr/>
        </p:nvSpPr>
        <p:spPr>
          <a:xfrm>
            <a:off x="3253282" y="2325116"/>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sp>
        <p:nvSpPr>
          <p:cNvPr id="25" name="object 25"/>
          <p:cNvSpPr/>
          <p:nvPr/>
        </p:nvSpPr>
        <p:spPr>
          <a:xfrm>
            <a:off x="4420882" y="2325116"/>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sp>
        <p:nvSpPr>
          <p:cNvPr id="26" name="object 26"/>
          <p:cNvSpPr/>
          <p:nvPr/>
        </p:nvSpPr>
        <p:spPr>
          <a:xfrm>
            <a:off x="5588482" y="2325116"/>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sp>
        <p:nvSpPr>
          <p:cNvPr id="27" name="object 27"/>
          <p:cNvSpPr/>
          <p:nvPr/>
        </p:nvSpPr>
        <p:spPr>
          <a:xfrm>
            <a:off x="6756082" y="2325116"/>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sp>
        <p:nvSpPr>
          <p:cNvPr id="28" name="object 28"/>
          <p:cNvSpPr/>
          <p:nvPr/>
        </p:nvSpPr>
        <p:spPr>
          <a:xfrm>
            <a:off x="7923682" y="2325116"/>
            <a:ext cx="0" cy="476250"/>
          </a:xfrm>
          <a:custGeom>
            <a:avLst/>
            <a:gdLst/>
            <a:ahLst/>
            <a:cxnLst/>
            <a:rect l="l" t="t" r="r" b="b"/>
            <a:pathLst>
              <a:path h="476250">
                <a:moveTo>
                  <a:pt x="0" y="0"/>
                </a:moveTo>
                <a:lnTo>
                  <a:pt x="1" y="475800"/>
                </a:lnTo>
              </a:path>
            </a:pathLst>
          </a:custGeom>
          <a:ln w="9525">
            <a:solidFill>
              <a:srgbClr val="595959"/>
            </a:solidFill>
          </a:ln>
        </p:spPr>
        <p:txBody>
          <a:bodyPr wrap="square" lIns="0" tIns="0" rIns="0" bIns="0" rtlCol="0"/>
          <a:lstStyle/>
          <a:p>
            <a:endParaRPr>
              <a:latin typeface="Countach" panose="02000000000000000000" pitchFamily="50" charset="0"/>
            </a:endParaRPr>
          </a:p>
        </p:txBody>
      </p:sp>
      <p:pic>
        <p:nvPicPr>
          <p:cNvPr id="38" name="object 26">
            <a:extLst>
              <a:ext uri="{FF2B5EF4-FFF2-40B4-BE49-F238E27FC236}">
                <a16:creationId xmlns:a16="http://schemas.microsoft.com/office/drawing/2014/main" id="{429689DD-2122-88A6-543B-266E84982C3D}"/>
              </a:ext>
            </a:extLst>
          </p:cNvPr>
          <p:cNvPicPr/>
          <p:nvPr/>
        </p:nvPicPr>
        <p:blipFill>
          <a:blip r:embed="rId5" cstate="print"/>
          <a:stretch>
            <a:fillRect/>
          </a:stretch>
        </p:blipFill>
        <p:spPr>
          <a:xfrm>
            <a:off x="1539239" y="640080"/>
            <a:ext cx="286511" cy="356615"/>
          </a:xfrm>
          <a:prstGeom prst="rect">
            <a:avLst/>
          </a:prstGeom>
        </p:spPr>
      </p:pic>
      <p:sp>
        <p:nvSpPr>
          <p:cNvPr id="39" name="object 27">
            <a:extLst>
              <a:ext uri="{FF2B5EF4-FFF2-40B4-BE49-F238E27FC236}">
                <a16:creationId xmlns:a16="http://schemas.microsoft.com/office/drawing/2014/main" id="{F82E37DF-2964-1A31-FB31-54D3F77C06D4}"/>
              </a:ext>
            </a:extLst>
          </p:cNvPr>
          <p:cNvSpPr txBox="1"/>
          <p:nvPr/>
        </p:nvSpPr>
        <p:spPr>
          <a:xfrm>
            <a:off x="1489601" y="892903"/>
            <a:ext cx="5212711" cy="820738"/>
          </a:xfrm>
          <a:prstGeom prst="rect">
            <a:avLst/>
          </a:prstGeom>
        </p:spPr>
        <p:txBody>
          <a:bodyPr vert="horz" wrap="square" lIns="0" tIns="12700" rIns="0" bIns="0" rtlCol="0">
            <a:spAutoFit/>
          </a:bodyPr>
          <a:lstStyle/>
          <a:p>
            <a:pPr marL="12700">
              <a:lnSpc>
                <a:spcPts val="6250"/>
              </a:lnSpc>
            </a:pPr>
            <a:r>
              <a:rPr lang="en-US" sz="5400" dirty="0">
                <a:latin typeface="Countach" panose="02000000000000000000" pitchFamily="50" charset="0"/>
                <a:cs typeface="Arial Narrow"/>
              </a:rPr>
              <a:t>BUILDING THE BRAND</a:t>
            </a:r>
          </a:p>
        </p:txBody>
      </p:sp>
      <p:sp>
        <p:nvSpPr>
          <p:cNvPr id="40" name="object 21">
            <a:extLst>
              <a:ext uri="{FF2B5EF4-FFF2-40B4-BE49-F238E27FC236}">
                <a16:creationId xmlns:a16="http://schemas.microsoft.com/office/drawing/2014/main" id="{67CDFC4E-3C91-D97B-C23E-4DA53FC3CD62}"/>
              </a:ext>
            </a:extLst>
          </p:cNvPr>
          <p:cNvSpPr txBox="1"/>
          <p:nvPr/>
        </p:nvSpPr>
        <p:spPr>
          <a:xfrm>
            <a:off x="1919707" y="713887"/>
            <a:ext cx="3532504" cy="197490"/>
          </a:xfrm>
          <a:prstGeom prst="rect">
            <a:avLst/>
          </a:prstGeom>
        </p:spPr>
        <p:txBody>
          <a:bodyPr vert="horz" wrap="square" lIns="0" tIns="12700" rIns="0" bIns="0" rtlCol="0">
            <a:spAutoFit/>
          </a:bodyPr>
          <a:lstStyle/>
          <a:p>
            <a:pPr marL="12700">
              <a:lnSpc>
                <a:spcPct val="100000"/>
              </a:lnSpc>
              <a:spcBef>
                <a:spcPts val="100"/>
              </a:spcBef>
            </a:pPr>
            <a:r>
              <a:rPr lang="en-US" sz="1200" b="1" spc="300" dirty="0">
                <a:solidFill>
                  <a:srgbClr val="C00000"/>
                </a:solidFill>
                <a:latin typeface="Countach" panose="02000000000000000000" pitchFamily="50" charset="0"/>
                <a:cs typeface="Arial"/>
              </a:rPr>
              <a:t>TIMELINE</a:t>
            </a:r>
            <a:endParaRPr sz="1200" spc="300" dirty="0">
              <a:solidFill>
                <a:srgbClr val="C00000"/>
              </a:solidFill>
              <a:latin typeface="Countach" panose="02000000000000000000" pitchFamily="50" charset="0"/>
              <a:cs typeface="Arial"/>
            </a:endParaRPr>
          </a:p>
        </p:txBody>
      </p:sp>
      <p:sp>
        <p:nvSpPr>
          <p:cNvPr id="19" name="object 19"/>
          <p:cNvSpPr txBox="1"/>
          <p:nvPr/>
        </p:nvSpPr>
        <p:spPr>
          <a:xfrm>
            <a:off x="642720" y="1836130"/>
            <a:ext cx="7658776" cy="384175"/>
          </a:xfrm>
          <a:prstGeom prst="rect">
            <a:avLst/>
          </a:prstGeom>
        </p:spPr>
        <p:txBody>
          <a:bodyPr vert="horz" wrap="square" lIns="0" tIns="12700" rIns="0" bIns="0" rtlCol="0">
            <a:spAutoFit/>
          </a:bodyPr>
          <a:lstStyle/>
          <a:p>
            <a:pPr marL="12700">
              <a:lnSpc>
                <a:spcPct val="100000"/>
              </a:lnSpc>
              <a:spcBef>
                <a:spcPts val="100"/>
              </a:spcBef>
            </a:pPr>
            <a:r>
              <a:rPr sz="2350" b="1" spc="-70" dirty="0">
                <a:solidFill>
                  <a:srgbClr val="F8D102"/>
                </a:solidFill>
                <a:latin typeface="Countach" panose="02000000000000000000" pitchFamily="50" charset="0"/>
                <a:cs typeface="Arial Narrow"/>
              </a:rPr>
              <a:t>2019</a:t>
            </a:r>
            <a:r>
              <a:rPr lang="en-US" sz="2350" b="1" spc="-70" dirty="0">
                <a:solidFill>
                  <a:srgbClr val="F8D102"/>
                </a:solidFill>
                <a:latin typeface="Countach" panose="02000000000000000000" pitchFamily="50" charset="0"/>
                <a:cs typeface="Arial Narrow"/>
              </a:rPr>
              <a:t>                   2020                   2021                   2022                   2023                   2024                    2025</a:t>
            </a:r>
            <a:endParaRPr sz="2350" dirty="0">
              <a:latin typeface="Countach" panose="02000000000000000000" pitchFamily="50" charset="0"/>
              <a:cs typeface="Arial Narrow"/>
            </a:endParaRPr>
          </a:p>
        </p:txBody>
      </p:sp>
      <p:sp>
        <p:nvSpPr>
          <p:cNvPr id="43" name="object 6">
            <a:extLst>
              <a:ext uri="{FF2B5EF4-FFF2-40B4-BE49-F238E27FC236}">
                <a16:creationId xmlns:a16="http://schemas.microsoft.com/office/drawing/2014/main" id="{CDD21D80-A082-E49A-89C0-9DEC3E29D110}"/>
              </a:ext>
            </a:extLst>
          </p:cNvPr>
          <p:cNvSpPr txBox="1"/>
          <p:nvPr/>
        </p:nvSpPr>
        <p:spPr>
          <a:xfrm>
            <a:off x="428961" y="2853732"/>
            <a:ext cx="1007751" cy="799963"/>
          </a:xfrm>
          <a:prstGeom prst="rect">
            <a:avLst/>
          </a:prstGeom>
        </p:spPr>
        <p:txBody>
          <a:bodyPr vert="horz" wrap="square" lIns="0" tIns="18415" rIns="0" bIns="0" rtlCol="0">
            <a:spAutoFit/>
          </a:bodyPr>
          <a:lstStyle/>
          <a:p>
            <a:pPr marL="12700" marR="5080" algn="ctr">
              <a:lnSpc>
                <a:spcPct val="115599"/>
              </a:lnSpc>
              <a:spcBef>
                <a:spcPts val="145"/>
              </a:spcBef>
            </a:pPr>
            <a:r>
              <a:rPr lang="en-US" sz="900" dirty="0">
                <a:solidFill>
                  <a:srgbClr val="FFFFFF"/>
                </a:solidFill>
                <a:latin typeface="Countach" panose="02000000000000000000" pitchFamily="50" charset="0"/>
                <a:cs typeface="Arial"/>
              </a:rPr>
              <a:t>Expansion into youth business with key acquisitions: golf shores, Houston, Kansas city &amp; Northeast.</a:t>
            </a:r>
            <a:endParaRPr lang="en-US" sz="900" dirty="0">
              <a:latin typeface="Countach" panose="02000000000000000000" pitchFamily="50" charset="0"/>
              <a:cs typeface="Arial"/>
            </a:endParaRPr>
          </a:p>
        </p:txBody>
      </p:sp>
      <p:sp>
        <p:nvSpPr>
          <p:cNvPr id="44" name="object 6">
            <a:extLst>
              <a:ext uri="{FF2B5EF4-FFF2-40B4-BE49-F238E27FC236}">
                <a16:creationId xmlns:a16="http://schemas.microsoft.com/office/drawing/2014/main" id="{3441A306-EAED-E8F1-77AD-2A6AD5981882}"/>
              </a:ext>
            </a:extLst>
          </p:cNvPr>
          <p:cNvSpPr txBox="1"/>
          <p:nvPr/>
        </p:nvSpPr>
        <p:spPr>
          <a:xfrm>
            <a:off x="1577437" y="2853732"/>
            <a:ext cx="1007751" cy="478593"/>
          </a:xfrm>
          <a:prstGeom prst="rect">
            <a:avLst/>
          </a:prstGeom>
        </p:spPr>
        <p:txBody>
          <a:bodyPr vert="horz" wrap="square" lIns="0" tIns="18415" rIns="0" bIns="0" rtlCol="0">
            <a:spAutoFit/>
          </a:bodyPr>
          <a:lstStyle/>
          <a:p>
            <a:pPr marL="12700" marR="5080" algn="ctr">
              <a:lnSpc>
                <a:spcPct val="115599"/>
              </a:lnSpc>
              <a:spcBef>
                <a:spcPts val="145"/>
              </a:spcBef>
            </a:pPr>
            <a:r>
              <a:rPr lang="en-US" sz="900" dirty="0">
                <a:solidFill>
                  <a:srgbClr val="FFFFFF"/>
                </a:solidFill>
                <a:latin typeface="Countach" panose="02000000000000000000" pitchFamily="50" charset="0"/>
                <a:cs typeface="Arial"/>
              </a:rPr>
              <a:t>Launch of PerfectGame.TV during the covid pandemic.</a:t>
            </a:r>
            <a:endParaRPr lang="en-US" sz="900" dirty="0">
              <a:latin typeface="Countach" panose="02000000000000000000" pitchFamily="50" charset="0"/>
              <a:cs typeface="Arial"/>
            </a:endParaRPr>
          </a:p>
        </p:txBody>
      </p:sp>
      <p:sp>
        <p:nvSpPr>
          <p:cNvPr id="45" name="object 6">
            <a:extLst>
              <a:ext uri="{FF2B5EF4-FFF2-40B4-BE49-F238E27FC236}">
                <a16:creationId xmlns:a16="http://schemas.microsoft.com/office/drawing/2014/main" id="{244391A9-C45C-5DFB-0AC9-8F02FF13DE7A}"/>
              </a:ext>
            </a:extLst>
          </p:cNvPr>
          <p:cNvSpPr txBox="1"/>
          <p:nvPr/>
        </p:nvSpPr>
        <p:spPr>
          <a:xfrm>
            <a:off x="2749406" y="2853732"/>
            <a:ext cx="1007751" cy="639278"/>
          </a:xfrm>
          <a:prstGeom prst="rect">
            <a:avLst/>
          </a:prstGeom>
        </p:spPr>
        <p:txBody>
          <a:bodyPr vert="horz" wrap="square" lIns="0" tIns="18415" rIns="0" bIns="0" rtlCol="0">
            <a:spAutoFit/>
          </a:bodyPr>
          <a:lstStyle/>
          <a:p>
            <a:pPr marL="12700" marR="5080" algn="ctr">
              <a:lnSpc>
                <a:spcPct val="115599"/>
              </a:lnSpc>
              <a:spcBef>
                <a:spcPts val="145"/>
              </a:spcBef>
            </a:pPr>
            <a:r>
              <a:rPr lang="en-US" sz="900" dirty="0">
                <a:solidFill>
                  <a:srgbClr val="FFFFFF"/>
                </a:solidFill>
                <a:latin typeface="Countach" panose="02000000000000000000" pitchFamily="50" charset="0"/>
                <a:cs typeface="Arial"/>
              </a:rPr>
              <a:t>Rick Thurman and Rob Ponger purchase super majority position of perfect game.</a:t>
            </a:r>
            <a:endParaRPr lang="en-US" sz="900" dirty="0">
              <a:latin typeface="Countach" panose="02000000000000000000" pitchFamily="50" charset="0"/>
              <a:cs typeface="Arial"/>
            </a:endParaRPr>
          </a:p>
        </p:txBody>
      </p:sp>
      <p:sp>
        <p:nvSpPr>
          <p:cNvPr id="46" name="object 6">
            <a:extLst>
              <a:ext uri="{FF2B5EF4-FFF2-40B4-BE49-F238E27FC236}">
                <a16:creationId xmlns:a16="http://schemas.microsoft.com/office/drawing/2014/main" id="{FCBB03FA-3FCB-783A-0393-C938DA08BA9E}"/>
              </a:ext>
            </a:extLst>
          </p:cNvPr>
          <p:cNvSpPr txBox="1"/>
          <p:nvPr/>
        </p:nvSpPr>
        <p:spPr>
          <a:xfrm>
            <a:off x="3917006" y="2844623"/>
            <a:ext cx="1007751" cy="639278"/>
          </a:xfrm>
          <a:prstGeom prst="rect">
            <a:avLst/>
          </a:prstGeom>
        </p:spPr>
        <p:txBody>
          <a:bodyPr vert="horz" wrap="square" lIns="0" tIns="18415" rIns="0" bIns="0" rtlCol="0">
            <a:spAutoFit/>
          </a:bodyPr>
          <a:lstStyle/>
          <a:p>
            <a:pPr marL="12700" marR="5080" algn="ctr">
              <a:lnSpc>
                <a:spcPct val="115599"/>
              </a:lnSpc>
              <a:spcBef>
                <a:spcPts val="145"/>
              </a:spcBef>
            </a:pPr>
            <a:r>
              <a:rPr lang="en-US" sz="900" dirty="0">
                <a:solidFill>
                  <a:srgbClr val="FFFFFF"/>
                </a:solidFill>
                <a:latin typeface="Countach" panose="02000000000000000000" pitchFamily="50" charset="0"/>
                <a:cs typeface="Arial"/>
              </a:rPr>
              <a:t>Launched </a:t>
            </a:r>
            <a:r>
              <a:rPr lang="en-US" sz="900" dirty="0" err="1">
                <a:solidFill>
                  <a:srgbClr val="FFFFFF"/>
                </a:solidFill>
                <a:latin typeface="Countach" panose="02000000000000000000" pitchFamily="50" charset="0"/>
                <a:cs typeface="Arial"/>
              </a:rPr>
              <a:t>Diamondkast</a:t>
            </a:r>
            <a:r>
              <a:rPr lang="en-US" sz="900" dirty="0">
                <a:solidFill>
                  <a:srgbClr val="FFFFFF"/>
                </a:solidFill>
                <a:latin typeface="Countach" panose="02000000000000000000" pitchFamily="50" charset="0"/>
                <a:cs typeface="Arial"/>
              </a:rPr>
              <a:t>+ to include stats, video highlights, and live streaming.</a:t>
            </a:r>
            <a:endParaRPr lang="en-US" sz="900" dirty="0">
              <a:latin typeface="Countach" panose="02000000000000000000" pitchFamily="50" charset="0"/>
              <a:cs typeface="Arial"/>
            </a:endParaRPr>
          </a:p>
        </p:txBody>
      </p:sp>
      <p:sp>
        <p:nvSpPr>
          <p:cNvPr id="47" name="object 6">
            <a:extLst>
              <a:ext uri="{FF2B5EF4-FFF2-40B4-BE49-F238E27FC236}">
                <a16:creationId xmlns:a16="http://schemas.microsoft.com/office/drawing/2014/main" id="{D658691D-3BEB-F7DC-027F-6C1E00BE9DCF}"/>
              </a:ext>
            </a:extLst>
          </p:cNvPr>
          <p:cNvSpPr txBox="1"/>
          <p:nvPr/>
        </p:nvSpPr>
        <p:spPr>
          <a:xfrm>
            <a:off x="5065482" y="2844623"/>
            <a:ext cx="1007751" cy="960648"/>
          </a:xfrm>
          <a:prstGeom prst="rect">
            <a:avLst/>
          </a:prstGeom>
        </p:spPr>
        <p:txBody>
          <a:bodyPr vert="horz" wrap="square" lIns="0" tIns="18415" rIns="0" bIns="0" rtlCol="0">
            <a:spAutoFit/>
          </a:bodyPr>
          <a:lstStyle/>
          <a:p>
            <a:pPr marL="12700" marR="5080" algn="ctr">
              <a:lnSpc>
                <a:spcPct val="115599"/>
              </a:lnSpc>
              <a:spcBef>
                <a:spcPts val="145"/>
              </a:spcBef>
            </a:pPr>
            <a:r>
              <a:rPr lang="en-US" sz="900" dirty="0">
                <a:solidFill>
                  <a:srgbClr val="FFFFFF"/>
                </a:solidFill>
                <a:latin typeface="Countach" panose="02000000000000000000" pitchFamily="50" charset="0"/>
                <a:cs typeface="Arial"/>
              </a:rPr>
              <a:t>Launched: PG branded products in 250+ dick's - apparel, headwear, gear, team uniforms. Dick’s becomes title sponsor of PG All-American classic.</a:t>
            </a:r>
          </a:p>
        </p:txBody>
      </p:sp>
      <p:sp>
        <p:nvSpPr>
          <p:cNvPr id="48" name="object 6">
            <a:extLst>
              <a:ext uri="{FF2B5EF4-FFF2-40B4-BE49-F238E27FC236}">
                <a16:creationId xmlns:a16="http://schemas.microsoft.com/office/drawing/2014/main" id="{37452E25-3952-3F31-BD9A-3C3A85756004}"/>
              </a:ext>
            </a:extLst>
          </p:cNvPr>
          <p:cNvSpPr txBox="1"/>
          <p:nvPr/>
        </p:nvSpPr>
        <p:spPr>
          <a:xfrm>
            <a:off x="6237451" y="2844623"/>
            <a:ext cx="1007751" cy="1603388"/>
          </a:xfrm>
          <a:prstGeom prst="rect">
            <a:avLst/>
          </a:prstGeom>
        </p:spPr>
        <p:txBody>
          <a:bodyPr vert="horz" wrap="square" lIns="0" tIns="18415" rIns="0" bIns="0" rtlCol="0">
            <a:spAutoFit/>
          </a:bodyPr>
          <a:lstStyle/>
          <a:p>
            <a:pPr marL="12700" marR="5080" algn="ctr">
              <a:lnSpc>
                <a:spcPct val="115599"/>
              </a:lnSpc>
              <a:spcBef>
                <a:spcPts val="145"/>
              </a:spcBef>
            </a:pPr>
            <a:r>
              <a:rPr lang="en-US" sz="900" dirty="0">
                <a:solidFill>
                  <a:srgbClr val="FFFFFF"/>
                </a:solidFill>
                <a:latin typeface="Countach" panose="02000000000000000000" pitchFamily="50" charset="0"/>
                <a:cs typeface="Arial"/>
              </a:rPr>
              <a:t>Created a scalable brand platform with "believe in baseball" campaign. Expansion into Australia and Japan. Launched PG leagues. Sports drink Launch Hydrate, PG eyewear, rewards and loyalty program launched.</a:t>
            </a:r>
            <a:endParaRPr lang="en-US" sz="900" dirty="0">
              <a:latin typeface="Countach" panose="02000000000000000000" pitchFamily="50" charset="0"/>
              <a:cs typeface="Arial"/>
            </a:endParaRPr>
          </a:p>
        </p:txBody>
      </p:sp>
      <p:sp>
        <p:nvSpPr>
          <p:cNvPr id="49" name="object 6">
            <a:extLst>
              <a:ext uri="{FF2B5EF4-FFF2-40B4-BE49-F238E27FC236}">
                <a16:creationId xmlns:a16="http://schemas.microsoft.com/office/drawing/2014/main" id="{EC12B188-0515-01D1-683E-CC43A2922898}"/>
              </a:ext>
            </a:extLst>
          </p:cNvPr>
          <p:cNvSpPr txBox="1"/>
          <p:nvPr/>
        </p:nvSpPr>
        <p:spPr>
          <a:xfrm>
            <a:off x="7405051" y="2853732"/>
            <a:ext cx="1007751" cy="1282018"/>
          </a:xfrm>
          <a:prstGeom prst="rect">
            <a:avLst/>
          </a:prstGeom>
        </p:spPr>
        <p:txBody>
          <a:bodyPr vert="horz" wrap="square" lIns="0" tIns="18415" rIns="0" bIns="0" rtlCol="0">
            <a:spAutoFit/>
          </a:bodyPr>
          <a:lstStyle/>
          <a:p>
            <a:pPr marL="12700" marR="5080" algn="ctr">
              <a:lnSpc>
                <a:spcPct val="115599"/>
              </a:lnSpc>
              <a:spcBef>
                <a:spcPts val="145"/>
              </a:spcBef>
            </a:pPr>
            <a:r>
              <a:rPr lang="en-US" sz="900" dirty="0">
                <a:solidFill>
                  <a:srgbClr val="FFFFFF"/>
                </a:solidFill>
                <a:latin typeface="Countach" panose="02000000000000000000" pitchFamily="50" charset="0"/>
                <a:cs typeface="Arial"/>
              </a:rPr>
              <a:t>Perfect Game adds 31,000 youth teams through partnership with Upstate of South Carolina’s All League Baseball who are former USSSA  &amp; TopGun directors. </a:t>
            </a:r>
            <a:endParaRPr lang="en-US" sz="900" dirty="0">
              <a:latin typeface="Countach" panose="02000000000000000000" pitchFamily="50" charset="0"/>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13965" cy="4457700"/>
          </a:xfrm>
          <a:custGeom>
            <a:avLst/>
            <a:gdLst/>
            <a:ahLst/>
            <a:cxnLst/>
            <a:rect l="l" t="t" r="r" b="b"/>
            <a:pathLst>
              <a:path w="2513965" h="4457700">
                <a:moveTo>
                  <a:pt x="2513457" y="0"/>
                </a:moveTo>
                <a:lnTo>
                  <a:pt x="0" y="0"/>
                </a:lnTo>
                <a:lnTo>
                  <a:pt x="0" y="4457700"/>
                </a:lnTo>
                <a:lnTo>
                  <a:pt x="2513457" y="4457700"/>
                </a:lnTo>
                <a:lnTo>
                  <a:pt x="2513457" y="0"/>
                </a:lnTo>
                <a:close/>
              </a:path>
            </a:pathLst>
          </a:custGeom>
          <a:solidFill>
            <a:srgbClr val="192C3B"/>
          </a:solidFill>
        </p:spPr>
        <p:txBody>
          <a:bodyPr wrap="square" lIns="0" tIns="0" rIns="0" bIns="0" rtlCol="0"/>
          <a:lstStyle/>
          <a:p>
            <a:endParaRPr/>
          </a:p>
        </p:txBody>
      </p:sp>
      <p:grpSp>
        <p:nvGrpSpPr>
          <p:cNvPr id="3" name="object 3"/>
          <p:cNvGrpSpPr/>
          <p:nvPr/>
        </p:nvGrpSpPr>
        <p:grpSpPr>
          <a:xfrm>
            <a:off x="0" y="4526524"/>
            <a:ext cx="9144000" cy="617220"/>
            <a:chOff x="0" y="4526524"/>
            <a:chExt cx="9144000" cy="617220"/>
          </a:xfrm>
        </p:grpSpPr>
        <p:sp>
          <p:nvSpPr>
            <p:cNvPr id="4" name="object 4"/>
            <p:cNvSpPr/>
            <p:nvPr/>
          </p:nvSpPr>
          <p:spPr>
            <a:xfrm>
              <a:off x="0" y="4526524"/>
              <a:ext cx="9144000" cy="617220"/>
            </a:xfrm>
            <a:custGeom>
              <a:avLst/>
              <a:gdLst/>
              <a:ahLst/>
              <a:cxnLst/>
              <a:rect l="l" t="t" r="r" b="b"/>
              <a:pathLst>
                <a:path w="9144000" h="617220">
                  <a:moveTo>
                    <a:pt x="9144000" y="0"/>
                  </a:moveTo>
                  <a:lnTo>
                    <a:pt x="0" y="0"/>
                  </a:lnTo>
                  <a:lnTo>
                    <a:pt x="0" y="616911"/>
                  </a:lnTo>
                  <a:lnTo>
                    <a:pt x="9144000" y="616911"/>
                  </a:lnTo>
                  <a:lnTo>
                    <a:pt x="9144000" y="0"/>
                  </a:lnTo>
                  <a:close/>
                </a:path>
              </a:pathLst>
            </a:custGeom>
            <a:solidFill>
              <a:srgbClr val="003247"/>
            </a:solidFill>
          </p:spPr>
          <p:txBody>
            <a:bodyPr wrap="square" lIns="0" tIns="0" rIns="0" bIns="0" rtlCol="0"/>
            <a:lstStyle/>
            <a:p>
              <a:endParaRPr/>
            </a:p>
          </p:txBody>
        </p:sp>
        <p:pic>
          <p:nvPicPr>
            <p:cNvPr id="5" name="object 5"/>
            <p:cNvPicPr/>
            <p:nvPr/>
          </p:nvPicPr>
          <p:blipFill>
            <a:blip r:embed="rId2" cstate="print"/>
            <a:stretch>
              <a:fillRect/>
            </a:stretch>
          </p:blipFill>
          <p:spPr>
            <a:xfrm>
              <a:off x="7431366" y="4693110"/>
              <a:ext cx="1496288" cy="285497"/>
            </a:xfrm>
            <a:prstGeom prst="rect">
              <a:avLst/>
            </a:prstGeom>
          </p:spPr>
        </p:pic>
      </p:grpSp>
      <p:sp>
        <p:nvSpPr>
          <p:cNvPr id="6" name="object 6"/>
          <p:cNvSpPr txBox="1"/>
          <p:nvPr/>
        </p:nvSpPr>
        <p:spPr>
          <a:xfrm>
            <a:off x="152401" y="438150"/>
            <a:ext cx="2128166" cy="2932854"/>
          </a:xfrm>
          <a:prstGeom prst="rect">
            <a:avLst/>
          </a:prstGeom>
        </p:spPr>
        <p:txBody>
          <a:bodyPr vert="horz" wrap="square" lIns="0" tIns="12700" rIns="0" bIns="0" rtlCol="0">
            <a:spAutoFit/>
          </a:bodyPr>
          <a:lstStyle/>
          <a:p>
            <a:pPr marR="6350" algn="r">
              <a:lnSpc>
                <a:spcPts val="2810"/>
              </a:lnSpc>
              <a:spcBef>
                <a:spcPts val="100"/>
              </a:spcBef>
            </a:pPr>
            <a:r>
              <a:rPr lang="en-US" sz="2600" b="1" dirty="0">
                <a:solidFill>
                  <a:srgbClr val="FFFFFF"/>
                </a:solidFill>
                <a:latin typeface="Countach" panose="02000000000000000000" pitchFamily="50" charset="0"/>
                <a:cs typeface="Arial Narrow"/>
              </a:rPr>
              <a:t>THE FACILITY</a:t>
            </a:r>
            <a:endParaRPr lang="en-US" sz="2600" dirty="0">
              <a:latin typeface="Countach" panose="02000000000000000000" pitchFamily="50" charset="0"/>
              <a:cs typeface="Arial Narrow"/>
            </a:endParaRPr>
          </a:p>
          <a:p>
            <a:pPr marL="107950" marR="5080" indent="826135" algn="r">
              <a:lnSpc>
                <a:spcPct val="76900"/>
              </a:lnSpc>
              <a:spcBef>
                <a:spcPts val="405"/>
              </a:spcBef>
            </a:pPr>
            <a:r>
              <a:rPr lang="en-US" sz="2600" b="1" dirty="0">
                <a:solidFill>
                  <a:srgbClr val="FFFFFF"/>
                </a:solidFill>
                <a:latin typeface="Countach" panose="02000000000000000000" pitchFamily="50" charset="0"/>
                <a:cs typeface="Arial Narrow"/>
              </a:rPr>
              <a:t>HAS BEEN MASTER PLANNED</a:t>
            </a:r>
            <a:endParaRPr lang="en-US" sz="2600" dirty="0">
              <a:latin typeface="Countach" panose="02000000000000000000" pitchFamily="50" charset="0"/>
              <a:cs typeface="Arial Narrow"/>
            </a:endParaRPr>
          </a:p>
          <a:p>
            <a:pPr marL="12700" marR="6985" indent="720090" algn="r">
              <a:lnSpc>
                <a:spcPct val="76900"/>
              </a:lnSpc>
              <a:spcBef>
                <a:spcPts val="100"/>
              </a:spcBef>
            </a:pPr>
            <a:r>
              <a:rPr lang="en-US" sz="2600" b="1" dirty="0">
                <a:solidFill>
                  <a:srgbClr val="FFFFFF"/>
                </a:solidFill>
                <a:latin typeface="Countach" panose="02000000000000000000" pitchFamily="50" charset="0"/>
                <a:cs typeface="Arial Narrow"/>
              </a:rPr>
              <a:t>TO INCLUDE </a:t>
            </a:r>
            <a:r>
              <a:rPr lang="en-US" sz="2600" b="1" dirty="0">
                <a:solidFill>
                  <a:srgbClr val="C00000"/>
                </a:solidFill>
                <a:latin typeface="Countach" panose="02000000000000000000" pitchFamily="50" charset="0"/>
                <a:cs typeface="Arial Narrow"/>
              </a:rPr>
              <a:t>RETAIL, HOTEL AND</a:t>
            </a:r>
            <a:endParaRPr lang="en-US" sz="2600" dirty="0">
              <a:solidFill>
                <a:srgbClr val="C00000"/>
              </a:solidFill>
              <a:latin typeface="Countach" panose="02000000000000000000" pitchFamily="50" charset="0"/>
              <a:cs typeface="Arial Narrow"/>
            </a:endParaRPr>
          </a:p>
          <a:p>
            <a:pPr marL="179070" marR="5715" indent="314960" algn="r">
              <a:lnSpc>
                <a:spcPct val="78500"/>
              </a:lnSpc>
              <a:spcBef>
                <a:spcPts val="45"/>
              </a:spcBef>
            </a:pPr>
            <a:r>
              <a:rPr lang="en-US" sz="2600" b="1" dirty="0">
                <a:solidFill>
                  <a:srgbClr val="C00000"/>
                </a:solidFill>
                <a:latin typeface="Countach" panose="02000000000000000000" pitchFamily="50" charset="0"/>
                <a:cs typeface="Arial Narrow"/>
              </a:rPr>
              <a:t>RESTAURANTS </a:t>
            </a:r>
            <a:r>
              <a:rPr lang="en-US" sz="2600" b="1" dirty="0">
                <a:solidFill>
                  <a:srgbClr val="FFFFFF"/>
                </a:solidFill>
                <a:latin typeface="Countach" panose="02000000000000000000" pitchFamily="50" charset="0"/>
                <a:cs typeface="Arial Narrow"/>
              </a:rPr>
              <a:t>IMMEDIATELY ADJACENT TO THE</a:t>
            </a:r>
          </a:p>
          <a:p>
            <a:pPr marL="179070" marR="5715" indent="314960" algn="r">
              <a:lnSpc>
                <a:spcPct val="78500"/>
              </a:lnSpc>
              <a:spcBef>
                <a:spcPts val="45"/>
              </a:spcBef>
            </a:pPr>
            <a:r>
              <a:rPr lang="en-US" sz="2600" b="1" dirty="0">
                <a:solidFill>
                  <a:srgbClr val="FFFFFF"/>
                </a:solidFill>
                <a:latin typeface="Countach" panose="02000000000000000000" pitchFamily="50" charset="0"/>
                <a:cs typeface="Arial Narrow"/>
              </a:rPr>
              <a:t>COMPLEX</a:t>
            </a:r>
            <a:endParaRPr lang="en-US" sz="2600" dirty="0">
              <a:latin typeface="Countach" panose="02000000000000000000" pitchFamily="50" charset="0"/>
              <a:cs typeface="Arial Narrow"/>
            </a:endParaRPr>
          </a:p>
        </p:txBody>
      </p:sp>
      <p:sp>
        <p:nvSpPr>
          <p:cNvPr id="8" name="object 8"/>
          <p:cNvSpPr txBox="1"/>
          <p:nvPr/>
        </p:nvSpPr>
        <p:spPr>
          <a:xfrm>
            <a:off x="152401" y="3587496"/>
            <a:ext cx="2100026" cy="346249"/>
          </a:xfrm>
          <a:prstGeom prst="rect">
            <a:avLst/>
          </a:prstGeom>
        </p:spPr>
        <p:txBody>
          <a:bodyPr vert="horz" wrap="square" lIns="0" tIns="12700" rIns="0" bIns="0" rtlCol="0">
            <a:spAutoFit/>
          </a:bodyPr>
          <a:lstStyle/>
          <a:p>
            <a:pPr marR="6350" algn="r">
              <a:lnSpc>
                <a:spcPts val="1310"/>
              </a:lnSpc>
              <a:spcBef>
                <a:spcPts val="100"/>
              </a:spcBef>
            </a:pPr>
            <a:r>
              <a:rPr lang="en-US" sz="1100" b="1" dirty="0">
                <a:solidFill>
                  <a:schemeClr val="bg1"/>
                </a:solidFill>
                <a:latin typeface="Countach" panose="02000000000000000000" pitchFamily="50" charset="0"/>
                <a:cs typeface="Arial Narrow"/>
              </a:rPr>
              <a:t>THERE ARE 11 LOTS REPRESENTING</a:t>
            </a:r>
            <a:endParaRPr lang="en-US" sz="1100" dirty="0">
              <a:solidFill>
                <a:schemeClr val="bg1"/>
              </a:solidFill>
              <a:latin typeface="Countach" panose="02000000000000000000" pitchFamily="50" charset="0"/>
              <a:cs typeface="Arial Narrow"/>
            </a:endParaRPr>
          </a:p>
          <a:p>
            <a:pPr marR="5080" algn="r">
              <a:lnSpc>
                <a:spcPts val="1250"/>
              </a:lnSpc>
            </a:pPr>
            <a:r>
              <a:rPr lang="en-US" sz="1100" b="1" dirty="0">
                <a:solidFill>
                  <a:schemeClr val="bg1"/>
                </a:solidFill>
                <a:latin typeface="Countach" panose="02000000000000000000" pitchFamily="50" charset="0"/>
                <a:cs typeface="Arial Narrow"/>
              </a:rPr>
              <a:t>20 ACRES OF ANCILLARY</a:t>
            </a:r>
            <a:r>
              <a:rPr lang="en-US" sz="1100" dirty="0">
                <a:solidFill>
                  <a:schemeClr val="bg1"/>
                </a:solidFill>
                <a:latin typeface="Countach" panose="02000000000000000000" pitchFamily="50" charset="0"/>
                <a:cs typeface="Arial Narrow"/>
              </a:rPr>
              <a:t> </a:t>
            </a:r>
            <a:r>
              <a:rPr lang="en-US" sz="1100" b="1" dirty="0">
                <a:solidFill>
                  <a:schemeClr val="bg1"/>
                </a:solidFill>
                <a:latin typeface="Countach" panose="02000000000000000000" pitchFamily="50" charset="0"/>
                <a:cs typeface="Arial Narrow"/>
              </a:rPr>
              <a:t>DEVELOPMENT</a:t>
            </a:r>
            <a:endParaRPr lang="en-US" sz="1100" dirty="0">
              <a:solidFill>
                <a:schemeClr val="bg1"/>
              </a:solidFill>
              <a:latin typeface="Countach" panose="02000000000000000000" pitchFamily="50" charset="0"/>
              <a:cs typeface="Arial Narrow"/>
            </a:endParaRPr>
          </a:p>
        </p:txBody>
      </p:sp>
      <p:grpSp>
        <p:nvGrpSpPr>
          <p:cNvPr id="9" name="object 9"/>
          <p:cNvGrpSpPr/>
          <p:nvPr/>
        </p:nvGrpSpPr>
        <p:grpSpPr>
          <a:xfrm>
            <a:off x="2795100" y="300581"/>
            <a:ext cx="5803265" cy="4157345"/>
            <a:chOff x="2795100" y="300581"/>
            <a:chExt cx="5803265" cy="4157345"/>
          </a:xfrm>
        </p:grpSpPr>
        <p:pic>
          <p:nvPicPr>
            <p:cNvPr id="10" name="object 10"/>
            <p:cNvPicPr/>
            <p:nvPr/>
          </p:nvPicPr>
          <p:blipFill>
            <a:blip r:embed="rId3" cstate="print"/>
            <a:stretch>
              <a:fillRect/>
            </a:stretch>
          </p:blipFill>
          <p:spPr>
            <a:xfrm>
              <a:off x="2795100" y="300581"/>
              <a:ext cx="5803134" cy="4157120"/>
            </a:xfrm>
            <a:prstGeom prst="rect">
              <a:avLst/>
            </a:prstGeom>
          </p:spPr>
        </p:pic>
        <p:sp>
          <p:nvSpPr>
            <p:cNvPr id="11" name="object 11"/>
            <p:cNvSpPr/>
            <p:nvPr/>
          </p:nvSpPr>
          <p:spPr>
            <a:xfrm>
              <a:off x="3270732" y="865162"/>
              <a:ext cx="2585085" cy="3513454"/>
            </a:xfrm>
            <a:custGeom>
              <a:avLst/>
              <a:gdLst/>
              <a:ahLst/>
              <a:cxnLst/>
              <a:rect l="l" t="t" r="r" b="b"/>
              <a:pathLst>
                <a:path w="2585085" h="3513454">
                  <a:moveTo>
                    <a:pt x="0" y="0"/>
                  </a:moveTo>
                  <a:lnTo>
                    <a:pt x="52755" y="411480"/>
                  </a:lnTo>
                  <a:lnTo>
                    <a:pt x="211023" y="917917"/>
                  </a:lnTo>
                  <a:lnTo>
                    <a:pt x="801865" y="1804187"/>
                  </a:lnTo>
                  <a:lnTo>
                    <a:pt x="1456016" y="2595486"/>
                  </a:lnTo>
                  <a:lnTo>
                    <a:pt x="1962442" y="3291842"/>
                  </a:lnTo>
                  <a:lnTo>
                    <a:pt x="1867496" y="3344595"/>
                  </a:lnTo>
                  <a:lnTo>
                    <a:pt x="1962442" y="3513408"/>
                  </a:lnTo>
                  <a:lnTo>
                    <a:pt x="2236762" y="3281291"/>
                  </a:lnTo>
                  <a:lnTo>
                    <a:pt x="2289517" y="3175783"/>
                  </a:lnTo>
                  <a:lnTo>
                    <a:pt x="2131263" y="3091378"/>
                  </a:lnTo>
                  <a:lnTo>
                    <a:pt x="2004656" y="2880360"/>
                  </a:lnTo>
                  <a:lnTo>
                    <a:pt x="2141816" y="2468880"/>
                  </a:lnTo>
                  <a:lnTo>
                    <a:pt x="1740877" y="2289517"/>
                  </a:lnTo>
                  <a:lnTo>
                    <a:pt x="1624825" y="2089048"/>
                  </a:lnTo>
                  <a:lnTo>
                    <a:pt x="1878037" y="1160589"/>
                  </a:lnTo>
                  <a:lnTo>
                    <a:pt x="2089061" y="1065631"/>
                  </a:lnTo>
                  <a:lnTo>
                    <a:pt x="2531233" y="1065631"/>
                  </a:lnTo>
                  <a:lnTo>
                    <a:pt x="2584945" y="844067"/>
                  </a:lnTo>
                  <a:lnTo>
                    <a:pt x="1266101" y="801865"/>
                  </a:lnTo>
                  <a:lnTo>
                    <a:pt x="1266101" y="21107"/>
                  </a:lnTo>
                  <a:lnTo>
                    <a:pt x="0" y="0"/>
                  </a:lnTo>
                  <a:close/>
                </a:path>
                <a:path w="2585085" h="3513454">
                  <a:moveTo>
                    <a:pt x="2531233" y="1065631"/>
                  </a:moveTo>
                  <a:lnTo>
                    <a:pt x="2089061" y="1065631"/>
                  </a:lnTo>
                  <a:lnTo>
                    <a:pt x="2500541" y="1192237"/>
                  </a:lnTo>
                  <a:lnTo>
                    <a:pt x="2531233" y="1065631"/>
                  </a:lnTo>
                  <a:close/>
                </a:path>
              </a:pathLst>
            </a:custGeom>
            <a:solidFill>
              <a:srgbClr val="4285F4">
                <a:alpha val="18038"/>
              </a:srgbClr>
            </a:solidFill>
          </p:spPr>
          <p:txBody>
            <a:bodyPr wrap="square" lIns="0" tIns="0" rIns="0" bIns="0" rtlCol="0"/>
            <a:lstStyle/>
            <a:p>
              <a:endParaRPr/>
            </a:p>
          </p:txBody>
        </p:sp>
        <p:sp>
          <p:nvSpPr>
            <p:cNvPr id="12" name="object 12"/>
            <p:cNvSpPr/>
            <p:nvPr/>
          </p:nvSpPr>
          <p:spPr>
            <a:xfrm>
              <a:off x="3270732" y="865162"/>
              <a:ext cx="2585085" cy="3513454"/>
            </a:xfrm>
            <a:custGeom>
              <a:avLst/>
              <a:gdLst/>
              <a:ahLst/>
              <a:cxnLst/>
              <a:rect l="l" t="t" r="r" b="b"/>
              <a:pathLst>
                <a:path w="2585085" h="3513454">
                  <a:moveTo>
                    <a:pt x="0" y="0"/>
                  </a:moveTo>
                  <a:lnTo>
                    <a:pt x="52753" y="411480"/>
                  </a:lnTo>
                  <a:lnTo>
                    <a:pt x="211015" y="917917"/>
                  </a:lnTo>
                  <a:lnTo>
                    <a:pt x="801858" y="1804181"/>
                  </a:lnTo>
                  <a:lnTo>
                    <a:pt x="1456010" y="2595491"/>
                  </a:lnTo>
                  <a:lnTo>
                    <a:pt x="1962441" y="3291841"/>
                  </a:lnTo>
                  <a:lnTo>
                    <a:pt x="1867491" y="3344591"/>
                  </a:lnTo>
                  <a:lnTo>
                    <a:pt x="1962441" y="3513411"/>
                  </a:lnTo>
                  <a:lnTo>
                    <a:pt x="2236761" y="3281291"/>
                  </a:lnTo>
                  <a:lnTo>
                    <a:pt x="2289521" y="3175781"/>
                  </a:lnTo>
                  <a:lnTo>
                    <a:pt x="2131251" y="3091381"/>
                  </a:lnTo>
                  <a:lnTo>
                    <a:pt x="2004651" y="2880361"/>
                  </a:lnTo>
                  <a:lnTo>
                    <a:pt x="2141811" y="2468881"/>
                  </a:lnTo>
                  <a:lnTo>
                    <a:pt x="1740880" y="2289521"/>
                  </a:lnTo>
                  <a:lnTo>
                    <a:pt x="1624820" y="2089051"/>
                  </a:lnTo>
                  <a:lnTo>
                    <a:pt x="1878041" y="1160590"/>
                  </a:lnTo>
                  <a:lnTo>
                    <a:pt x="2089051" y="1065630"/>
                  </a:lnTo>
                  <a:lnTo>
                    <a:pt x="2500531" y="1192240"/>
                  </a:lnTo>
                  <a:lnTo>
                    <a:pt x="2584941" y="844061"/>
                  </a:lnTo>
                  <a:lnTo>
                    <a:pt x="1266090" y="801858"/>
                  </a:lnTo>
                  <a:lnTo>
                    <a:pt x="1266090" y="21101"/>
                  </a:lnTo>
                  <a:lnTo>
                    <a:pt x="0" y="0"/>
                  </a:lnTo>
                  <a:close/>
                </a:path>
              </a:pathLst>
            </a:custGeom>
            <a:ln w="34925">
              <a:solidFill>
                <a:srgbClr val="FF0000"/>
              </a:solidFill>
            </a:ln>
          </p:spPr>
          <p:txBody>
            <a:bodyPr wrap="square" lIns="0" tIns="0" rIns="0" bIns="0" rtlCol="0"/>
            <a:lstStyle/>
            <a:p>
              <a:endParaRPr/>
            </a:p>
          </p:txBody>
        </p:sp>
      </p:grpSp>
      <p:sp>
        <p:nvSpPr>
          <p:cNvPr id="13" name="object 13"/>
          <p:cNvSpPr txBox="1"/>
          <p:nvPr/>
        </p:nvSpPr>
        <p:spPr>
          <a:xfrm>
            <a:off x="243019" y="4682401"/>
            <a:ext cx="3818890" cy="327013"/>
          </a:xfrm>
          <a:prstGeom prst="rect">
            <a:avLst/>
          </a:prstGeom>
        </p:spPr>
        <p:txBody>
          <a:bodyPr vert="horz" wrap="square" lIns="0" tIns="3810" rIns="0" bIns="0" rtlCol="0">
            <a:spAutoFit/>
          </a:bodyPr>
          <a:lstStyle/>
          <a:p>
            <a:pPr marL="12700">
              <a:lnSpc>
                <a:spcPct val="100000"/>
              </a:lnSpc>
              <a:spcBef>
                <a:spcPts val="30"/>
              </a:spcBef>
            </a:pPr>
            <a:r>
              <a:rPr lang="en-US" sz="2100" b="1" dirty="0">
                <a:solidFill>
                  <a:srgbClr val="41A7C6"/>
                </a:solidFill>
                <a:latin typeface="Countach" panose="02000000000000000000" pitchFamily="50" charset="0"/>
                <a:cs typeface="Arial"/>
              </a:rPr>
              <a:t>CASE STUDY - </a:t>
            </a:r>
            <a:r>
              <a:rPr lang="en-US" sz="2100" b="1" dirty="0">
                <a:solidFill>
                  <a:srgbClr val="FFFFFF"/>
                </a:solidFill>
                <a:latin typeface="Countach" panose="02000000000000000000" pitchFamily="50" charset="0"/>
                <a:cs typeface="Arial"/>
              </a:rPr>
              <a:t>CEDAR PARK, TEXAS</a:t>
            </a:r>
            <a:endParaRPr lang="en-US" sz="2100" b="1" dirty="0">
              <a:latin typeface="Countach" panose="02000000000000000000" pitchFamily="50" charset="0"/>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700" y="-12700"/>
            <a:ext cx="9169400" cy="5168900"/>
            <a:chOff x="-12700" y="-12700"/>
            <a:chExt cx="9169400" cy="5168900"/>
          </a:xfrm>
        </p:grpSpPr>
        <p:sp>
          <p:nvSpPr>
            <p:cNvPr id="3" name="object 3"/>
            <p:cNvSpPr/>
            <p:nvPr/>
          </p:nvSpPr>
          <p:spPr>
            <a:xfrm>
              <a:off x="0" y="0"/>
              <a:ext cx="9144000" cy="4634230"/>
            </a:xfrm>
            <a:custGeom>
              <a:avLst/>
              <a:gdLst/>
              <a:ahLst/>
              <a:cxnLst/>
              <a:rect l="l" t="t" r="r" b="b"/>
              <a:pathLst>
                <a:path w="9144000" h="4634230">
                  <a:moveTo>
                    <a:pt x="0" y="4633623"/>
                  </a:moveTo>
                  <a:lnTo>
                    <a:pt x="9144000" y="4633623"/>
                  </a:lnTo>
                  <a:lnTo>
                    <a:pt x="9144000" y="0"/>
                  </a:lnTo>
                  <a:lnTo>
                    <a:pt x="0" y="0"/>
                  </a:lnTo>
                  <a:lnTo>
                    <a:pt x="0" y="4633623"/>
                  </a:lnTo>
                  <a:close/>
                </a:path>
              </a:pathLst>
            </a:custGeom>
            <a:solidFill>
              <a:srgbClr val="233038"/>
            </a:solidFill>
          </p:spPr>
          <p:txBody>
            <a:bodyPr wrap="square" lIns="0" tIns="0" rIns="0" bIns="0" rtlCol="0"/>
            <a:lstStyle/>
            <a:p>
              <a:endParaRPr/>
            </a:p>
          </p:txBody>
        </p:sp>
        <p:sp>
          <p:nvSpPr>
            <p:cNvPr id="4" name="object 4"/>
            <p:cNvSpPr/>
            <p:nvPr/>
          </p:nvSpPr>
          <p:spPr>
            <a:xfrm>
              <a:off x="0" y="0"/>
              <a:ext cx="9144000" cy="5143500"/>
            </a:xfrm>
            <a:custGeom>
              <a:avLst/>
              <a:gdLst/>
              <a:ahLst/>
              <a:cxnLst/>
              <a:rect l="l" t="t" r="r" b="b"/>
              <a:pathLst>
                <a:path w="9144000" h="5143500">
                  <a:moveTo>
                    <a:pt x="0" y="0"/>
                  </a:moveTo>
                  <a:lnTo>
                    <a:pt x="9144005" y="0"/>
                  </a:lnTo>
                  <a:lnTo>
                    <a:pt x="9144005" y="5143502"/>
                  </a:lnTo>
                  <a:lnTo>
                    <a:pt x="0" y="5143502"/>
                  </a:lnTo>
                  <a:lnTo>
                    <a:pt x="0" y="0"/>
                  </a:lnTo>
                  <a:close/>
                </a:path>
              </a:pathLst>
            </a:custGeom>
            <a:ln w="25400">
              <a:solidFill>
                <a:srgbClr val="2E60B3"/>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21667" y="4710445"/>
              <a:ext cx="1332736" cy="305779"/>
            </a:xfrm>
            <a:prstGeom prst="rect">
              <a:avLst/>
            </a:prstGeom>
          </p:spPr>
        </p:pic>
      </p:grpSp>
      <p:graphicFrame>
        <p:nvGraphicFramePr>
          <p:cNvPr id="6" name="object 6"/>
          <p:cNvGraphicFramePr>
            <a:graphicFrameLocks noGrp="1"/>
          </p:cNvGraphicFramePr>
          <p:nvPr>
            <p:extLst>
              <p:ext uri="{D42A27DB-BD31-4B8C-83A1-F6EECF244321}">
                <p14:modId xmlns:p14="http://schemas.microsoft.com/office/powerpoint/2010/main" val="2934701638"/>
              </p:ext>
            </p:extLst>
          </p:nvPr>
        </p:nvGraphicFramePr>
        <p:xfrm>
          <a:off x="65761" y="1941245"/>
          <a:ext cx="3816985" cy="2824430"/>
        </p:xfrm>
        <a:graphic>
          <a:graphicData uri="http://schemas.openxmlformats.org/drawingml/2006/table">
            <a:tbl>
              <a:tblPr firstRow="1" bandRow="1">
                <a:tableStyleId>{2D5ABB26-0587-4C30-8999-92F81FD0307C}</a:tableStyleId>
              </a:tblPr>
              <a:tblGrid>
                <a:gridCol w="37465">
                  <a:extLst>
                    <a:ext uri="{9D8B030D-6E8A-4147-A177-3AD203B41FA5}">
                      <a16:colId xmlns:a16="http://schemas.microsoft.com/office/drawing/2014/main" val="20000"/>
                    </a:ext>
                  </a:extLst>
                </a:gridCol>
                <a:gridCol w="1450340">
                  <a:extLst>
                    <a:ext uri="{9D8B030D-6E8A-4147-A177-3AD203B41FA5}">
                      <a16:colId xmlns:a16="http://schemas.microsoft.com/office/drawing/2014/main" val="20001"/>
                    </a:ext>
                  </a:extLst>
                </a:gridCol>
                <a:gridCol w="2329180">
                  <a:extLst>
                    <a:ext uri="{9D8B030D-6E8A-4147-A177-3AD203B41FA5}">
                      <a16:colId xmlns:a16="http://schemas.microsoft.com/office/drawing/2014/main" val="20002"/>
                    </a:ext>
                  </a:extLst>
                </a:gridCol>
              </a:tblGrid>
              <a:tr h="550545">
                <a:tc gridSpan="3">
                  <a:txBody>
                    <a:bodyPr/>
                    <a:lstStyle/>
                    <a:p>
                      <a:pPr marL="228600">
                        <a:lnSpc>
                          <a:spcPts val="2080"/>
                        </a:lnSpc>
                        <a:spcBef>
                          <a:spcPts val="480"/>
                        </a:spcBef>
                      </a:pPr>
                      <a:r>
                        <a:rPr lang="en-US" sz="1800" b="1" spc="0" dirty="0">
                          <a:latin typeface="Countach" panose="02000000000000000000" pitchFamily="50" charset="0"/>
                          <a:cs typeface="Arial Narrow"/>
                        </a:rPr>
                        <a:t>PERFECT GAME ROOM NIGHTS</a:t>
                      </a:r>
                    </a:p>
                    <a:p>
                      <a:pPr marL="228600">
                        <a:lnSpc>
                          <a:spcPts val="1000"/>
                        </a:lnSpc>
                      </a:pPr>
                      <a:r>
                        <a:rPr lang="en-US" sz="900" b="0" spc="0" dirty="0">
                          <a:solidFill>
                            <a:srgbClr val="C00000"/>
                          </a:solidFill>
                          <a:latin typeface="Countach" panose="02000000000000000000" pitchFamily="50" charset="0"/>
                          <a:cs typeface="Arial Narrow"/>
                        </a:rPr>
                        <a:t>NATIONAL TOURNAMENT AND EVENTS COMPLEX - CEDAR PARK, TEXAS</a:t>
                      </a:r>
                    </a:p>
                  </a:txBody>
                  <a:tcPr marL="0" marR="0" marT="60960" marB="0">
                    <a:solidFill>
                      <a:srgbClr val="EEEEE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07950">
                <a:tc rowSpan="3">
                  <a:txBody>
                    <a:bodyPr/>
                    <a:lstStyle/>
                    <a:p>
                      <a:pPr>
                        <a:lnSpc>
                          <a:spcPct val="100000"/>
                        </a:lnSpc>
                      </a:pPr>
                      <a:endParaRPr lang="en-US" sz="400" b="0" spc="0" dirty="0">
                        <a:latin typeface="Countach" panose="02000000000000000000" pitchFamily="50" charset="0"/>
                        <a:cs typeface="Times New Roman"/>
                      </a:endParaRPr>
                    </a:p>
                  </a:txBody>
                  <a:tcPr marL="0" marR="0" marT="0" marB="0">
                    <a:solidFill>
                      <a:srgbClr val="233038"/>
                    </a:solidFill>
                  </a:tcPr>
                </a:tc>
                <a:tc gridSpan="2">
                  <a:txBody>
                    <a:bodyPr/>
                    <a:lstStyle/>
                    <a:p>
                      <a:pPr>
                        <a:lnSpc>
                          <a:spcPct val="100000"/>
                        </a:lnSpc>
                      </a:pPr>
                      <a:endParaRPr lang="en-US" sz="400" b="0" spc="0" dirty="0">
                        <a:latin typeface="Countach" panose="02000000000000000000" pitchFamily="50" charset="0"/>
                        <a:cs typeface="Times New Roman"/>
                      </a:endParaRPr>
                    </a:p>
                  </a:txBody>
                  <a:tcPr marL="0" marR="0" marT="0" marB="0">
                    <a:solidFill>
                      <a:srgbClr val="FFFFFF"/>
                    </a:solidFill>
                  </a:tcPr>
                </a:tc>
                <a:tc hMerge="1">
                  <a:txBody>
                    <a:bodyPr/>
                    <a:lstStyle/>
                    <a:p>
                      <a:endParaRPr/>
                    </a:p>
                  </a:txBody>
                  <a:tcPr marL="0" marR="0" marT="0" marB="0"/>
                </a:tc>
                <a:extLst>
                  <a:ext uri="{0D108BD9-81ED-4DB2-BD59-A6C34878D82A}">
                    <a16:rowId xmlns:a16="http://schemas.microsoft.com/office/drawing/2014/main" val="10001"/>
                  </a:ext>
                </a:extLst>
              </a:tr>
              <a:tr h="657810">
                <a:tc vMerge="1">
                  <a:txBody>
                    <a:bodyPr/>
                    <a:lstStyle/>
                    <a:p>
                      <a:endParaRPr/>
                    </a:p>
                  </a:txBody>
                  <a:tcPr marL="0" marR="0" marT="0" marB="0">
                    <a:solidFill>
                      <a:srgbClr val="233038"/>
                    </a:solidFill>
                  </a:tcPr>
                </a:tc>
                <a:tc>
                  <a:txBody>
                    <a:bodyPr/>
                    <a:lstStyle/>
                    <a:p>
                      <a:pPr marL="190500">
                        <a:lnSpc>
                          <a:spcPts val="880"/>
                        </a:lnSpc>
                        <a:spcBef>
                          <a:spcPts val="280"/>
                        </a:spcBef>
                      </a:pPr>
                      <a:r>
                        <a:rPr lang="en-US" sz="900" b="0" spc="0" dirty="0">
                          <a:latin typeface="Countach" panose="02000000000000000000" pitchFamily="50" charset="0"/>
                          <a:cs typeface="Arial Narrow"/>
                        </a:rPr>
                        <a:t>SIZE</a:t>
                      </a:r>
                    </a:p>
                    <a:p>
                      <a:pPr marL="190500">
                        <a:lnSpc>
                          <a:spcPts val="760"/>
                        </a:lnSpc>
                      </a:pPr>
                      <a:r>
                        <a:rPr lang="en-US" sz="900" b="0" spc="0" dirty="0">
                          <a:solidFill>
                            <a:srgbClr val="C00000"/>
                          </a:solidFill>
                          <a:latin typeface="Countach" panose="02000000000000000000" pitchFamily="50" charset="0"/>
                          <a:cs typeface="Calibri Light"/>
                        </a:rPr>
                        <a:t>313,887 ROOM NIGHTS</a:t>
                      </a:r>
                    </a:p>
                    <a:p>
                      <a:pPr marL="190500">
                        <a:lnSpc>
                          <a:spcPts val="890"/>
                        </a:lnSpc>
                        <a:spcBef>
                          <a:spcPts val="305"/>
                        </a:spcBef>
                      </a:pPr>
                      <a:r>
                        <a:rPr lang="en-US" sz="900" b="0" spc="0" dirty="0">
                          <a:latin typeface="Countach" panose="02000000000000000000" pitchFamily="50" charset="0"/>
                          <a:cs typeface="Arial Narrow"/>
                        </a:rPr>
                        <a:t>LOCATION</a:t>
                      </a:r>
                    </a:p>
                    <a:p>
                      <a:pPr marL="190500">
                        <a:lnSpc>
                          <a:spcPts val="770"/>
                        </a:lnSpc>
                      </a:pPr>
                      <a:r>
                        <a:rPr lang="en-US" sz="900" b="0" spc="0" dirty="0">
                          <a:solidFill>
                            <a:srgbClr val="C00000"/>
                          </a:solidFill>
                          <a:latin typeface="Countach" panose="02000000000000000000" pitchFamily="50" charset="0"/>
                          <a:cs typeface="Calibri Light"/>
                        </a:rPr>
                        <a:t>CEDAR PARK ,TEXAS</a:t>
                      </a:r>
                    </a:p>
                  </a:txBody>
                  <a:tcPr marL="0" marR="0" marT="35560" marB="0">
                    <a:lnR w="12700">
                      <a:solidFill>
                        <a:srgbClr val="A6A6A6"/>
                      </a:solidFill>
                      <a:prstDash val="solid"/>
                    </a:lnR>
                    <a:solidFill>
                      <a:srgbClr val="FFFFFF"/>
                    </a:solidFill>
                  </a:tcPr>
                </a:tc>
                <a:tc>
                  <a:txBody>
                    <a:bodyPr/>
                    <a:lstStyle/>
                    <a:p>
                      <a:pPr marL="161925" marR="350520">
                        <a:lnSpc>
                          <a:spcPct val="86700"/>
                        </a:lnSpc>
                        <a:spcBef>
                          <a:spcPts val="285"/>
                        </a:spcBef>
                      </a:pPr>
                      <a:r>
                        <a:rPr lang="en-US" sz="900" b="0" spc="0" dirty="0">
                          <a:latin typeface="Countach Light" panose="02000000000000000000" pitchFamily="50" charset="0"/>
                          <a:cs typeface="Arial"/>
                        </a:rPr>
                        <a:t>PERFECT GAME’S ROOM NIGHT ANALYSIS IS AN ESTIMATE OF THE OVERNIGHT STAYS THAT WILL BE GENERATED BASED ON THE NON-LOCAL VISITATION FORECASTED FOR EACH EVENT.</a:t>
                      </a:r>
                    </a:p>
                  </a:txBody>
                  <a:tcPr marL="0" marR="0" marT="36195" marB="0">
                    <a:lnL w="12700">
                      <a:solidFill>
                        <a:srgbClr val="A6A6A6"/>
                      </a:solidFill>
                      <a:prstDash val="solid"/>
                    </a:lnL>
                    <a:solidFill>
                      <a:srgbClr val="FFFFFF"/>
                    </a:solidFill>
                  </a:tcPr>
                </a:tc>
                <a:extLst>
                  <a:ext uri="{0D108BD9-81ED-4DB2-BD59-A6C34878D82A}">
                    <a16:rowId xmlns:a16="http://schemas.microsoft.com/office/drawing/2014/main" val="10002"/>
                  </a:ext>
                </a:extLst>
              </a:tr>
              <a:tr h="1508125">
                <a:tc vMerge="1">
                  <a:txBody>
                    <a:bodyPr/>
                    <a:lstStyle/>
                    <a:p>
                      <a:endParaRPr/>
                    </a:p>
                  </a:txBody>
                  <a:tcPr marL="0" marR="0" marT="0" marB="0">
                    <a:solidFill>
                      <a:srgbClr val="233038"/>
                    </a:solidFill>
                  </a:tcPr>
                </a:tc>
                <a:tc>
                  <a:txBody>
                    <a:bodyPr/>
                    <a:lstStyle/>
                    <a:p>
                      <a:pPr marL="190500">
                        <a:lnSpc>
                          <a:spcPct val="100000"/>
                        </a:lnSpc>
                        <a:spcBef>
                          <a:spcPts val="365"/>
                        </a:spcBef>
                      </a:pPr>
                      <a:r>
                        <a:rPr lang="en-US" sz="900" b="0" spc="0" dirty="0">
                          <a:latin typeface="Countach" panose="02000000000000000000" pitchFamily="50" charset="0"/>
                          <a:cs typeface="Arial Narrow"/>
                        </a:rPr>
                        <a:t>PG COMPARABLES</a:t>
                      </a:r>
                    </a:p>
                    <a:p>
                      <a:pPr marL="316230" indent="-125730">
                        <a:lnSpc>
                          <a:spcPct val="100000"/>
                        </a:lnSpc>
                        <a:spcBef>
                          <a:spcPts val="35"/>
                        </a:spcBef>
                        <a:buClr>
                          <a:srgbClr val="FF0000"/>
                        </a:buClr>
                        <a:buFont typeface="Arial"/>
                        <a:buChar char="■"/>
                        <a:tabLst>
                          <a:tab pos="316230" algn="l"/>
                        </a:tabLst>
                      </a:pPr>
                      <a:r>
                        <a:rPr lang="en-US" sz="900" b="0" spc="0" dirty="0">
                          <a:latin typeface="Countach" panose="02000000000000000000" pitchFamily="50" charset="0"/>
                          <a:cs typeface="Calibri Light"/>
                        </a:rPr>
                        <a:t>COBB COUNTY, GA</a:t>
                      </a:r>
                    </a:p>
                    <a:p>
                      <a:pPr marL="316230" indent="-125730">
                        <a:lnSpc>
                          <a:spcPct val="100000"/>
                        </a:lnSpc>
                        <a:spcBef>
                          <a:spcPts val="165"/>
                        </a:spcBef>
                        <a:buClr>
                          <a:srgbClr val="FF0000"/>
                        </a:buClr>
                        <a:buFont typeface="Arial"/>
                        <a:buChar char="■"/>
                        <a:tabLst>
                          <a:tab pos="316230" algn="l"/>
                        </a:tabLst>
                      </a:pPr>
                      <a:r>
                        <a:rPr lang="en-US" sz="900" b="0" spc="0" dirty="0">
                          <a:latin typeface="Countach" panose="02000000000000000000" pitchFamily="50" charset="0"/>
                          <a:cs typeface="Calibri Light"/>
                        </a:rPr>
                        <a:t>LEE COUNTY, FT. MYERS, FL</a:t>
                      </a:r>
                    </a:p>
                    <a:p>
                      <a:pPr marL="316230" indent="-125730">
                        <a:lnSpc>
                          <a:spcPct val="100000"/>
                        </a:lnSpc>
                        <a:spcBef>
                          <a:spcPts val="195"/>
                        </a:spcBef>
                        <a:buClr>
                          <a:srgbClr val="FF0000"/>
                        </a:buClr>
                        <a:buFont typeface="Arial"/>
                        <a:buChar char="■"/>
                        <a:tabLst>
                          <a:tab pos="316230" algn="l"/>
                        </a:tabLst>
                      </a:pPr>
                      <a:r>
                        <a:rPr lang="en-US" sz="900" b="0" spc="0" dirty="0">
                          <a:latin typeface="Countach" panose="02000000000000000000" pitchFamily="50" charset="0"/>
                          <a:cs typeface="Calibri Light"/>
                        </a:rPr>
                        <a:t>PALM BEACH COUNTY, FL</a:t>
                      </a:r>
                    </a:p>
                    <a:p>
                      <a:pPr marL="316230" indent="-125730">
                        <a:lnSpc>
                          <a:spcPct val="100000"/>
                        </a:lnSpc>
                        <a:spcBef>
                          <a:spcPts val="70"/>
                        </a:spcBef>
                        <a:buClr>
                          <a:srgbClr val="FF0000"/>
                        </a:buClr>
                        <a:buFont typeface="Arial"/>
                        <a:buChar char="■"/>
                        <a:tabLst>
                          <a:tab pos="316230" algn="l"/>
                        </a:tabLst>
                      </a:pPr>
                      <a:r>
                        <a:rPr lang="en-US" sz="900" b="0" spc="0" dirty="0">
                          <a:latin typeface="Countach" panose="02000000000000000000" pitchFamily="50" charset="0"/>
                          <a:cs typeface="Calibri Light"/>
                        </a:rPr>
                        <a:t>HOOVER MET COMPLEX, AL</a:t>
                      </a:r>
                    </a:p>
                  </a:txBody>
                  <a:tcPr marL="0" marR="0" marT="46355" marB="0">
                    <a:lnR w="12700">
                      <a:solidFill>
                        <a:srgbClr val="A6A6A6"/>
                      </a:solidFill>
                      <a:prstDash val="solid"/>
                    </a:lnR>
                    <a:solidFill>
                      <a:srgbClr val="FFFFFF"/>
                    </a:solidFill>
                  </a:tcPr>
                </a:tc>
                <a:tc>
                  <a:txBody>
                    <a:bodyPr/>
                    <a:lstStyle/>
                    <a:p>
                      <a:pPr marL="161925" marR="227965">
                        <a:lnSpc>
                          <a:spcPct val="83300"/>
                        </a:lnSpc>
                        <a:spcBef>
                          <a:spcPts val="285"/>
                        </a:spcBef>
                      </a:pPr>
                      <a:r>
                        <a:rPr lang="en-US" sz="900" b="0" spc="0" dirty="0">
                          <a:latin typeface="Countach Light" panose="02000000000000000000" pitchFamily="50" charset="0"/>
                          <a:cs typeface="Arial"/>
                        </a:rPr>
                        <a:t>ROOM NIGHTS ARE ESTIMATED FOR EACH TEAM (WHICH INCLUDES PLAYERS, COACHES AND PARENTS AS WELL AS THE ANTICIPATED ATTENDANCE OF MLB SCOUTS AND/OR COLLEGE COACHES FOR EACH EVENT.</a:t>
                      </a:r>
                    </a:p>
                    <a:p>
                      <a:pPr marL="161925" marR="223520">
                        <a:lnSpc>
                          <a:spcPct val="86300"/>
                        </a:lnSpc>
                        <a:spcBef>
                          <a:spcPts val="755"/>
                        </a:spcBef>
                      </a:pPr>
                      <a:r>
                        <a:rPr lang="en-US" sz="900" b="0" spc="0" dirty="0">
                          <a:latin typeface="Countach Light" panose="02000000000000000000" pitchFamily="50" charset="0"/>
                          <a:cs typeface="Arial"/>
                        </a:rPr>
                        <a:t>AT MATURITY IS ANTICIPATED THAT PERFECT GAME WILL GENERATE MORE THAN 313,000 ROOM NIGHTS FOR CEDAR PARK AND THE SURROUNDING MARKETPLACE ON AN ANNUAL BASIS, WITH MORE THAN 261,000 ANTICIPATED IN YEAR ONE.</a:t>
                      </a:r>
                    </a:p>
                  </a:txBody>
                  <a:tcPr marL="0" marR="0" marT="36195" marB="0">
                    <a:lnL w="12700">
                      <a:solidFill>
                        <a:srgbClr val="A6A6A6"/>
                      </a:solidFill>
                      <a:prstDash val="solid"/>
                    </a:lnL>
                    <a:solidFill>
                      <a:srgbClr val="FFFFFF"/>
                    </a:solidFill>
                  </a:tcPr>
                </a:tc>
                <a:extLst>
                  <a:ext uri="{0D108BD9-81ED-4DB2-BD59-A6C34878D82A}">
                    <a16:rowId xmlns:a16="http://schemas.microsoft.com/office/drawing/2014/main" val="10003"/>
                  </a:ext>
                </a:extLst>
              </a:tr>
            </a:tbl>
          </a:graphicData>
        </a:graphic>
      </p:graphicFrame>
      <p:graphicFrame>
        <p:nvGraphicFramePr>
          <p:cNvPr id="7" name="object 7"/>
          <p:cNvGraphicFramePr>
            <a:graphicFrameLocks noGrp="1"/>
          </p:cNvGraphicFramePr>
          <p:nvPr/>
        </p:nvGraphicFramePr>
        <p:xfrm>
          <a:off x="4067124" y="637312"/>
          <a:ext cx="4903458" cy="3829050"/>
        </p:xfrm>
        <a:graphic>
          <a:graphicData uri="http://schemas.openxmlformats.org/drawingml/2006/table">
            <a:tbl>
              <a:tblPr firstRow="1" bandRow="1">
                <a:tableStyleId>{2D5ABB26-0587-4C30-8999-92F81FD0307C}</a:tableStyleId>
              </a:tblPr>
              <a:tblGrid>
                <a:gridCol w="1155700">
                  <a:extLst>
                    <a:ext uri="{9D8B030D-6E8A-4147-A177-3AD203B41FA5}">
                      <a16:colId xmlns:a16="http://schemas.microsoft.com/office/drawing/2014/main" val="20000"/>
                    </a:ext>
                  </a:extLst>
                </a:gridCol>
                <a:gridCol w="240665">
                  <a:extLst>
                    <a:ext uri="{9D8B030D-6E8A-4147-A177-3AD203B41FA5}">
                      <a16:colId xmlns:a16="http://schemas.microsoft.com/office/drawing/2014/main" val="20001"/>
                    </a:ext>
                  </a:extLst>
                </a:gridCol>
                <a:gridCol w="273684">
                  <a:extLst>
                    <a:ext uri="{9D8B030D-6E8A-4147-A177-3AD203B41FA5}">
                      <a16:colId xmlns:a16="http://schemas.microsoft.com/office/drawing/2014/main" val="20002"/>
                    </a:ext>
                  </a:extLst>
                </a:gridCol>
                <a:gridCol w="234950">
                  <a:extLst>
                    <a:ext uri="{9D8B030D-6E8A-4147-A177-3AD203B41FA5}">
                      <a16:colId xmlns:a16="http://schemas.microsoft.com/office/drawing/2014/main" val="20003"/>
                    </a:ext>
                  </a:extLst>
                </a:gridCol>
                <a:gridCol w="196214">
                  <a:extLst>
                    <a:ext uri="{9D8B030D-6E8A-4147-A177-3AD203B41FA5}">
                      <a16:colId xmlns:a16="http://schemas.microsoft.com/office/drawing/2014/main" val="20004"/>
                    </a:ext>
                  </a:extLst>
                </a:gridCol>
                <a:gridCol w="83819">
                  <a:extLst>
                    <a:ext uri="{9D8B030D-6E8A-4147-A177-3AD203B41FA5}">
                      <a16:colId xmlns:a16="http://schemas.microsoft.com/office/drawing/2014/main" val="20005"/>
                    </a:ext>
                  </a:extLst>
                </a:gridCol>
                <a:gridCol w="146685">
                  <a:extLst>
                    <a:ext uri="{9D8B030D-6E8A-4147-A177-3AD203B41FA5}">
                      <a16:colId xmlns:a16="http://schemas.microsoft.com/office/drawing/2014/main" val="20006"/>
                    </a:ext>
                  </a:extLst>
                </a:gridCol>
                <a:gridCol w="363219">
                  <a:extLst>
                    <a:ext uri="{9D8B030D-6E8A-4147-A177-3AD203B41FA5}">
                      <a16:colId xmlns:a16="http://schemas.microsoft.com/office/drawing/2014/main" val="20007"/>
                    </a:ext>
                  </a:extLst>
                </a:gridCol>
                <a:gridCol w="351789">
                  <a:extLst>
                    <a:ext uri="{9D8B030D-6E8A-4147-A177-3AD203B41FA5}">
                      <a16:colId xmlns:a16="http://schemas.microsoft.com/office/drawing/2014/main" val="20008"/>
                    </a:ext>
                  </a:extLst>
                </a:gridCol>
                <a:gridCol w="271779">
                  <a:extLst>
                    <a:ext uri="{9D8B030D-6E8A-4147-A177-3AD203B41FA5}">
                      <a16:colId xmlns:a16="http://schemas.microsoft.com/office/drawing/2014/main" val="20009"/>
                    </a:ext>
                  </a:extLst>
                </a:gridCol>
                <a:gridCol w="285114">
                  <a:extLst>
                    <a:ext uri="{9D8B030D-6E8A-4147-A177-3AD203B41FA5}">
                      <a16:colId xmlns:a16="http://schemas.microsoft.com/office/drawing/2014/main" val="20010"/>
                    </a:ext>
                  </a:extLst>
                </a:gridCol>
                <a:gridCol w="259714">
                  <a:extLst>
                    <a:ext uri="{9D8B030D-6E8A-4147-A177-3AD203B41FA5}">
                      <a16:colId xmlns:a16="http://schemas.microsoft.com/office/drawing/2014/main" val="20011"/>
                    </a:ext>
                  </a:extLst>
                </a:gridCol>
                <a:gridCol w="234314">
                  <a:extLst>
                    <a:ext uri="{9D8B030D-6E8A-4147-A177-3AD203B41FA5}">
                      <a16:colId xmlns:a16="http://schemas.microsoft.com/office/drawing/2014/main" val="20012"/>
                    </a:ext>
                  </a:extLst>
                </a:gridCol>
                <a:gridCol w="26670">
                  <a:extLst>
                    <a:ext uri="{9D8B030D-6E8A-4147-A177-3AD203B41FA5}">
                      <a16:colId xmlns:a16="http://schemas.microsoft.com/office/drawing/2014/main" val="20013"/>
                    </a:ext>
                  </a:extLst>
                </a:gridCol>
                <a:gridCol w="259714">
                  <a:extLst>
                    <a:ext uri="{9D8B030D-6E8A-4147-A177-3AD203B41FA5}">
                      <a16:colId xmlns:a16="http://schemas.microsoft.com/office/drawing/2014/main" val="20014"/>
                    </a:ext>
                  </a:extLst>
                </a:gridCol>
                <a:gridCol w="33654">
                  <a:extLst>
                    <a:ext uri="{9D8B030D-6E8A-4147-A177-3AD203B41FA5}">
                      <a16:colId xmlns:a16="http://schemas.microsoft.com/office/drawing/2014/main" val="20015"/>
                    </a:ext>
                  </a:extLst>
                </a:gridCol>
                <a:gridCol w="226695">
                  <a:extLst>
                    <a:ext uri="{9D8B030D-6E8A-4147-A177-3AD203B41FA5}">
                      <a16:colId xmlns:a16="http://schemas.microsoft.com/office/drawing/2014/main" val="20016"/>
                    </a:ext>
                  </a:extLst>
                </a:gridCol>
                <a:gridCol w="259079">
                  <a:extLst>
                    <a:ext uri="{9D8B030D-6E8A-4147-A177-3AD203B41FA5}">
                      <a16:colId xmlns:a16="http://schemas.microsoft.com/office/drawing/2014/main" val="20017"/>
                    </a:ext>
                  </a:extLst>
                </a:gridCol>
              </a:tblGrid>
              <a:tr h="165735">
                <a:tc>
                  <a:txBody>
                    <a:bodyPr/>
                    <a:lstStyle/>
                    <a:p>
                      <a:pPr>
                        <a:lnSpc>
                          <a:spcPct val="100000"/>
                        </a:lnSpc>
                        <a:spcBef>
                          <a:spcPts val="30"/>
                        </a:spcBef>
                      </a:pPr>
                      <a:endParaRPr sz="350" dirty="0">
                        <a:latin typeface="Times New Roman"/>
                        <a:cs typeface="Times New Roman"/>
                      </a:endParaRPr>
                    </a:p>
                    <a:p>
                      <a:pPr marL="3175" algn="ctr">
                        <a:lnSpc>
                          <a:spcPct val="100000"/>
                        </a:lnSpc>
                        <a:spcBef>
                          <a:spcPts val="5"/>
                        </a:spcBef>
                      </a:pPr>
                      <a:r>
                        <a:rPr sz="350" b="1" dirty="0">
                          <a:solidFill>
                            <a:srgbClr val="FFFFFF"/>
                          </a:solidFill>
                          <a:latin typeface="Arial"/>
                          <a:cs typeface="Arial"/>
                        </a:rPr>
                        <a:t>Event</a:t>
                      </a:r>
                      <a:r>
                        <a:rPr sz="350" b="1" spc="80" dirty="0">
                          <a:solidFill>
                            <a:srgbClr val="FFFFFF"/>
                          </a:solidFill>
                          <a:latin typeface="Arial"/>
                          <a:cs typeface="Arial"/>
                        </a:rPr>
                        <a:t> </a:t>
                      </a:r>
                      <a:r>
                        <a:rPr sz="350" b="1" spc="-20" dirty="0">
                          <a:solidFill>
                            <a:srgbClr val="FFFFFF"/>
                          </a:solidFill>
                          <a:latin typeface="Arial"/>
                          <a:cs typeface="Arial"/>
                        </a:rPr>
                        <a:t>Type</a:t>
                      </a:r>
                      <a:endParaRPr sz="350" dirty="0">
                        <a:latin typeface="Arial"/>
                        <a:cs typeface="Arial"/>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769DAA"/>
                    </a:solidFill>
                  </a:tcPr>
                </a:tc>
                <a:tc>
                  <a:txBody>
                    <a:bodyPr/>
                    <a:lstStyle/>
                    <a:p>
                      <a:pPr>
                        <a:lnSpc>
                          <a:spcPct val="100000"/>
                        </a:lnSpc>
                        <a:spcBef>
                          <a:spcPts val="300"/>
                        </a:spcBef>
                      </a:pPr>
                      <a:endParaRPr sz="350">
                        <a:latin typeface="Times New Roman"/>
                        <a:cs typeface="Times New Roman"/>
                      </a:endParaRPr>
                    </a:p>
                    <a:p>
                      <a:pPr marR="36830" algn="r">
                        <a:lnSpc>
                          <a:spcPct val="100000"/>
                        </a:lnSpc>
                      </a:pPr>
                      <a:r>
                        <a:rPr sz="350" b="1" dirty="0">
                          <a:solidFill>
                            <a:srgbClr val="FFFFFF"/>
                          </a:solidFill>
                          <a:latin typeface="Arial"/>
                          <a:cs typeface="Arial"/>
                        </a:rPr>
                        <a:t>Year</a:t>
                      </a:r>
                      <a:r>
                        <a:rPr sz="350" b="1" spc="114" dirty="0">
                          <a:solidFill>
                            <a:srgbClr val="FFFFFF"/>
                          </a:solidFill>
                          <a:latin typeface="Arial"/>
                          <a:cs typeface="Arial"/>
                        </a:rPr>
                        <a:t> </a:t>
                      </a:r>
                      <a:r>
                        <a:rPr sz="350" b="1" spc="-50" dirty="0">
                          <a:solidFill>
                            <a:srgbClr val="FFFFFF"/>
                          </a:solidFill>
                          <a:latin typeface="Arial"/>
                          <a:cs typeface="Arial"/>
                        </a:rPr>
                        <a:t>1</a:t>
                      </a:r>
                      <a:endParaRPr sz="350">
                        <a:latin typeface="Arial"/>
                        <a:cs typeface="Arial"/>
                      </a:endParaRPr>
                    </a:p>
                  </a:txBody>
                  <a:tcPr marL="0" marR="0" marT="38100" marB="0">
                    <a:lnL w="6350">
                      <a:solidFill>
                        <a:srgbClr val="000000"/>
                      </a:solidFill>
                      <a:prstDash val="solid"/>
                    </a:lnL>
                    <a:lnT w="6350">
                      <a:solidFill>
                        <a:srgbClr val="000000"/>
                      </a:solidFill>
                      <a:prstDash val="solid"/>
                    </a:lnT>
                    <a:lnB w="6350">
                      <a:solidFill>
                        <a:srgbClr val="000000"/>
                      </a:solidFill>
                      <a:prstDash val="solid"/>
                    </a:lnB>
                    <a:solidFill>
                      <a:srgbClr val="769DAA"/>
                    </a:solidFill>
                  </a:tcPr>
                </a:tc>
                <a:tc gridSpan="3">
                  <a:txBody>
                    <a:bodyPr/>
                    <a:lstStyle/>
                    <a:p>
                      <a:pPr marL="69215">
                        <a:lnSpc>
                          <a:spcPct val="100000"/>
                        </a:lnSpc>
                        <a:spcBef>
                          <a:spcPts val="50"/>
                        </a:spcBef>
                      </a:pPr>
                      <a:r>
                        <a:rPr sz="350" b="1" dirty="0">
                          <a:solidFill>
                            <a:srgbClr val="FFFFFF"/>
                          </a:solidFill>
                          <a:latin typeface="Arial"/>
                          <a:cs typeface="Arial"/>
                        </a:rPr>
                        <a:t>Total</a:t>
                      </a:r>
                      <a:r>
                        <a:rPr sz="350" b="1" spc="114" dirty="0">
                          <a:solidFill>
                            <a:srgbClr val="FFFFFF"/>
                          </a:solidFill>
                          <a:latin typeface="Arial"/>
                          <a:cs typeface="Arial"/>
                        </a:rPr>
                        <a:t> </a:t>
                      </a:r>
                      <a:r>
                        <a:rPr sz="350" b="1" dirty="0">
                          <a:solidFill>
                            <a:srgbClr val="FFFFFF"/>
                          </a:solidFill>
                          <a:latin typeface="Arial"/>
                          <a:cs typeface="Arial"/>
                        </a:rPr>
                        <a:t>Number</a:t>
                      </a:r>
                      <a:r>
                        <a:rPr sz="350" b="1" spc="105" dirty="0">
                          <a:solidFill>
                            <a:srgbClr val="FFFFFF"/>
                          </a:solidFill>
                          <a:latin typeface="Arial"/>
                          <a:cs typeface="Arial"/>
                        </a:rPr>
                        <a:t> </a:t>
                      </a:r>
                      <a:r>
                        <a:rPr sz="350" b="1" dirty="0">
                          <a:solidFill>
                            <a:srgbClr val="FFFFFF"/>
                          </a:solidFill>
                          <a:latin typeface="Arial"/>
                          <a:cs typeface="Arial"/>
                        </a:rPr>
                        <a:t>of</a:t>
                      </a:r>
                      <a:r>
                        <a:rPr sz="350" b="1" spc="75" dirty="0">
                          <a:solidFill>
                            <a:srgbClr val="FFFFFF"/>
                          </a:solidFill>
                          <a:latin typeface="Arial"/>
                          <a:cs typeface="Arial"/>
                        </a:rPr>
                        <a:t> </a:t>
                      </a:r>
                      <a:r>
                        <a:rPr sz="350" b="1" spc="-10" dirty="0">
                          <a:solidFill>
                            <a:srgbClr val="FFFFFF"/>
                          </a:solidFill>
                          <a:latin typeface="Arial"/>
                          <a:cs typeface="Arial"/>
                        </a:rPr>
                        <a:t>Teams</a:t>
                      </a:r>
                      <a:endParaRPr sz="350">
                        <a:latin typeface="Arial"/>
                        <a:cs typeface="Arial"/>
                      </a:endParaRPr>
                    </a:p>
                    <a:p>
                      <a:pPr marL="34925">
                        <a:lnSpc>
                          <a:spcPct val="100000"/>
                        </a:lnSpc>
                        <a:spcBef>
                          <a:spcPts val="235"/>
                        </a:spcBef>
                      </a:pPr>
                      <a:r>
                        <a:rPr sz="350" b="1" dirty="0">
                          <a:solidFill>
                            <a:srgbClr val="FFFFFF"/>
                          </a:solidFill>
                          <a:latin typeface="Arial"/>
                          <a:cs typeface="Arial"/>
                        </a:rPr>
                        <a:t>Year</a:t>
                      </a:r>
                      <a:r>
                        <a:rPr sz="350" b="1" spc="40" dirty="0">
                          <a:solidFill>
                            <a:srgbClr val="FFFFFF"/>
                          </a:solidFill>
                          <a:latin typeface="Arial"/>
                          <a:cs typeface="Arial"/>
                        </a:rPr>
                        <a:t> </a:t>
                      </a:r>
                      <a:r>
                        <a:rPr sz="350" b="1" dirty="0">
                          <a:solidFill>
                            <a:srgbClr val="FFFFFF"/>
                          </a:solidFill>
                          <a:latin typeface="Arial"/>
                          <a:cs typeface="Arial"/>
                        </a:rPr>
                        <a:t>2</a:t>
                      </a:r>
                      <a:r>
                        <a:rPr sz="350" b="1" spc="280" dirty="0">
                          <a:solidFill>
                            <a:srgbClr val="FFFFFF"/>
                          </a:solidFill>
                          <a:latin typeface="Arial"/>
                          <a:cs typeface="Arial"/>
                        </a:rPr>
                        <a:t>  </a:t>
                      </a:r>
                      <a:r>
                        <a:rPr sz="350" b="1" dirty="0">
                          <a:solidFill>
                            <a:srgbClr val="FFFFFF"/>
                          </a:solidFill>
                          <a:latin typeface="Arial"/>
                          <a:cs typeface="Arial"/>
                        </a:rPr>
                        <a:t>Year</a:t>
                      </a:r>
                      <a:r>
                        <a:rPr sz="350" b="1" spc="50" dirty="0">
                          <a:solidFill>
                            <a:srgbClr val="FFFFFF"/>
                          </a:solidFill>
                          <a:latin typeface="Arial"/>
                          <a:cs typeface="Arial"/>
                        </a:rPr>
                        <a:t> </a:t>
                      </a:r>
                      <a:r>
                        <a:rPr sz="350" b="1" dirty="0">
                          <a:solidFill>
                            <a:srgbClr val="FFFFFF"/>
                          </a:solidFill>
                          <a:latin typeface="Arial"/>
                          <a:cs typeface="Arial"/>
                        </a:rPr>
                        <a:t>3</a:t>
                      </a:r>
                      <a:r>
                        <a:rPr sz="350" b="1" spc="280" dirty="0">
                          <a:solidFill>
                            <a:srgbClr val="FFFFFF"/>
                          </a:solidFill>
                          <a:latin typeface="Arial"/>
                          <a:cs typeface="Arial"/>
                        </a:rPr>
                        <a:t>  </a:t>
                      </a:r>
                      <a:r>
                        <a:rPr sz="350" b="1" dirty="0">
                          <a:solidFill>
                            <a:srgbClr val="FFFFFF"/>
                          </a:solidFill>
                          <a:latin typeface="Arial"/>
                          <a:cs typeface="Arial"/>
                        </a:rPr>
                        <a:t>Year</a:t>
                      </a:r>
                      <a:r>
                        <a:rPr sz="350" b="1" spc="50" dirty="0">
                          <a:solidFill>
                            <a:srgbClr val="FFFFFF"/>
                          </a:solidFill>
                          <a:latin typeface="Arial"/>
                          <a:cs typeface="Arial"/>
                        </a:rPr>
                        <a:t> </a:t>
                      </a:r>
                      <a:r>
                        <a:rPr sz="350" b="1" spc="-50" dirty="0">
                          <a:solidFill>
                            <a:srgbClr val="FFFFFF"/>
                          </a:solidFill>
                          <a:latin typeface="Arial"/>
                          <a:cs typeface="Arial"/>
                        </a:rPr>
                        <a:t>4</a:t>
                      </a:r>
                      <a:endParaRPr sz="350">
                        <a:latin typeface="Arial"/>
                        <a:cs typeface="Arial"/>
                      </a:endParaRPr>
                    </a:p>
                  </a:txBody>
                  <a:tcPr marL="0" marR="0" marT="6350" marB="0">
                    <a:lnT w="6350">
                      <a:solidFill>
                        <a:srgbClr val="000000"/>
                      </a:solidFill>
                      <a:prstDash val="solid"/>
                    </a:lnT>
                    <a:lnB w="6350">
                      <a:solidFill>
                        <a:srgbClr val="000000"/>
                      </a:solidFill>
                      <a:prstDash val="solid"/>
                    </a:lnB>
                    <a:solidFill>
                      <a:srgbClr val="769DAA"/>
                    </a:solidFill>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spcBef>
                          <a:spcPts val="300"/>
                        </a:spcBef>
                      </a:pPr>
                      <a:endParaRPr sz="350">
                        <a:latin typeface="Times New Roman"/>
                        <a:cs typeface="Times New Roman"/>
                      </a:endParaRPr>
                    </a:p>
                    <a:p>
                      <a:pPr marL="34925">
                        <a:lnSpc>
                          <a:spcPct val="100000"/>
                        </a:lnSpc>
                      </a:pPr>
                      <a:r>
                        <a:rPr sz="350" b="1" dirty="0">
                          <a:solidFill>
                            <a:srgbClr val="FFFFFF"/>
                          </a:solidFill>
                          <a:latin typeface="Arial"/>
                          <a:cs typeface="Arial"/>
                        </a:rPr>
                        <a:t>Year</a:t>
                      </a:r>
                      <a:r>
                        <a:rPr sz="350" b="1" spc="114" dirty="0">
                          <a:solidFill>
                            <a:srgbClr val="FFFFFF"/>
                          </a:solidFill>
                          <a:latin typeface="Arial"/>
                          <a:cs typeface="Arial"/>
                        </a:rPr>
                        <a:t> </a:t>
                      </a:r>
                      <a:r>
                        <a:rPr sz="350" b="1" spc="-50" dirty="0">
                          <a:solidFill>
                            <a:srgbClr val="FFFFFF"/>
                          </a:solidFill>
                          <a:latin typeface="Arial"/>
                          <a:cs typeface="Arial"/>
                        </a:rPr>
                        <a:t>5</a:t>
                      </a:r>
                      <a:endParaRPr sz="350">
                        <a:latin typeface="Arial"/>
                        <a:cs typeface="Arial"/>
                      </a:endParaRPr>
                    </a:p>
                  </a:txBody>
                  <a:tcPr marL="0" marR="0" marT="38100" marB="0">
                    <a:lnR w="6350">
                      <a:solidFill>
                        <a:srgbClr val="000000"/>
                      </a:solidFill>
                      <a:prstDash val="solid"/>
                    </a:lnR>
                    <a:lnT w="6350">
                      <a:solidFill>
                        <a:srgbClr val="000000"/>
                      </a:solidFill>
                      <a:prstDash val="solid"/>
                    </a:lnT>
                    <a:lnB w="6350">
                      <a:solidFill>
                        <a:srgbClr val="000000"/>
                      </a:solidFill>
                      <a:prstDash val="solid"/>
                    </a:lnB>
                    <a:solidFill>
                      <a:srgbClr val="769DAA"/>
                    </a:solidFill>
                  </a:tcPr>
                </a:tc>
                <a:tc hMerge="1">
                  <a:txBody>
                    <a:bodyPr/>
                    <a:lstStyle/>
                    <a:p>
                      <a:endParaRPr/>
                    </a:p>
                  </a:txBody>
                  <a:tcPr marL="0" marR="0" marT="0" marB="0"/>
                </a:tc>
                <a:tc>
                  <a:txBody>
                    <a:bodyPr/>
                    <a:lstStyle/>
                    <a:p>
                      <a:pPr marL="45720" marR="32384" indent="19050">
                        <a:lnSpc>
                          <a:spcPct val="118800"/>
                        </a:lnSpc>
                        <a:spcBef>
                          <a:spcPts val="90"/>
                        </a:spcBef>
                      </a:pPr>
                      <a:r>
                        <a:rPr sz="350" b="1" dirty="0">
                          <a:solidFill>
                            <a:srgbClr val="FFFFFF"/>
                          </a:solidFill>
                          <a:latin typeface="Arial"/>
                          <a:cs typeface="Arial"/>
                        </a:rPr>
                        <a:t>Rooms</a:t>
                      </a:r>
                      <a:r>
                        <a:rPr sz="350" b="1" spc="80" dirty="0">
                          <a:solidFill>
                            <a:srgbClr val="FFFFFF"/>
                          </a:solidFill>
                          <a:latin typeface="Arial"/>
                          <a:cs typeface="Arial"/>
                        </a:rPr>
                        <a:t> </a:t>
                      </a:r>
                      <a:r>
                        <a:rPr sz="350" b="1" spc="-25" dirty="0">
                          <a:solidFill>
                            <a:srgbClr val="FFFFFF"/>
                          </a:solidFill>
                          <a:latin typeface="Arial"/>
                          <a:cs typeface="Arial"/>
                        </a:rPr>
                        <a:t>per</a:t>
                      </a:r>
                      <a:r>
                        <a:rPr sz="350" b="1" spc="500" dirty="0">
                          <a:solidFill>
                            <a:srgbClr val="FFFFFF"/>
                          </a:solidFill>
                          <a:latin typeface="Arial"/>
                          <a:cs typeface="Arial"/>
                        </a:rPr>
                        <a:t> </a:t>
                      </a:r>
                      <a:r>
                        <a:rPr sz="350" b="1" spc="-10" dirty="0">
                          <a:solidFill>
                            <a:srgbClr val="FFFFFF"/>
                          </a:solidFill>
                          <a:latin typeface="Arial"/>
                          <a:cs typeface="Arial"/>
                        </a:rPr>
                        <a:t>Team/Night</a:t>
                      </a:r>
                      <a:endParaRPr sz="350">
                        <a:latin typeface="Arial"/>
                        <a:cs typeface="Arial"/>
                      </a:endParaRPr>
                    </a:p>
                  </a:txBody>
                  <a:tcPr marL="0" marR="0" marT="11430" marB="0">
                    <a:lnL w="6350">
                      <a:solidFill>
                        <a:srgbClr val="000000"/>
                      </a:solidFill>
                      <a:prstDash val="solid"/>
                    </a:lnL>
                    <a:lnT w="6350">
                      <a:solidFill>
                        <a:srgbClr val="000000"/>
                      </a:solidFill>
                      <a:prstDash val="solid"/>
                    </a:lnT>
                    <a:lnB w="6350">
                      <a:solidFill>
                        <a:srgbClr val="000000"/>
                      </a:solidFill>
                      <a:prstDash val="solid"/>
                    </a:lnB>
                    <a:solidFill>
                      <a:srgbClr val="769DAA"/>
                    </a:solidFill>
                  </a:tcPr>
                </a:tc>
                <a:tc>
                  <a:txBody>
                    <a:bodyPr/>
                    <a:lstStyle/>
                    <a:p>
                      <a:pPr marL="20320" marR="17780" indent="14604">
                        <a:lnSpc>
                          <a:spcPct val="118800"/>
                        </a:lnSpc>
                        <a:spcBef>
                          <a:spcPts val="90"/>
                        </a:spcBef>
                      </a:pPr>
                      <a:r>
                        <a:rPr sz="350" b="1" spc="-10" dirty="0">
                          <a:solidFill>
                            <a:srgbClr val="FFFFFF"/>
                          </a:solidFill>
                          <a:latin typeface="Arial"/>
                          <a:cs typeface="Arial"/>
                        </a:rPr>
                        <a:t>Scout</a:t>
                      </a:r>
                      <a:r>
                        <a:rPr sz="350" b="1" spc="500" dirty="0">
                          <a:solidFill>
                            <a:srgbClr val="FFFFFF"/>
                          </a:solidFill>
                          <a:latin typeface="Arial"/>
                          <a:cs typeface="Arial"/>
                        </a:rPr>
                        <a:t> </a:t>
                      </a:r>
                      <a:r>
                        <a:rPr sz="350" b="1" spc="-10" dirty="0">
                          <a:solidFill>
                            <a:srgbClr val="FFFFFF"/>
                          </a:solidFill>
                          <a:latin typeface="Arial"/>
                          <a:cs typeface="Arial"/>
                        </a:rPr>
                        <a:t>Rooms/Night</a:t>
                      </a:r>
                      <a:endParaRPr sz="350">
                        <a:latin typeface="Arial"/>
                        <a:cs typeface="Arial"/>
                      </a:endParaRPr>
                    </a:p>
                  </a:txBody>
                  <a:tcPr marL="0" marR="0" marT="11430" marB="0">
                    <a:lnT w="6350">
                      <a:solidFill>
                        <a:srgbClr val="000000"/>
                      </a:solidFill>
                      <a:prstDash val="solid"/>
                    </a:lnT>
                    <a:lnB w="6350">
                      <a:solidFill>
                        <a:srgbClr val="000000"/>
                      </a:solidFill>
                      <a:prstDash val="solid"/>
                    </a:lnB>
                    <a:solidFill>
                      <a:srgbClr val="769DAA"/>
                    </a:solidFill>
                  </a:tcPr>
                </a:tc>
                <a:tc>
                  <a:txBody>
                    <a:bodyPr/>
                    <a:lstStyle/>
                    <a:p>
                      <a:pPr marL="25400" marR="15240" indent="43815">
                        <a:lnSpc>
                          <a:spcPct val="118800"/>
                        </a:lnSpc>
                        <a:spcBef>
                          <a:spcPts val="90"/>
                        </a:spcBef>
                      </a:pPr>
                      <a:r>
                        <a:rPr sz="350" b="1" spc="-10" dirty="0">
                          <a:solidFill>
                            <a:srgbClr val="FFFFFF"/>
                          </a:solidFill>
                          <a:latin typeface="Arial"/>
                          <a:cs typeface="Arial"/>
                        </a:rPr>
                        <a:t>Nights</a:t>
                      </a:r>
                      <a:r>
                        <a:rPr sz="350" b="1" spc="500" dirty="0">
                          <a:solidFill>
                            <a:srgbClr val="FFFFFF"/>
                          </a:solidFill>
                          <a:latin typeface="Arial"/>
                          <a:cs typeface="Arial"/>
                        </a:rPr>
                        <a:t> </a:t>
                      </a:r>
                      <a:r>
                        <a:rPr sz="350" b="1" dirty="0">
                          <a:solidFill>
                            <a:srgbClr val="FFFFFF"/>
                          </a:solidFill>
                          <a:latin typeface="Arial"/>
                          <a:cs typeface="Arial"/>
                        </a:rPr>
                        <a:t>per</a:t>
                      </a:r>
                      <a:r>
                        <a:rPr sz="350" b="1" spc="75" dirty="0">
                          <a:solidFill>
                            <a:srgbClr val="FFFFFF"/>
                          </a:solidFill>
                          <a:latin typeface="Arial"/>
                          <a:cs typeface="Arial"/>
                        </a:rPr>
                        <a:t> </a:t>
                      </a:r>
                      <a:r>
                        <a:rPr sz="350" b="1" spc="-10" dirty="0">
                          <a:solidFill>
                            <a:srgbClr val="FFFFFF"/>
                          </a:solidFill>
                          <a:latin typeface="Arial"/>
                          <a:cs typeface="Arial"/>
                        </a:rPr>
                        <a:t>Event</a:t>
                      </a:r>
                      <a:endParaRPr sz="350">
                        <a:latin typeface="Arial"/>
                        <a:cs typeface="Arial"/>
                      </a:endParaRPr>
                    </a:p>
                  </a:txBody>
                  <a:tcPr marL="0" marR="0" marT="11430" marB="0">
                    <a:lnT w="6350">
                      <a:solidFill>
                        <a:srgbClr val="000000"/>
                      </a:solidFill>
                      <a:prstDash val="solid"/>
                    </a:lnT>
                    <a:lnB w="6350">
                      <a:solidFill>
                        <a:srgbClr val="000000"/>
                      </a:solidFill>
                      <a:prstDash val="solid"/>
                    </a:lnB>
                    <a:solidFill>
                      <a:srgbClr val="769DAA"/>
                    </a:solidFill>
                  </a:tcPr>
                </a:tc>
                <a:tc>
                  <a:txBody>
                    <a:bodyPr/>
                    <a:lstStyle/>
                    <a:p>
                      <a:pPr marL="22860" marR="11430" indent="33655">
                        <a:lnSpc>
                          <a:spcPct val="118800"/>
                        </a:lnSpc>
                        <a:spcBef>
                          <a:spcPts val="90"/>
                        </a:spcBef>
                      </a:pPr>
                      <a:r>
                        <a:rPr sz="350" b="1" spc="-10" dirty="0">
                          <a:solidFill>
                            <a:srgbClr val="FFFFFF"/>
                          </a:solidFill>
                          <a:latin typeface="Arial"/>
                          <a:cs typeface="Arial"/>
                        </a:rPr>
                        <a:t>Percent</a:t>
                      </a:r>
                      <a:r>
                        <a:rPr sz="350" b="1" spc="500" dirty="0">
                          <a:solidFill>
                            <a:srgbClr val="FFFFFF"/>
                          </a:solidFill>
                          <a:latin typeface="Arial"/>
                          <a:cs typeface="Arial"/>
                        </a:rPr>
                        <a:t> </a:t>
                      </a:r>
                      <a:r>
                        <a:rPr sz="350" b="1" dirty="0">
                          <a:solidFill>
                            <a:srgbClr val="FFFFFF"/>
                          </a:solidFill>
                          <a:latin typeface="Arial"/>
                          <a:cs typeface="Arial"/>
                        </a:rPr>
                        <a:t>Non-</a:t>
                      </a:r>
                      <a:r>
                        <a:rPr sz="350" b="1" spc="-10" dirty="0">
                          <a:solidFill>
                            <a:srgbClr val="FFFFFF"/>
                          </a:solidFill>
                          <a:latin typeface="Arial"/>
                          <a:cs typeface="Arial"/>
                        </a:rPr>
                        <a:t>Local</a:t>
                      </a:r>
                      <a:endParaRPr sz="350">
                        <a:latin typeface="Arial"/>
                        <a:cs typeface="Arial"/>
                      </a:endParaRPr>
                    </a:p>
                  </a:txBody>
                  <a:tcPr marL="0" marR="0" marT="11430" marB="0">
                    <a:lnR w="6350">
                      <a:solidFill>
                        <a:srgbClr val="000000"/>
                      </a:solidFill>
                      <a:prstDash val="solid"/>
                    </a:lnR>
                    <a:lnT w="6350">
                      <a:solidFill>
                        <a:srgbClr val="000000"/>
                      </a:solidFill>
                      <a:prstDash val="solid"/>
                    </a:lnT>
                    <a:lnB w="6350">
                      <a:solidFill>
                        <a:srgbClr val="000000"/>
                      </a:solidFill>
                      <a:prstDash val="solid"/>
                    </a:lnB>
                    <a:solidFill>
                      <a:srgbClr val="769DAA"/>
                    </a:solidFill>
                  </a:tcPr>
                </a:tc>
                <a:tc>
                  <a:txBody>
                    <a:bodyPr/>
                    <a:lstStyle/>
                    <a:p>
                      <a:pPr>
                        <a:lnSpc>
                          <a:spcPct val="100000"/>
                        </a:lnSpc>
                        <a:spcBef>
                          <a:spcPts val="300"/>
                        </a:spcBef>
                      </a:pPr>
                      <a:endParaRPr sz="350">
                        <a:latin typeface="Times New Roman"/>
                        <a:cs typeface="Times New Roman"/>
                      </a:endParaRPr>
                    </a:p>
                    <a:p>
                      <a:pPr marL="50800">
                        <a:lnSpc>
                          <a:spcPct val="100000"/>
                        </a:lnSpc>
                      </a:pPr>
                      <a:r>
                        <a:rPr sz="350" b="1" dirty="0">
                          <a:solidFill>
                            <a:srgbClr val="FFFFFF"/>
                          </a:solidFill>
                          <a:latin typeface="Arial"/>
                          <a:cs typeface="Arial"/>
                        </a:rPr>
                        <a:t>Year</a:t>
                      </a:r>
                      <a:r>
                        <a:rPr sz="350" b="1" spc="114" dirty="0">
                          <a:solidFill>
                            <a:srgbClr val="FFFFFF"/>
                          </a:solidFill>
                          <a:latin typeface="Arial"/>
                          <a:cs typeface="Arial"/>
                        </a:rPr>
                        <a:t> </a:t>
                      </a:r>
                      <a:r>
                        <a:rPr sz="350" b="1" spc="-50" dirty="0">
                          <a:solidFill>
                            <a:srgbClr val="FFFFFF"/>
                          </a:solidFill>
                          <a:latin typeface="Arial"/>
                          <a:cs typeface="Arial"/>
                        </a:rPr>
                        <a:t>1</a:t>
                      </a:r>
                      <a:endParaRPr sz="350">
                        <a:latin typeface="Arial"/>
                        <a:cs typeface="Arial"/>
                      </a:endParaRPr>
                    </a:p>
                  </a:txBody>
                  <a:tcPr marL="0" marR="0" marT="38100" marB="0">
                    <a:lnL w="6350">
                      <a:solidFill>
                        <a:srgbClr val="000000"/>
                      </a:solidFill>
                      <a:prstDash val="solid"/>
                    </a:lnL>
                    <a:lnT w="6350">
                      <a:solidFill>
                        <a:srgbClr val="000000"/>
                      </a:solidFill>
                      <a:prstDash val="solid"/>
                    </a:lnT>
                    <a:lnB w="6350">
                      <a:solidFill>
                        <a:srgbClr val="000000"/>
                      </a:solidFill>
                      <a:prstDash val="solid"/>
                    </a:lnB>
                    <a:solidFill>
                      <a:srgbClr val="769DAA"/>
                    </a:solidFill>
                  </a:tcPr>
                </a:tc>
                <a:tc>
                  <a:txBody>
                    <a:bodyPr/>
                    <a:lstStyle/>
                    <a:p>
                      <a:pPr>
                        <a:lnSpc>
                          <a:spcPct val="100000"/>
                        </a:lnSpc>
                        <a:spcBef>
                          <a:spcPts val="300"/>
                        </a:spcBef>
                      </a:pPr>
                      <a:endParaRPr sz="350">
                        <a:latin typeface="Times New Roman"/>
                        <a:cs typeface="Times New Roman"/>
                      </a:endParaRPr>
                    </a:p>
                    <a:p>
                      <a:pPr marL="22860" algn="ctr">
                        <a:lnSpc>
                          <a:spcPct val="100000"/>
                        </a:lnSpc>
                      </a:pPr>
                      <a:r>
                        <a:rPr sz="350" b="1" dirty="0">
                          <a:solidFill>
                            <a:srgbClr val="FFFFFF"/>
                          </a:solidFill>
                          <a:latin typeface="Arial"/>
                          <a:cs typeface="Arial"/>
                        </a:rPr>
                        <a:t>Year</a:t>
                      </a:r>
                      <a:r>
                        <a:rPr sz="350" b="1" spc="114" dirty="0">
                          <a:solidFill>
                            <a:srgbClr val="FFFFFF"/>
                          </a:solidFill>
                          <a:latin typeface="Arial"/>
                          <a:cs typeface="Arial"/>
                        </a:rPr>
                        <a:t> </a:t>
                      </a:r>
                      <a:r>
                        <a:rPr sz="350" b="1" spc="-50" dirty="0">
                          <a:solidFill>
                            <a:srgbClr val="FFFFFF"/>
                          </a:solidFill>
                          <a:latin typeface="Arial"/>
                          <a:cs typeface="Arial"/>
                        </a:rPr>
                        <a:t>2</a:t>
                      </a:r>
                      <a:endParaRPr sz="350">
                        <a:latin typeface="Arial"/>
                        <a:cs typeface="Arial"/>
                      </a:endParaRPr>
                    </a:p>
                  </a:txBody>
                  <a:tcPr marL="0" marR="0" marT="38100" marB="0">
                    <a:lnT w="6350">
                      <a:solidFill>
                        <a:srgbClr val="000000"/>
                      </a:solidFill>
                      <a:prstDash val="solid"/>
                    </a:lnT>
                    <a:lnB w="6350">
                      <a:solidFill>
                        <a:srgbClr val="000000"/>
                      </a:solidFill>
                      <a:prstDash val="solid"/>
                    </a:lnB>
                    <a:solidFill>
                      <a:srgbClr val="769DAA"/>
                    </a:solidFill>
                  </a:tcPr>
                </a:tc>
                <a:tc gridSpan="3">
                  <a:txBody>
                    <a:bodyPr/>
                    <a:lstStyle/>
                    <a:p>
                      <a:pPr algn="ctr">
                        <a:lnSpc>
                          <a:spcPct val="100000"/>
                        </a:lnSpc>
                        <a:spcBef>
                          <a:spcPts val="50"/>
                        </a:spcBef>
                      </a:pPr>
                      <a:r>
                        <a:rPr sz="350" b="1" dirty="0">
                          <a:solidFill>
                            <a:srgbClr val="FFFFFF"/>
                          </a:solidFill>
                          <a:latin typeface="Arial"/>
                          <a:cs typeface="Arial"/>
                        </a:rPr>
                        <a:t>Room</a:t>
                      </a:r>
                      <a:r>
                        <a:rPr sz="350" b="1" spc="95" dirty="0">
                          <a:solidFill>
                            <a:srgbClr val="FFFFFF"/>
                          </a:solidFill>
                          <a:latin typeface="Arial"/>
                          <a:cs typeface="Arial"/>
                        </a:rPr>
                        <a:t> </a:t>
                      </a:r>
                      <a:r>
                        <a:rPr sz="350" b="1" spc="-10" dirty="0">
                          <a:solidFill>
                            <a:srgbClr val="FFFFFF"/>
                          </a:solidFill>
                          <a:latin typeface="Arial"/>
                          <a:cs typeface="Arial"/>
                        </a:rPr>
                        <a:t>Nights</a:t>
                      </a:r>
                      <a:endParaRPr sz="350">
                        <a:latin typeface="Arial"/>
                        <a:cs typeface="Arial"/>
                      </a:endParaRPr>
                    </a:p>
                    <a:p>
                      <a:pPr marR="1270" algn="ctr">
                        <a:lnSpc>
                          <a:spcPct val="100000"/>
                        </a:lnSpc>
                        <a:spcBef>
                          <a:spcPts val="235"/>
                        </a:spcBef>
                      </a:pPr>
                      <a:r>
                        <a:rPr sz="350" b="1" dirty="0">
                          <a:solidFill>
                            <a:srgbClr val="FFFFFF"/>
                          </a:solidFill>
                          <a:latin typeface="Arial"/>
                          <a:cs typeface="Arial"/>
                        </a:rPr>
                        <a:t>Year</a:t>
                      </a:r>
                      <a:r>
                        <a:rPr sz="350" b="1" spc="114" dirty="0">
                          <a:solidFill>
                            <a:srgbClr val="FFFFFF"/>
                          </a:solidFill>
                          <a:latin typeface="Arial"/>
                          <a:cs typeface="Arial"/>
                        </a:rPr>
                        <a:t> </a:t>
                      </a:r>
                      <a:r>
                        <a:rPr sz="350" b="1" spc="-50" dirty="0">
                          <a:solidFill>
                            <a:srgbClr val="FFFFFF"/>
                          </a:solidFill>
                          <a:latin typeface="Arial"/>
                          <a:cs typeface="Arial"/>
                        </a:rPr>
                        <a:t>3</a:t>
                      </a:r>
                      <a:endParaRPr sz="350">
                        <a:latin typeface="Arial"/>
                        <a:cs typeface="Arial"/>
                      </a:endParaRPr>
                    </a:p>
                  </a:txBody>
                  <a:tcPr marL="0" marR="0" marT="6350" marB="0">
                    <a:lnT w="6350">
                      <a:solidFill>
                        <a:srgbClr val="000000"/>
                      </a:solidFill>
                      <a:prstDash val="solid"/>
                    </a:lnT>
                    <a:lnB w="6350">
                      <a:solidFill>
                        <a:srgbClr val="000000"/>
                      </a:solidFill>
                      <a:prstDash val="solid"/>
                    </a:lnB>
                    <a:solidFill>
                      <a:srgbClr val="769DAA"/>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spcBef>
                          <a:spcPts val="300"/>
                        </a:spcBef>
                      </a:pPr>
                      <a:endParaRPr sz="350">
                        <a:latin typeface="Times New Roman"/>
                        <a:cs typeface="Times New Roman"/>
                      </a:endParaRPr>
                    </a:p>
                    <a:p>
                      <a:pPr marL="18415">
                        <a:lnSpc>
                          <a:spcPct val="100000"/>
                        </a:lnSpc>
                      </a:pPr>
                      <a:r>
                        <a:rPr sz="350" b="1" dirty="0">
                          <a:solidFill>
                            <a:srgbClr val="FFFFFF"/>
                          </a:solidFill>
                          <a:latin typeface="Arial"/>
                          <a:cs typeface="Arial"/>
                        </a:rPr>
                        <a:t>Year</a:t>
                      </a:r>
                      <a:r>
                        <a:rPr sz="350" b="1" spc="114" dirty="0">
                          <a:solidFill>
                            <a:srgbClr val="FFFFFF"/>
                          </a:solidFill>
                          <a:latin typeface="Arial"/>
                          <a:cs typeface="Arial"/>
                        </a:rPr>
                        <a:t> </a:t>
                      </a:r>
                      <a:r>
                        <a:rPr sz="350" b="1" spc="-50" dirty="0">
                          <a:solidFill>
                            <a:srgbClr val="FFFFFF"/>
                          </a:solidFill>
                          <a:latin typeface="Arial"/>
                          <a:cs typeface="Arial"/>
                        </a:rPr>
                        <a:t>4</a:t>
                      </a:r>
                      <a:endParaRPr sz="350">
                        <a:latin typeface="Arial"/>
                        <a:cs typeface="Arial"/>
                      </a:endParaRPr>
                    </a:p>
                  </a:txBody>
                  <a:tcPr marL="0" marR="0" marT="38100" marB="0">
                    <a:lnT w="6350">
                      <a:solidFill>
                        <a:srgbClr val="000000"/>
                      </a:solidFill>
                      <a:prstDash val="solid"/>
                    </a:lnT>
                    <a:lnB w="6350">
                      <a:solidFill>
                        <a:srgbClr val="000000"/>
                      </a:solidFill>
                      <a:prstDash val="solid"/>
                    </a:lnB>
                    <a:solidFill>
                      <a:srgbClr val="769DAA"/>
                    </a:solidFill>
                  </a:tcPr>
                </a:tc>
                <a:tc>
                  <a:txBody>
                    <a:bodyPr/>
                    <a:lstStyle/>
                    <a:p>
                      <a:pPr>
                        <a:lnSpc>
                          <a:spcPct val="100000"/>
                        </a:lnSpc>
                        <a:spcBef>
                          <a:spcPts val="300"/>
                        </a:spcBef>
                      </a:pPr>
                      <a:endParaRPr sz="350">
                        <a:latin typeface="Times New Roman"/>
                        <a:cs typeface="Times New Roman"/>
                      </a:endParaRPr>
                    </a:p>
                    <a:p>
                      <a:pPr algn="ctr">
                        <a:lnSpc>
                          <a:spcPct val="100000"/>
                        </a:lnSpc>
                      </a:pPr>
                      <a:r>
                        <a:rPr sz="350" b="1" dirty="0">
                          <a:solidFill>
                            <a:srgbClr val="FFFFFF"/>
                          </a:solidFill>
                          <a:latin typeface="Arial"/>
                          <a:cs typeface="Arial"/>
                        </a:rPr>
                        <a:t>Year</a:t>
                      </a:r>
                      <a:r>
                        <a:rPr sz="350" b="1" spc="114" dirty="0">
                          <a:solidFill>
                            <a:srgbClr val="FFFFFF"/>
                          </a:solidFill>
                          <a:latin typeface="Arial"/>
                          <a:cs typeface="Arial"/>
                        </a:rPr>
                        <a:t> </a:t>
                      </a:r>
                      <a:r>
                        <a:rPr sz="350" b="1" spc="-50" dirty="0">
                          <a:solidFill>
                            <a:srgbClr val="FFFFFF"/>
                          </a:solidFill>
                          <a:latin typeface="Arial"/>
                          <a:cs typeface="Arial"/>
                        </a:rPr>
                        <a:t>5</a:t>
                      </a:r>
                      <a:endParaRPr sz="350">
                        <a:latin typeface="Arial"/>
                        <a:cs typeface="Arial"/>
                      </a:endParaRPr>
                    </a:p>
                  </a:txBody>
                  <a:tcPr marL="0" marR="0" marT="38100" marB="0">
                    <a:lnR w="6350">
                      <a:solidFill>
                        <a:srgbClr val="000000"/>
                      </a:solidFill>
                      <a:prstDash val="solid"/>
                    </a:lnR>
                    <a:lnT w="6350">
                      <a:solidFill>
                        <a:srgbClr val="000000"/>
                      </a:solidFill>
                      <a:prstDash val="solid"/>
                    </a:lnT>
                    <a:lnB w="6350">
                      <a:solidFill>
                        <a:srgbClr val="000000"/>
                      </a:solidFill>
                      <a:prstDash val="solid"/>
                    </a:lnB>
                    <a:solidFill>
                      <a:srgbClr val="769DAA"/>
                    </a:solidFill>
                  </a:tcPr>
                </a:tc>
                <a:extLst>
                  <a:ext uri="{0D108BD9-81ED-4DB2-BD59-A6C34878D82A}">
                    <a16:rowId xmlns:a16="http://schemas.microsoft.com/office/drawing/2014/main" val="10000"/>
                  </a:ext>
                </a:extLst>
              </a:tr>
              <a:tr h="87630">
                <a:tc>
                  <a:txBody>
                    <a:bodyPr/>
                    <a:lstStyle/>
                    <a:p>
                      <a:pPr marL="12065">
                        <a:lnSpc>
                          <a:spcPts val="345"/>
                        </a:lnSpc>
                        <a:spcBef>
                          <a:spcPts val="245"/>
                        </a:spcBef>
                      </a:pPr>
                      <a:r>
                        <a:rPr sz="350" b="1" spc="10" dirty="0">
                          <a:solidFill>
                            <a:srgbClr val="FFFFFF"/>
                          </a:solidFill>
                          <a:latin typeface="Arial"/>
                          <a:cs typeface="Arial"/>
                        </a:rPr>
                        <a:t>Spring</a:t>
                      </a:r>
                      <a:r>
                        <a:rPr sz="350" b="1" spc="15" dirty="0">
                          <a:solidFill>
                            <a:srgbClr val="FFFFFF"/>
                          </a:solidFill>
                          <a:latin typeface="Arial"/>
                          <a:cs typeface="Arial"/>
                        </a:rPr>
                        <a:t> </a:t>
                      </a:r>
                      <a:r>
                        <a:rPr sz="350" b="1" spc="20" dirty="0">
                          <a:solidFill>
                            <a:srgbClr val="FFFFFF"/>
                          </a:solidFill>
                          <a:latin typeface="Arial"/>
                          <a:cs typeface="Arial"/>
                        </a:rPr>
                        <a:t>Tournaments</a:t>
                      </a:r>
                      <a:r>
                        <a:rPr sz="350" b="1" dirty="0">
                          <a:solidFill>
                            <a:srgbClr val="FFFFFF"/>
                          </a:solidFill>
                          <a:latin typeface="Arial"/>
                          <a:cs typeface="Arial"/>
                        </a:rPr>
                        <a:t> </a:t>
                      </a:r>
                      <a:r>
                        <a:rPr sz="350" b="1" spc="20" dirty="0">
                          <a:solidFill>
                            <a:srgbClr val="FFFFFF"/>
                          </a:solidFill>
                          <a:latin typeface="Arial"/>
                          <a:cs typeface="Arial"/>
                        </a:rPr>
                        <a:t>and</a:t>
                      </a:r>
                      <a:r>
                        <a:rPr sz="350" b="1" spc="15" dirty="0">
                          <a:solidFill>
                            <a:srgbClr val="FFFFFF"/>
                          </a:solidFill>
                          <a:latin typeface="Arial"/>
                          <a:cs typeface="Arial"/>
                        </a:rPr>
                        <a:t> </a:t>
                      </a:r>
                      <a:r>
                        <a:rPr sz="350" b="1" spc="-10" dirty="0">
                          <a:solidFill>
                            <a:srgbClr val="FFFFFF"/>
                          </a:solidFill>
                          <a:latin typeface="Arial"/>
                          <a:cs typeface="Arial"/>
                        </a:rPr>
                        <a:t>Events</a:t>
                      </a:r>
                      <a:endParaRPr sz="350">
                        <a:latin typeface="Arial"/>
                        <a:cs typeface="Arial"/>
                      </a:endParaRPr>
                    </a:p>
                  </a:txBody>
                  <a:tcPr marL="0" marR="0" marT="311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33038"/>
                    </a:solidFill>
                  </a:tcPr>
                </a:tc>
                <a:tc gridSpan="6">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8CCE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R w="6350">
                      <a:solidFill>
                        <a:srgbClr val="D4D4D4"/>
                      </a:solidFill>
                      <a:prstDash val="solid"/>
                    </a:lnR>
                    <a:lnT w="6350">
                      <a:solidFill>
                        <a:srgbClr val="000000"/>
                      </a:solidFill>
                      <a:prstDash val="solid"/>
                    </a:lnT>
                    <a:lnB w="6350">
                      <a:solidFill>
                        <a:srgbClr val="000000"/>
                      </a:solidFill>
                      <a:prstDash val="solid"/>
                    </a:lnB>
                    <a:solidFill>
                      <a:srgbClr val="233038"/>
                    </a:solidFill>
                  </a:tcPr>
                </a:tc>
                <a:tc gridSpan="2">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000000"/>
                      </a:solidFill>
                      <a:prstDash val="solid"/>
                    </a:lnT>
                    <a:lnB w="6350">
                      <a:solidFill>
                        <a:srgbClr val="000000"/>
                      </a:solidFill>
                      <a:prstDash val="solid"/>
                    </a:lnB>
                    <a:solidFill>
                      <a:srgbClr val="233038"/>
                    </a:solidFill>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000000"/>
                      </a:solidFill>
                      <a:prstDash val="solid"/>
                    </a:lnT>
                    <a:lnB w="6350">
                      <a:solidFill>
                        <a:srgbClr val="000000"/>
                      </a:solidFill>
                      <a:prstDash val="solid"/>
                    </a:lnB>
                    <a:solidFill>
                      <a:srgbClr val="233038"/>
                    </a:solidFill>
                  </a:tcPr>
                </a:tc>
                <a:tc gridSpan="2">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000000"/>
                      </a:solidFill>
                      <a:prstDash val="solid"/>
                    </a:lnT>
                    <a:lnB w="6350">
                      <a:solidFill>
                        <a:srgbClr val="000000"/>
                      </a:solidFill>
                      <a:prstDash val="solid"/>
                    </a:lnB>
                    <a:solidFill>
                      <a:srgbClr val="233038"/>
                    </a:solidFill>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33038"/>
                    </a:solidFill>
                  </a:tcPr>
                </a:tc>
                <a:extLst>
                  <a:ext uri="{0D108BD9-81ED-4DB2-BD59-A6C34878D82A}">
                    <a16:rowId xmlns:a16="http://schemas.microsoft.com/office/drawing/2014/main" val="10001"/>
                  </a:ext>
                </a:extLst>
              </a:tr>
              <a:tr h="62865">
                <a:tc>
                  <a:txBody>
                    <a:bodyPr/>
                    <a:lstStyle/>
                    <a:p>
                      <a:pPr marL="99695">
                        <a:lnSpc>
                          <a:spcPts val="345"/>
                        </a:lnSpc>
                        <a:spcBef>
                          <a:spcPts val="50"/>
                        </a:spcBef>
                      </a:pPr>
                      <a:r>
                        <a:rPr sz="350" dirty="0">
                          <a:solidFill>
                            <a:srgbClr val="FFFFFF"/>
                          </a:solidFill>
                          <a:latin typeface="Arial"/>
                          <a:cs typeface="Arial"/>
                        </a:rPr>
                        <a:t>Texas</a:t>
                      </a:r>
                      <a:r>
                        <a:rPr sz="350" spc="40" dirty="0">
                          <a:solidFill>
                            <a:srgbClr val="FFFFFF"/>
                          </a:solidFill>
                          <a:latin typeface="Arial"/>
                          <a:cs typeface="Arial"/>
                        </a:rPr>
                        <a:t> </a:t>
                      </a:r>
                      <a:r>
                        <a:rPr sz="350" dirty="0">
                          <a:solidFill>
                            <a:srgbClr val="FFFFFF"/>
                          </a:solidFill>
                          <a:latin typeface="Arial"/>
                          <a:cs typeface="Arial"/>
                        </a:rPr>
                        <a:t>Spring</a:t>
                      </a:r>
                      <a:r>
                        <a:rPr sz="350" spc="50" dirty="0">
                          <a:solidFill>
                            <a:srgbClr val="FFFFFF"/>
                          </a:solidFill>
                          <a:latin typeface="Arial"/>
                          <a:cs typeface="Arial"/>
                        </a:rPr>
                        <a:t> </a:t>
                      </a:r>
                      <a:r>
                        <a:rPr sz="350" dirty="0">
                          <a:solidFill>
                            <a:srgbClr val="FFFFFF"/>
                          </a:solidFill>
                          <a:latin typeface="Arial"/>
                          <a:cs typeface="Arial"/>
                        </a:rPr>
                        <a:t>Select</a:t>
                      </a:r>
                      <a:r>
                        <a:rPr sz="350" spc="35" dirty="0">
                          <a:solidFill>
                            <a:srgbClr val="FFFFFF"/>
                          </a:solidFill>
                          <a:latin typeface="Arial"/>
                          <a:cs typeface="Arial"/>
                        </a:rPr>
                        <a:t> </a:t>
                      </a:r>
                      <a:r>
                        <a:rPr sz="350" dirty="0">
                          <a:solidFill>
                            <a:srgbClr val="FFFFFF"/>
                          </a:solidFill>
                          <a:latin typeface="Arial"/>
                          <a:cs typeface="Arial"/>
                        </a:rPr>
                        <a:t>(6</a:t>
                      </a:r>
                      <a:r>
                        <a:rPr sz="350" spc="6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lnT w="6350">
                      <a:solidFill>
                        <a:srgbClr val="000000"/>
                      </a:solidFill>
                      <a:prstDash val="solid"/>
                    </a:lnT>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lnT w="6350">
                      <a:solidFill>
                        <a:srgbClr val="000000"/>
                      </a:solidFill>
                      <a:prstDash val="solid"/>
                    </a:lnT>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lnT w="6350">
                      <a:solidFill>
                        <a:srgbClr val="000000"/>
                      </a:solidFill>
                      <a:prstDash val="solid"/>
                    </a:lnT>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lnT w="6350">
                      <a:solidFill>
                        <a:srgbClr val="000000"/>
                      </a:solidFill>
                      <a:prstDash val="solid"/>
                    </a:lnT>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lnT w="6350">
                      <a:solidFill>
                        <a:srgbClr val="000000"/>
                      </a:solidFill>
                      <a:prstDash val="solid"/>
                    </a:lnT>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lnT w="6350">
                      <a:solidFill>
                        <a:srgbClr val="000000"/>
                      </a:solidFill>
                      <a:prstDash val="solid"/>
                    </a:lnT>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lnT w="6350">
                      <a:solidFill>
                        <a:srgbClr val="000000"/>
                      </a:solidFill>
                      <a:prstDash val="solid"/>
                    </a:lnT>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lnT w="6350">
                      <a:solidFill>
                        <a:srgbClr val="000000"/>
                      </a:solidFill>
                      <a:prstDash val="solid"/>
                    </a:lnT>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lnT w="6350">
                      <a:solidFill>
                        <a:srgbClr val="000000"/>
                      </a:solidFill>
                      <a:prstDash val="solid"/>
                    </a:lnT>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2"/>
                  </a:ext>
                </a:extLst>
              </a:tr>
              <a:tr h="62865">
                <a:tc>
                  <a:txBody>
                    <a:bodyPr/>
                    <a:lstStyle/>
                    <a:p>
                      <a:pPr marL="99695">
                        <a:lnSpc>
                          <a:spcPts val="345"/>
                        </a:lnSpc>
                        <a:spcBef>
                          <a:spcPts val="50"/>
                        </a:spcBef>
                      </a:pPr>
                      <a:r>
                        <a:rPr sz="350" dirty="0">
                          <a:solidFill>
                            <a:srgbClr val="FFFFFF"/>
                          </a:solidFill>
                          <a:latin typeface="Arial"/>
                          <a:cs typeface="Arial"/>
                        </a:rPr>
                        <a:t>Texas</a:t>
                      </a:r>
                      <a:r>
                        <a:rPr sz="350" spc="40" dirty="0">
                          <a:solidFill>
                            <a:srgbClr val="FFFFFF"/>
                          </a:solidFill>
                          <a:latin typeface="Arial"/>
                          <a:cs typeface="Arial"/>
                        </a:rPr>
                        <a:t> </a:t>
                      </a:r>
                      <a:r>
                        <a:rPr sz="350" dirty="0">
                          <a:solidFill>
                            <a:srgbClr val="FFFFFF"/>
                          </a:solidFill>
                          <a:latin typeface="Arial"/>
                          <a:cs typeface="Arial"/>
                        </a:rPr>
                        <a:t>Spring</a:t>
                      </a:r>
                      <a:r>
                        <a:rPr sz="350" spc="55" dirty="0">
                          <a:solidFill>
                            <a:srgbClr val="FFFFFF"/>
                          </a:solidFill>
                          <a:latin typeface="Arial"/>
                          <a:cs typeface="Arial"/>
                        </a:rPr>
                        <a:t> </a:t>
                      </a:r>
                      <a:r>
                        <a:rPr sz="350" dirty="0">
                          <a:solidFill>
                            <a:srgbClr val="FFFFFF"/>
                          </a:solidFill>
                          <a:latin typeface="Arial"/>
                          <a:cs typeface="Arial"/>
                        </a:rPr>
                        <a:t>Elite</a:t>
                      </a:r>
                      <a:r>
                        <a:rPr sz="350" spc="20" dirty="0">
                          <a:solidFill>
                            <a:srgbClr val="FFFFFF"/>
                          </a:solidFill>
                          <a:latin typeface="Arial"/>
                          <a:cs typeface="Arial"/>
                        </a:rPr>
                        <a:t> </a:t>
                      </a:r>
                      <a:r>
                        <a:rPr sz="350" dirty="0">
                          <a:solidFill>
                            <a:srgbClr val="FFFFFF"/>
                          </a:solidFill>
                          <a:latin typeface="Arial"/>
                          <a:cs typeface="Arial"/>
                        </a:rPr>
                        <a:t>(6</a:t>
                      </a:r>
                      <a:r>
                        <a:rPr sz="350" spc="6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3"/>
                  </a:ext>
                </a:extLst>
              </a:tr>
              <a:tr h="62865">
                <a:tc>
                  <a:txBody>
                    <a:bodyPr/>
                    <a:lstStyle/>
                    <a:p>
                      <a:pPr marL="99695">
                        <a:lnSpc>
                          <a:spcPts val="345"/>
                        </a:lnSpc>
                        <a:spcBef>
                          <a:spcPts val="50"/>
                        </a:spcBef>
                      </a:pPr>
                      <a:r>
                        <a:rPr sz="350" dirty="0">
                          <a:solidFill>
                            <a:srgbClr val="FFFFFF"/>
                          </a:solidFill>
                          <a:latin typeface="Arial"/>
                          <a:cs typeface="Arial"/>
                        </a:rPr>
                        <a:t>St</a:t>
                      </a:r>
                      <a:r>
                        <a:rPr sz="350" spc="35" dirty="0">
                          <a:solidFill>
                            <a:srgbClr val="FFFFFF"/>
                          </a:solidFill>
                          <a:latin typeface="Arial"/>
                          <a:cs typeface="Arial"/>
                        </a:rPr>
                        <a:t> </a:t>
                      </a:r>
                      <a:r>
                        <a:rPr sz="350" dirty="0">
                          <a:solidFill>
                            <a:srgbClr val="FFFFFF"/>
                          </a:solidFill>
                          <a:latin typeface="Arial"/>
                          <a:cs typeface="Arial"/>
                        </a:rPr>
                        <a:t>Pattys</a:t>
                      </a:r>
                      <a:r>
                        <a:rPr sz="350" spc="45" dirty="0">
                          <a:solidFill>
                            <a:srgbClr val="FFFFFF"/>
                          </a:solidFill>
                          <a:latin typeface="Arial"/>
                          <a:cs typeface="Arial"/>
                        </a:rPr>
                        <a:t> </a:t>
                      </a:r>
                      <a:r>
                        <a:rPr sz="350" dirty="0">
                          <a:solidFill>
                            <a:srgbClr val="FFFFFF"/>
                          </a:solidFill>
                          <a:latin typeface="Arial"/>
                          <a:cs typeface="Arial"/>
                        </a:rPr>
                        <a:t>Day</a:t>
                      </a:r>
                      <a:r>
                        <a:rPr sz="350" spc="45" dirty="0">
                          <a:solidFill>
                            <a:srgbClr val="FFFFFF"/>
                          </a:solidFill>
                          <a:latin typeface="Arial"/>
                          <a:cs typeface="Arial"/>
                        </a:rPr>
                        <a:t> </a:t>
                      </a:r>
                      <a:r>
                        <a:rPr sz="350" dirty="0">
                          <a:solidFill>
                            <a:srgbClr val="FFFFFF"/>
                          </a:solidFill>
                          <a:latin typeface="Arial"/>
                          <a:cs typeface="Arial"/>
                        </a:rPr>
                        <a:t>Classic</a:t>
                      </a:r>
                      <a:r>
                        <a:rPr sz="350" spc="25" dirty="0">
                          <a:solidFill>
                            <a:srgbClr val="FFFFFF"/>
                          </a:solidFill>
                          <a:latin typeface="Arial"/>
                          <a:cs typeface="Arial"/>
                        </a:rPr>
                        <a:t> </a:t>
                      </a:r>
                      <a:r>
                        <a:rPr sz="350" dirty="0">
                          <a:solidFill>
                            <a:srgbClr val="FFFFFF"/>
                          </a:solidFill>
                          <a:latin typeface="Arial"/>
                          <a:cs typeface="Arial"/>
                        </a:rPr>
                        <a:t>(6</a:t>
                      </a:r>
                      <a:r>
                        <a:rPr sz="350" spc="6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4"/>
                  </a:ext>
                </a:extLst>
              </a:tr>
              <a:tr h="62865">
                <a:tc>
                  <a:txBody>
                    <a:bodyPr/>
                    <a:lstStyle/>
                    <a:p>
                      <a:pPr marL="99695">
                        <a:lnSpc>
                          <a:spcPts val="345"/>
                        </a:lnSpc>
                        <a:spcBef>
                          <a:spcPts val="50"/>
                        </a:spcBef>
                      </a:pPr>
                      <a:r>
                        <a:rPr sz="350" dirty="0">
                          <a:solidFill>
                            <a:srgbClr val="FFFFFF"/>
                          </a:solidFill>
                          <a:latin typeface="Arial"/>
                          <a:cs typeface="Arial"/>
                        </a:rPr>
                        <a:t>South</a:t>
                      </a:r>
                      <a:r>
                        <a:rPr sz="350" spc="65" dirty="0">
                          <a:solidFill>
                            <a:srgbClr val="FFFFFF"/>
                          </a:solidFill>
                          <a:latin typeface="Arial"/>
                          <a:cs typeface="Arial"/>
                        </a:rPr>
                        <a:t> </a:t>
                      </a:r>
                      <a:r>
                        <a:rPr sz="350" dirty="0">
                          <a:solidFill>
                            <a:srgbClr val="FFFFFF"/>
                          </a:solidFill>
                          <a:latin typeface="Arial"/>
                          <a:cs typeface="Arial"/>
                        </a:rPr>
                        <a:t>Spring</a:t>
                      </a:r>
                      <a:r>
                        <a:rPr sz="350" spc="65" dirty="0">
                          <a:solidFill>
                            <a:srgbClr val="FFFFFF"/>
                          </a:solidFill>
                          <a:latin typeface="Arial"/>
                          <a:cs typeface="Arial"/>
                        </a:rPr>
                        <a:t> </a:t>
                      </a:r>
                      <a:r>
                        <a:rPr sz="350" dirty="0">
                          <a:solidFill>
                            <a:srgbClr val="FFFFFF"/>
                          </a:solidFill>
                          <a:latin typeface="Arial"/>
                          <a:cs typeface="Arial"/>
                        </a:rPr>
                        <a:t>Select</a:t>
                      </a:r>
                      <a:r>
                        <a:rPr sz="350" spc="45" dirty="0">
                          <a:solidFill>
                            <a:srgbClr val="FFFFFF"/>
                          </a:solidFill>
                          <a:latin typeface="Arial"/>
                          <a:cs typeface="Arial"/>
                        </a:rPr>
                        <a:t> </a:t>
                      </a:r>
                      <a:r>
                        <a:rPr sz="350" dirty="0">
                          <a:solidFill>
                            <a:srgbClr val="FFFFFF"/>
                          </a:solidFill>
                          <a:latin typeface="Arial"/>
                          <a:cs typeface="Arial"/>
                        </a:rPr>
                        <a:t>(6</a:t>
                      </a:r>
                      <a:r>
                        <a:rPr sz="350" spc="6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5"/>
                  </a:ext>
                </a:extLst>
              </a:tr>
              <a:tr h="62865">
                <a:tc>
                  <a:txBody>
                    <a:bodyPr/>
                    <a:lstStyle/>
                    <a:p>
                      <a:pPr marL="99695">
                        <a:lnSpc>
                          <a:spcPts val="345"/>
                        </a:lnSpc>
                        <a:spcBef>
                          <a:spcPts val="50"/>
                        </a:spcBef>
                      </a:pPr>
                      <a:r>
                        <a:rPr sz="350" dirty="0">
                          <a:solidFill>
                            <a:srgbClr val="FFFFFF"/>
                          </a:solidFill>
                          <a:latin typeface="Arial"/>
                          <a:cs typeface="Arial"/>
                        </a:rPr>
                        <a:t>April</a:t>
                      </a:r>
                      <a:r>
                        <a:rPr sz="350" spc="50" dirty="0">
                          <a:solidFill>
                            <a:srgbClr val="FFFFFF"/>
                          </a:solidFill>
                          <a:latin typeface="Arial"/>
                          <a:cs typeface="Arial"/>
                        </a:rPr>
                        <a:t> </a:t>
                      </a:r>
                      <a:r>
                        <a:rPr sz="350" dirty="0">
                          <a:solidFill>
                            <a:srgbClr val="FFFFFF"/>
                          </a:solidFill>
                          <a:latin typeface="Arial"/>
                          <a:cs typeface="Arial"/>
                        </a:rPr>
                        <a:t>Fools</a:t>
                      </a:r>
                      <a:r>
                        <a:rPr sz="350" spc="65" dirty="0">
                          <a:solidFill>
                            <a:srgbClr val="FFFFFF"/>
                          </a:solidFill>
                          <a:latin typeface="Arial"/>
                          <a:cs typeface="Arial"/>
                        </a:rPr>
                        <a:t> </a:t>
                      </a:r>
                      <a:r>
                        <a:rPr sz="350" dirty="0">
                          <a:solidFill>
                            <a:srgbClr val="FFFFFF"/>
                          </a:solidFill>
                          <a:latin typeface="Arial"/>
                          <a:cs typeface="Arial"/>
                        </a:rPr>
                        <a:t>Classic</a:t>
                      </a:r>
                      <a:r>
                        <a:rPr sz="350" spc="45" dirty="0">
                          <a:solidFill>
                            <a:srgbClr val="FFFFFF"/>
                          </a:solidFill>
                          <a:latin typeface="Arial"/>
                          <a:cs typeface="Arial"/>
                        </a:rPr>
                        <a:t> </a:t>
                      </a:r>
                      <a:r>
                        <a:rPr sz="350" dirty="0">
                          <a:solidFill>
                            <a:srgbClr val="FFFFFF"/>
                          </a:solidFill>
                          <a:latin typeface="Arial"/>
                          <a:cs typeface="Arial"/>
                        </a:rPr>
                        <a:t>(6</a:t>
                      </a:r>
                      <a:r>
                        <a:rPr sz="350" spc="8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6"/>
                  </a:ext>
                </a:extLst>
              </a:tr>
              <a:tr h="62865">
                <a:tc>
                  <a:txBody>
                    <a:bodyPr/>
                    <a:lstStyle/>
                    <a:p>
                      <a:pPr marL="99695">
                        <a:lnSpc>
                          <a:spcPts val="345"/>
                        </a:lnSpc>
                        <a:spcBef>
                          <a:spcPts val="50"/>
                        </a:spcBef>
                      </a:pPr>
                      <a:r>
                        <a:rPr sz="350" dirty="0">
                          <a:solidFill>
                            <a:srgbClr val="FFFFFF"/>
                          </a:solidFill>
                          <a:latin typeface="Arial"/>
                          <a:cs typeface="Arial"/>
                        </a:rPr>
                        <a:t>South</a:t>
                      </a:r>
                      <a:r>
                        <a:rPr sz="350" spc="70" dirty="0">
                          <a:solidFill>
                            <a:srgbClr val="FFFFFF"/>
                          </a:solidFill>
                          <a:latin typeface="Arial"/>
                          <a:cs typeface="Arial"/>
                        </a:rPr>
                        <a:t> </a:t>
                      </a:r>
                      <a:r>
                        <a:rPr sz="350" dirty="0">
                          <a:solidFill>
                            <a:srgbClr val="FFFFFF"/>
                          </a:solidFill>
                          <a:latin typeface="Arial"/>
                          <a:cs typeface="Arial"/>
                        </a:rPr>
                        <a:t>Spring</a:t>
                      </a:r>
                      <a:r>
                        <a:rPr sz="350" spc="60" dirty="0">
                          <a:solidFill>
                            <a:srgbClr val="FFFFFF"/>
                          </a:solidFill>
                          <a:latin typeface="Arial"/>
                          <a:cs typeface="Arial"/>
                        </a:rPr>
                        <a:t> </a:t>
                      </a:r>
                      <a:r>
                        <a:rPr sz="350" dirty="0">
                          <a:solidFill>
                            <a:srgbClr val="FFFFFF"/>
                          </a:solidFill>
                          <a:latin typeface="Arial"/>
                          <a:cs typeface="Arial"/>
                        </a:rPr>
                        <a:t>Elite</a:t>
                      </a:r>
                      <a:r>
                        <a:rPr sz="350" spc="30" dirty="0">
                          <a:solidFill>
                            <a:srgbClr val="FFFFFF"/>
                          </a:solidFill>
                          <a:latin typeface="Arial"/>
                          <a:cs typeface="Arial"/>
                        </a:rPr>
                        <a:t> </a:t>
                      </a:r>
                      <a:r>
                        <a:rPr sz="350" dirty="0">
                          <a:solidFill>
                            <a:srgbClr val="FFFFFF"/>
                          </a:solidFill>
                          <a:latin typeface="Arial"/>
                          <a:cs typeface="Arial"/>
                        </a:rPr>
                        <a:t>(6</a:t>
                      </a:r>
                      <a:r>
                        <a:rPr sz="350" spc="7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7"/>
                  </a:ext>
                </a:extLst>
              </a:tr>
              <a:tr h="67945">
                <a:tc>
                  <a:txBody>
                    <a:bodyPr/>
                    <a:lstStyle/>
                    <a:p>
                      <a:pPr marL="99695">
                        <a:lnSpc>
                          <a:spcPts val="345"/>
                        </a:lnSpc>
                        <a:spcBef>
                          <a:spcPts val="90"/>
                        </a:spcBef>
                      </a:pPr>
                      <a:r>
                        <a:rPr sz="350" dirty="0">
                          <a:solidFill>
                            <a:srgbClr val="FFFFFF"/>
                          </a:solidFill>
                          <a:latin typeface="Arial"/>
                          <a:cs typeface="Arial"/>
                        </a:rPr>
                        <a:t>Easter</a:t>
                      </a:r>
                      <a:r>
                        <a:rPr sz="350" spc="30" dirty="0">
                          <a:solidFill>
                            <a:srgbClr val="FFFFFF"/>
                          </a:solidFill>
                          <a:latin typeface="Arial"/>
                          <a:cs typeface="Arial"/>
                        </a:rPr>
                        <a:t> </a:t>
                      </a:r>
                      <a:r>
                        <a:rPr sz="350" dirty="0">
                          <a:solidFill>
                            <a:srgbClr val="FFFFFF"/>
                          </a:solidFill>
                          <a:latin typeface="Arial"/>
                          <a:cs typeface="Arial"/>
                        </a:rPr>
                        <a:t>Classic</a:t>
                      </a:r>
                      <a:r>
                        <a:rPr sz="350" spc="30" dirty="0">
                          <a:solidFill>
                            <a:srgbClr val="FFFFFF"/>
                          </a:solidFill>
                          <a:latin typeface="Arial"/>
                          <a:cs typeface="Arial"/>
                        </a:rPr>
                        <a:t> </a:t>
                      </a:r>
                      <a:r>
                        <a:rPr sz="350" dirty="0">
                          <a:solidFill>
                            <a:srgbClr val="FFFFFF"/>
                          </a:solidFill>
                          <a:latin typeface="Arial"/>
                          <a:cs typeface="Arial"/>
                        </a:rPr>
                        <a:t>(6</a:t>
                      </a:r>
                      <a:r>
                        <a:rPr sz="350" spc="65" dirty="0">
                          <a:solidFill>
                            <a:srgbClr val="FFFFFF"/>
                          </a:solidFill>
                          <a:latin typeface="Arial"/>
                          <a:cs typeface="Arial"/>
                        </a:rPr>
                        <a:t> </a:t>
                      </a:r>
                      <a:r>
                        <a:rPr sz="350" spc="-10" dirty="0">
                          <a:solidFill>
                            <a:srgbClr val="FFFFFF"/>
                          </a:solidFill>
                          <a:latin typeface="Arial"/>
                          <a:cs typeface="Arial"/>
                        </a:rPr>
                        <a:t>ages)</a:t>
                      </a:r>
                      <a:endParaRPr sz="350" dirty="0">
                        <a:latin typeface="Arial"/>
                        <a:cs typeface="Arial"/>
                      </a:endParaRPr>
                    </a:p>
                  </a:txBody>
                  <a:tcPr marL="0" marR="0" marT="1143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90"/>
                        </a:spcBef>
                      </a:pPr>
                      <a:r>
                        <a:rPr sz="350" spc="-25" dirty="0">
                          <a:latin typeface="Arial"/>
                          <a:cs typeface="Arial"/>
                        </a:rPr>
                        <a:t>112</a:t>
                      </a:r>
                      <a:endParaRPr sz="350">
                        <a:latin typeface="Arial"/>
                        <a:cs typeface="Arial"/>
                      </a:endParaRPr>
                    </a:p>
                  </a:txBody>
                  <a:tcPr marL="0" marR="0" marT="11430" marB="0">
                    <a:lnL w="6350">
                      <a:solidFill>
                        <a:srgbClr val="000000"/>
                      </a:solidFill>
                      <a:prstDash val="solid"/>
                    </a:lnL>
                    <a:solidFill>
                      <a:srgbClr val="D9D9D9"/>
                    </a:solidFill>
                  </a:tcPr>
                </a:tc>
                <a:tc>
                  <a:txBody>
                    <a:bodyPr/>
                    <a:lstStyle/>
                    <a:p>
                      <a:pPr marL="40640" algn="ctr">
                        <a:lnSpc>
                          <a:spcPts val="345"/>
                        </a:lnSpc>
                        <a:spcBef>
                          <a:spcPts val="90"/>
                        </a:spcBef>
                      </a:pPr>
                      <a:r>
                        <a:rPr sz="350" spc="-25" dirty="0">
                          <a:latin typeface="Arial"/>
                          <a:cs typeface="Arial"/>
                        </a:rPr>
                        <a:t>118</a:t>
                      </a:r>
                      <a:endParaRPr sz="350">
                        <a:latin typeface="Arial"/>
                        <a:cs typeface="Arial"/>
                      </a:endParaRPr>
                    </a:p>
                  </a:txBody>
                  <a:tcPr marL="0" marR="0" marT="11430" marB="0">
                    <a:solidFill>
                      <a:srgbClr val="D9D9D9"/>
                    </a:solidFill>
                  </a:tcPr>
                </a:tc>
                <a:tc>
                  <a:txBody>
                    <a:bodyPr/>
                    <a:lstStyle/>
                    <a:p>
                      <a:pPr marL="1905" algn="ctr">
                        <a:lnSpc>
                          <a:spcPts val="345"/>
                        </a:lnSpc>
                        <a:spcBef>
                          <a:spcPts val="90"/>
                        </a:spcBef>
                      </a:pPr>
                      <a:r>
                        <a:rPr sz="350" spc="-25" dirty="0">
                          <a:latin typeface="Arial"/>
                          <a:cs typeface="Arial"/>
                        </a:rPr>
                        <a:t>123</a:t>
                      </a:r>
                      <a:endParaRPr sz="350">
                        <a:latin typeface="Arial"/>
                        <a:cs typeface="Arial"/>
                      </a:endParaRPr>
                    </a:p>
                  </a:txBody>
                  <a:tcPr marL="0" marR="0" marT="11430" marB="0">
                    <a:solidFill>
                      <a:srgbClr val="D9D9D9"/>
                    </a:solidFill>
                  </a:tcPr>
                </a:tc>
                <a:tc gridSpan="2">
                  <a:txBody>
                    <a:bodyPr/>
                    <a:lstStyle/>
                    <a:p>
                      <a:pPr marL="73660">
                        <a:lnSpc>
                          <a:spcPts val="345"/>
                        </a:lnSpc>
                        <a:spcBef>
                          <a:spcPts val="90"/>
                        </a:spcBef>
                      </a:pPr>
                      <a:r>
                        <a:rPr sz="350" spc="-25" dirty="0">
                          <a:latin typeface="Arial"/>
                          <a:cs typeface="Arial"/>
                        </a:rPr>
                        <a:t>130</a:t>
                      </a:r>
                      <a:endParaRPr sz="350">
                        <a:latin typeface="Arial"/>
                        <a:cs typeface="Arial"/>
                      </a:endParaRPr>
                    </a:p>
                  </a:txBody>
                  <a:tcPr marL="0" marR="0" marT="11430" marB="0">
                    <a:solidFill>
                      <a:srgbClr val="D9D9D9"/>
                    </a:solidFill>
                  </a:tcPr>
                </a:tc>
                <a:tc hMerge="1">
                  <a:txBody>
                    <a:bodyPr/>
                    <a:lstStyle/>
                    <a:p>
                      <a:endParaRPr/>
                    </a:p>
                  </a:txBody>
                  <a:tcPr marL="0" marR="0" marT="0" marB="0"/>
                </a:tc>
                <a:tc>
                  <a:txBody>
                    <a:bodyPr/>
                    <a:lstStyle/>
                    <a:p>
                      <a:pPr marL="3810" algn="ctr">
                        <a:lnSpc>
                          <a:spcPts val="345"/>
                        </a:lnSpc>
                        <a:spcBef>
                          <a:spcPts val="90"/>
                        </a:spcBef>
                      </a:pPr>
                      <a:r>
                        <a:rPr sz="350" spc="-25" dirty="0">
                          <a:latin typeface="Arial"/>
                          <a:cs typeface="Arial"/>
                        </a:rPr>
                        <a:t>136</a:t>
                      </a:r>
                      <a:endParaRPr sz="350">
                        <a:latin typeface="Arial"/>
                        <a:cs typeface="Arial"/>
                      </a:endParaRPr>
                    </a:p>
                  </a:txBody>
                  <a:tcPr marL="0" marR="0" marT="11430" marB="0">
                    <a:lnR w="6350">
                      <a:solidFill>
                        <a:srgbClr val="000000"/>
                      </a:solidFill>
                      <a:prstDash val="solid"/>
                    </a:lnR>
                    <a:solidFill>
                      <a:srgbClr val="D9D9D9"/>
                    </a:solidFill>
                  </a:tcPr>
                </a:tc>
                <a:tc>
                  <a:txBody>
                    <a:bodyPr/>
                    <a:lstStyle/>
                    <a:p>
                      <a:pPr marR="12700" algn="r">
                        <a:lnSpc>
                          <a:spcPts val="38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90"/>
                        </a:spcBef>
                      </a:pPr>
                      <a:r>
                        <a:rPr sz="350" spc="-50" dirty="0">
                          <a:latin typeface="Arial"/>
                          <a:cs typeface="Arial"/>
                        </a:rPr>
                        <a:t>-</a:t>
                      </a:r>
                      <a:endParaRPr sz="350">
                        <a:latin typeface="Arial"/>
                        <a:cs typeface="Arial"/>
                      </a:endParaRPr>
                    </a:p>
                  </a:txBody>
                  <a:tcPr marL="0" marR="0" marT="11430" marB="0">
                    <a:solidFill>
                      <a:srgbClr val="B8CCE4"/>
                    </a:solidFill>
                  </a:tcPr>
                </a:tc>
                <a:tc>
                  <a:txBody>
                    <a:bodyPr/>
                    <a:lstStyle/>
                    <a:p>
                      <a:pPr marR="15240" algn="r">
                        <a:lnSpc>
                          <a:spcPts val="345"/>
                        </a:lnSpc>
                        <a:spcBef>
                          <a:spcPts val="90"/>
                        </a:spcBef>
                      </a:pPr>
                      <a:r>
                        <a:rPr sz="350" spc="-25" dirty="0">
                          <a:latin typeface="Arial"/>
                          <a:cs typeface="Arial"/>
                        </a:rPr>
                        <a:t>2.0</a:t>
                      </a:r>
                      <a:endParaRPr sz="350">
                        <a:latin typeface="Arial"/>
                        <a:cs typeface="Arial"/>
                      </a:endParaRPr>
                    </a:p>
                  </a:txBody>
                  <a:tcPr marL="0" marR="0" marT="11430" marB="0">
                    <a:solidFill>
                      <a:srgbClr val="B8CCE4"/>
                    </a:solidFill>
                  </a:tcPr>
                </a:tc>
                <a:tc>
                  <a:txBody>
                    <a:bodyPr/>
                    <a:lstStyle/>
                    <a:p>
                      <a:pPr marL="7620" algn="ctr">
                        <a:lnSpc>
                          <a:spcPts val="345"/>
                        </a:lnSpc>
                        <a:spcBef>
                          <a:spcPts val="90"/>
                        </a:spcBef>
                      </a:pPr>
                      <a:r>
                        <a:rPr sz="350" spc="-25" dirty="0">
                          <a:latin typeface="Arial"/>
                          <a:cs typeface="Arial"/>
                        </a:rPr>
                        <a:t>60%</a:t>
                      </a:r>
                      <a:endParaRPr sz="350">
                        <a:latin typeface="Arial"/>
                        <a:cs typeface="Arial"/>
                      </a:endParaRPr>
                    </a:p>
                  </a:txBody>
                  <a:tcPr marL="0" marR="0" marT="11430" marB="0">
                    <a:lnR w="6350">
                      <a:solidFill>
                        <a:srgbClr val="000000"/>
                      </a:solidFill>
                      <a:prstDash val="solid"/>
                    </a:lnR>
                    <a:solidFill>
                      <a:srgbClr val="B8CCE4"/>
                    </a:solidFill>
                  </a:tcPr>
                </a:tc>
                <a:tc>
                  <a:txBody>
                    <a:bodyPr/>
                    <a:lstStyle/>
                    <a:p>
                      <a:pPr marL="99695">
                        <a:lnSpc>
                          <a:spcPts val="38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8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8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8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8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8"/>
                  </a:ext>
                </a:extLst>
              </a:tr>
              <a:tr h="62865">
                <a:tc>
                  <a:txBody>
                    <a:bodyPr/>
                    <a:lstStyle/>
                    <a:p>
                      <a:pPr marL="99695">
                        <a:lnSpc>
                          <a:spcPts val="345"/>
                        </a:lnSpc>
                        <a:spcBef>
                          <a:spcPts val="50"/>
                        </a:spcBef>
                      </a:pPr>
                      <a:r>
                        <a:rPr sz="350" dirty="0">
                          <a:solidFill>
                            <a:srgbClr val="FFFFFF"/>
                          </a:solidFill>
                          <a:latin typeface="Arial"/>
                          <a:cs typeface="Arial"/>
                        </a:rPr>
                        <a:t>Texas</a:t>
                      </a:r>
                      <a:r>
                        <a:rPr sz="350" spc="45" dirty="0">
                          <a:solidFill>
                            <a:srgbClr val="FFFFFF"/>
                          </a:solidFill>
                          <a:latin typeface="Arial"/>
                          <a:cs typeface="Arial"/>
                        </a:rPr>
                        <a:t> </a:t>
                      </a:r>
                      <a:r>
                        <a:rPr sz="350" dirty="0">
                          <a:solidFill>
                            <a:srgbClr val="FFFFFF"/>
                          </a:solidFill>
                          <a:latin typeface="Arial"/>
                          <a:cs typeface="Arial"/>
                        </a:rPr>
                        <a:t>Spring</a:t>
                      </a:r>
                      <a:r>
                        <a:rPr sz="350" spc="55" dirty="0">
                          <a:solidFill>
                            <a:srgbClr val="FFFFFF"/>
                          </a:solidFill>
                          <a:latin typeface="Arial"/>
                          <a:cs typeface="Arial"/>
                        </a:rPr>
                        <a:t> </a:t>
                      </a:r>
                      <a:r>
                        <a:rPr sz="350" dirty="0">
                          <a:solidFill>
                            <a:srgbClr val="FFFFFF"/>
                          </a:solidFill>
                          <a:latin typeface="Arial"/>
                          <a:cs typeface="Arial"/>
                        </a:rPr>
                        <a:t>World</a:t>
                      </a:r>
                      <a:r>
                        <a:rPr sz="350" spc="55" dirty="0">
                          <a:solidFill>
                            <a:srgbClr val="FFFFFF"/>
                          </a:solidFill>
                          <a:latin typeface="Arial"/>
                          <a:cs typeface="Arial"/>
                        </a:rPr>
                        <a:t> </a:t>
                      </a:r>
                      <a:r>
                        <a:rPr sz="350" dirty="0">
                          <a:solidFill>
                            <a:srgbClr val="FFFFFF"/>
                          </a:solidFill>
                          <a:latin typeface="Arial"/>
                          <a:cs typeface="Arial"/>
                        </a:rPr>
                        <a:t>Series</a:t>
                      </a:r>
                      <a:r>
                        <a:rPr sz="350" spc="45" dirty="0">
                          <a:solidFill>
                            <a:srgbClr val="FFFFFF"/>
                          </a:solidFill>
                          <a:latin typeface="Arial"/>
                          <a:cs typeface="Arial"/>
                        </a:rPr>
                        <a:t> </a:t>
                      </a:r>
                      <a:r>
                        <a:rPr sz="350" dirty="0">
                          <a:solidFill>
                            <a:srgbClr val="FFFFFF"/>
                          </a:solidFill>
                          <a:latin typeface="Arial"/>
                          <a:cs typeface="Arial"/>
                        </a:rPr>
                        <a:t>(6</a:t>
                      </a:r>
                      <a:r>
                        <a:rPr sz="350" spc="6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9"/>
                  </a:ext>
                </a:extLst>
              </a:tr>
              <a:tr h="62865">
                <a:tc>
                  <a:txBody>
                    <a:bodyPr/>
                    <a:lstStyle/>
                    <a:p>
                      <a:pPr marL="99695">
                        <a:lnSpc>
                          <a:spcPts val="345"/>
                        </a:lnSpc>
                        <a:spcBef>
                          <a:spcPts val="50"/>
                        </a:spcBef>
                      </a:pPr>
                      <a:r>
                        <a:rPr sz="350" dirty="0">
                          <a:solidFill>
                            <a:srgbClr val="FFFFFF"/>
                          </a:solidFill>
                          <a:latin typeface="Arial"/>
                          <a:cs typeface="Arial"/>
                        </a:rPr>
                        <a:t>South</a:t>
                      </a:r>
                      <a:r>
                        <a:rPr sz="350" spc="70" dirty="0">
                          <a:solidFill>
                            <a:srgbClr val="FFFFFF"/>
                          </a:solidFill>
                          <a:latin typeface="Arial"/>
                          <a:cs typeface="Arial"/>
                        </a:rPr>
                        <a:t> </a:t>
                      </a:r>
                      <a:r>
                        <a:rPr sz="350" dirty="0">
                          <a:solidFill>
                            <a:srgbClr val="FFFFFF"/>
                          </a:solidFill>
                          <a:latin typeface="Arial"/>
                          <a:cs typeface="Arial"/>
                        </a:rPr>
                        <a:t>Spring</a:t>
                      </a:r>
                      <a:r>
                        <a:rPr sz="350" spc="65" dirty="0">
                          <a:solidFill>
                            <a:srgbClr val="FFFFFF"/>
                          </a:solidFill>
                          <a:latin typeface="Arial"/>
                          <a:cs typeface="Arial"/>
                        </a:rPr>
                        <a:t> </a:t>
                      </a:r>
                      <a:r>
                        <a:rPr sz="350" dirty="0">
                          <a:solidFill>
                            <a:srgbClr val="FFFFFF"/>
                          </a:solidFill>
                          <a:latin typeface="Arial"/>
                          <a:cs typeface="Arial"/>
                        </a:rPr>
                        <a:t>World</a:t>
                      </a:r>
                      <a:r>
                        <a:rPr sz="350" spc="60" dirty="0">
                          <a:solidFill>
                            <a:srgbClr val="FFFFFF"/>
                          </a:solidFill>
                          <a:latin typeface="Arial"/>
                          <a:cs typeface="Arial"/>
                        </a:rPr>
                        <a:t> </a:t>
                      </a:r>
                      <a:r>
                        <a:rPr sz="350" dirty="0">
                          <a:solidFill>
                            <a:srgbClr val="FFFFFF"/>
                          </a:solidFill>
                          <a:latin typeface="Arial"/>
                          <a:cs typeface="Arial"/>
                        </a:rPr>
                        <a:t>Series</a:t>
                      </a:r>
                      <a:r>
                        <a:rPr sz="350" spc="55" dirty="0">
                          <a:solidFill>
                            <a:srgbClr val="FFFFFF"/>
                          </a:solidFill>
                          <a:latin typeface="Arial"/>
                          <a:cs typeface="Arial"/>
                        </a:rPr>
                        <a:t> </a:t>
                      </a:r>
                      <a:r>
                        <a:rPr sz="350" dirty="0">
                          <a:solidFill>
                            <a:srgbClr val="FFFFFF"/>
                          </a:solidFill>
                          <a:latin typeface="Arial"/>
                          <a:cs typeface="Arial"/>
                        </a:rPr>
                        <a:t>(6</a:t>
                      </a:r>
                      <a:r>
                        <a:rPr sz="350" spc="7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0"/>
                  </a:ext>
                </a:extLst>
              </a:tr>
              <a:tr h="62865">
                <a:tc>
                  <a:txBody>
                    <a:bodyPr/>
                    <a:lstStyle/>
                    <a:p>
                      <a:pPr marL="99695">
                        <a:lnSpc>
                          <a:spcPts val="345"/>
                        </a:lnSpc>
                        <a:spcBef>
                          <a:spcPts val="50"/>
                        </a:spcBef>
                      </a:pPr>
                      <a:r>
                        <a:rPr sz="350" spc="10" dirty="0">
                          <a:solidFill>
                            <a:srgbClr val="FFFFFF"/>
                          </a:solidFill>
                          <a:latin typeface="Arial"/>
                          <a:cs typeface="Arial"/>
                        </a:rPr>
                        <a:t>Mothers</a:t>
                      </a:r>
                      <a:r>
                        <a:rPr sz="350" spc="25" dirty="0">
                          <a:solidFill>
                            <a:srgbClr val="FFFFFF"/>
                          </a:solidFill>
                          <a:latin typeface="Arial"/>
                          <a:cs typeface="Arial"/>
                        </a:rPr>
                        <a:t> </a:t>
                      </a:r>
                      <a:r>
                        <a:rPr sz="350" spc="10" dirty="0">
                          <a:solidFill>
                            <a:srgbClr val="FFFFFF"/>
                          </a:solidFill>
                          <a:latin typeface="Arial"/>
                          <a:cs typeface="Arial"/>
                        </a:rPr>
                        <a:t>Day</a:t>
                      </a:r>
                      <a:r>
                        <a:rPr sz="350" spc="30" dirty="0">
                          <a:solidFill>
                            <a:srgbClr val="FFFFFF"/>
                          </a:solidFill>
                          <a:latin typeface="Arial"/>
                          <a:cs typeface="Arial"/>
                        </a:rPr>
                        <a:t> </a:t>
                      </a:r>
                      <a:r>
                        <a:rPr sz="350" spc="10" dirty="0">
                          <a:solidFill>
                            <a:srgbClr val="FFFFFF"/>
                          </a:solidFill>
                          <a:latin typeface="Arial"/>
                          <a:cs typeface="Arial"/>
                        </a:rPr>
                        <a:t>(6</a:t>
                      </a:r>
                      <a:r>
                        <a:rPr sz="350" spc="4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1"/>
                  </a:ext>
                </a:extLst>
              </a:tr>
              <a:tr h="62865">
                <a:tc>
                  <a:txBody>
                    <a:bodyPr/>
                    <a:lstStyle/>
                    <a:p>
                      <a:pPr marL="99695">
                        <a:lnSpc>
                          <a:spcPts val="345"/>
                        </a:lnSpc>
                        <a:spcBef>
                          <a:spcPts val="50"/>
                        </a:spcBef>
                      </a:pPr>
                      <a:r>
                        <a:rPr sz="350" spc="10" dirty="0">
                          <a:solidFill>
                            <a:srgbClr val="FFFFFF"/>
                          </a:solidFill>
                          <a:latin typeface="Arial"/>
                          <a:cs typeface="Arial"/>
                        </a:rPr>
                        <a:t>Texas</a:t>
                      </a:r>
                      <a:r>
                        <a:rPr sz="350" spc="30" dirty="0">
                          <a:solidFill>
                            <a:srgbClr val="FFFFFF"/>
                          </a:solidFill>
                          <a:latin typeface="Arial"/>
                          <a:cs typeface="Arial"/>
                        </a:rPr>
                        <a:t> </a:t>
                      </a:r>
                      <a:r>
                        <a:rPr sz="350" spc="10" dirty="0">
                          <a:solidFill>
                            <a:srgbClr val="FFFFFF"/>
                          </a:solidFill>
                          <a:latin typeface="Arial"/>
                          <a:cs typeface="Arial"/>
                        </a:rPr>
                        <a:t>Shootout</a:t>
                      </a:r>
                      <a:r>
                        <a:rPr sz="350" spc="25" dirty="0">
                          <a:solidFill>
                            <a:srgbClr val="FFFFFF"/>
                          </a:solidFill>
                          <a:latin typeface="Arial"/>
                          <a:cs typeface="Arial"/>
                        </a:rPr>
                        <a:t> </a:t>
                      </a:r>
                      <a:r>
                        <a:rPr sz="350" spc="10" dirty="0">
                          <a:solidFill>
                            <a:srgbClr val="FFFFFF"/>
                          </a:solidFill>
                          <a:latin typeface="Arial"/>
                          <a:cs typeface="Arial"/>
                        </a:rPr>
                        <a:t>(6</a:t>
                      </a:r>
                      <a:r>
                        <a:rPr sz="350" spc="5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2"/>
                  </a:ext>
                </a:extLst>
              </a:tr>
              <a:tr h="62865">
                <a:tc>
                  <a:txBody>
                    <a:bodyPr/>
                    <a:lstStyle/>
                    <a:p>
                      <a:pPr marL="99695">
                        <a:lnSpc>
                          <a:spcPts val="345"/>
                        </a:lnSpc>
                        <a:spcBef>
                          <a:spcPts val="50"/>
                        </a:spcBef>
                      </a:pPr>
                      <a:r>
                        <a:rPr sz="350" spc="10" dirty="0">
                          <a:solidFill>
                            <a:srgbClr val="FFFFFF"/>
                          </a:solidFill>
                          <a:latin typeface="Arial"/>
                          <a:cs typeface="Arial"/>
                        </a:rPr>
                        <a:t>South</a:t>
                      </a:r>
                      <a:r>
                        <a:rPr sz="350" spc="60" dirty="0">
                          <a:solidFill>
                            <a:srgbClr val="FFFFFF"/>
                          </a:solidFill>
                          <a:latin typeface="Arial"/>
                          <a:cs typeface="Arial"/>
                        </a:rPr>
                        <a:t> </a:t>
                      </a:r>
                      <a:r>
                        <a:rPr sz="350" spc="10" dirty="0">
                          <a:solidFill>
                            <a:srgbClr val="FFFFFF"/>
                          </a:solidFill>
                          <a:latin typeface="Arial"/>
                          <a:cs typeface="Arial"/>
                        </a:rPr>
                        <a:t>Shootout</a:t>
                      </a:r>
                      <a:r>
                        <a:rPr sz="350" spc="40" dirty="0">
                          <a:solidFill>
                            <a:srgbClr val="FFFFFF"/>
                          </a:solidFill>
                          <a:latin typeface="Arial"/>
                          <a:cs typeface="Arial"/>
                        </a:rPr>
                        <a:t> </a:t>
                      </a:r>
                      <a:r>
                        <a:rPr sz="350" spc="10" dirty="0">
                          <a:solidFill>
                            <a:srgbClr val="FFFFFF"/>
                          </a:solidFill>
                          <a:latin typeface="Arial"/>
                          <a:cs typeface="Arial"/>
                        </a:rPr>
                        <a:t>(6</a:t>
                      </a:r>
                      <a:r>
                        <a:rPr sz="350" spc="6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3"/>
                  </a:ext>
                </a:extLst>
              </a:tr>
              <a:tr h="62865">
                <a:tc>
                  <a:txBody>
                    <a:bodyPr/>
                    <a:lstStyle/>
                    <a:p>
                      <a:pPr marL="99695">
                        <a:lnSpc>
                          <a:spcPts val="345"/>
                        </a:lnSpc>
                        <a:spcBef>
                          <a:spcPts val="50"/>
                        </a:spcBef>
                      </a:pPr>
                      <a:r>
                        <a:rPr sz="350" spc="10" dirty="0">
                          <a:solidFill>
                            <a:srgbClr val="FFFFFF"/>
                          </a:solidFill>
                          <a:latin typeface="Arial"/>
                          <a:cs typeface="Arial"/>
                        </a:rPr>
                        <a:t>Memorial</a:t>
                      </a:r>
                      <a:r>
                        <a:rPr sz="350" spc="15" dirty="0">
                          <a:solidFill>
                            <a:srgbClr val="FFFFFF"/>
                          </a:solidFill>
                          <a:latin typeface="Arial"/>
                          <a:cs typeface="Arial"/>
                        </a:rPr>
                        <a:t> </a:t>
                      </a:r>
                      <a:r>
                        <a:rPr sz="350" spc="10" dirty="0">
                          <a:solidFill>
                            <a:srgbClr val="FFFFFF"/>
                          </a:solidFill>
                          <a:latin typeface="Arial"/>
                          <a:cs typeface="Arial"/>
                        </a:rPr>
                        <a:t>Day</a:t>
                      </a:r>
                      <a:r>
                        <a:rPr sz="350" spc="25" dirty="0">
                          <a:solidFill>
                            <a:srgbClr val="FFFFFF"/>
                          </a:solidFill>
                          <a:latin typeface="Arial"/>
                          <a:cs typeface="Arial"/>
                        </a:rPr>
                        <a:t> </a:t>
                      </a:r>
                      <a:r>
                        <a:rPr sz="350" spc="10" dirty="0">
                          <a:solidFill>
                            <a:srgbClr val="FFFFFF"/>
                          </a:solidFill>
                          <a:latin typeface="Arial"/>
                          <a:cs typeface="Arial"/>
                        </a:rPr>
                        <a:t>Classic</a:t>
                      </a:r>
                      <a:r>
                        <a:rPr sz="350" spc="15" dirty="0">
                          <a:solidFill>
                            <a:srgbClr val="FFFFFF"/>
                          </a:solidFill>
                          <a:latin typeface="Arial"/>
                          <a:cs typeface="Arial"/>
                        </a:rPr>
                        <a:t> </a:t>
                      </a:r>
                      <a:r>
                        <a:rPr sz="350" spc="10" dirty="0">
                          <a:solidFill>
                            <a:srgbClr val="FFFFFF"/>
                          </a:solidFill>
                          <a:latin typeface="Arial"/>
                          <a:cs typeface="Arial"/>
                        </a:rPr>
                        <a:t>(10</a:t>
                      </a:r>
                      <a:r>
                        <a:rPr sz="350" spc="4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240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252</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265</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278</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292</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40.0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3.0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7,032</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7,378</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7,740</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8,122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8,522</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4"/>
                  </a:ext>
                </a:extLst>
              </a:tr>
              <a:tr h="87630">
                <a:tc>
                  <a:txBody>
                    <a:bodyPr/>
                    <a:lstStyle/>
                    <a:p>
                      <a:pPr marL="12065">
                        <a:lnSpc>
                          <a:spcPts val="345"/>
                        </a:lnSpc>
                        <a:spcBef>
                          <a:spcPts val="245"/>
                        </a:spcBef>
                      </a:pPr>
                      <a:r>
                        <a:rPr sz="350" b="1" spc="20" dirty="0">
                          <a:solidFill>
                            <a:srgbClr val="FFFFFF"/>
                          </a:solidFill>
                          <a:latin typeface="Arial"/>
                          <a:cs typeface="Arial"/>
                        </a:rPr>
                        <a:t>Summer</a:t>
                      </a:r>
                      <a:r>
                        <a:rPr sz="350" b="1" spc="15" dirty="0">
                          <a:solidFill>
                            <a:srgbClr val="FFFFFF"/>
                          </a:solidFill>
                          <a:latin typeface="Arial"/>
                          <a:cs typeface="Arial"/>
                        </a:rPr>
                        <a:t> </a:t>
                      </a:r>
                      <a:r>
                        <a:rPr sz="350" b="1" spc="20" dirty="0">
                          <a:solidFill>
                            <a:srgbClr val="FFFFFF"/>
                          </a:solidFill>
                          <a:latin typeface="Arial"/>
                          <a:cs typeface="Arial"/>
                        </a:rPr>
                        <a:t>Tournaments</a:t>
                      </a:r>
                      <a:r>
                        <a:rPr sz="350" b="1" spc="-5" dirty="0">
                          <a:solidFill>
                            <a:srgbClr val="FFFFFF"/>
                          </a:solidFill>
                          <a:latin typeface="Arial"/>
                          <a:cs typeface="Arial"/>
                        </a:rPr>
                        <a:t> </a:t>
                      </a:r>
                      <a:r>
                        <a:rPr sz="350" b="1" spc="20" dirty="0">
                          <a:solidFill>
                            <a:srgbClr val="FFFFFF"/>
                          </a:solidFill>
                          <a:latin typeface="Arial"/>
                          <a:cs typeface="Arial"/>
                        </a:rPr>
                        <a:t>and</a:t>
                      </a:r>
                      <a:r>
                        <a:rPr sz="350" b="1" spc="5" dirty="0">
                          <a:solidFill>
                            <a:srgbClr val="FFFFFF"/>
                          </a:solidFill>
                          <a:latin typeface="Arial"/>
                          <a:cs typeface="Arial"/>
                        </a:rPr>
                        <a:t> </a:t>
                      </a:r>
                      <a:r>
                        <a:rPr sz="350" b="1" spc="-10" dirty="0">
                          <a:solidFill>
                            <a:srgbClr val="FFFFFF"/>
                          </a:solidFill>
                          <a:latin typeface="Arial"/>
                          <a:cs typeface="Arial"/>
                        </a:rPr>
                        <a:t>Events</a:t>
                      </a:r>
                      <a:endParaRPr sz="350">
                        <a:latin typeface="Arial"/>
                        <a:cs typeface="Arial"/>
                      </a:endParaRPr>
                    </a:p>
                  </a:txBody>
                  <a:tcPr marL="0" marR="0" marT="31115" marB="0">
                    <a:lnL w="6350">
                      <a:solidFill>
                        <a:srgbClr val="000000"/>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B w="6350">
                      <a:solidFill>
                        <a:srgbClr val="000000"/>
                      </a:solidFill>
                      <a:prstDash val="solid"/>
                    </a:lnB>
                    <a:solidFill>
                      <a:srgbClr val="D9D9D9"/>
                    </a:solidFill>
                  </a:tcPr>
                </a:tc>
                <a:tc gridSpan="4">
                  <a:txBody>
                    <a:bodyPr/>
                    <a:lstStyle/>
                    <a:p>
                      <a:pPr>
                        <a:lnSpc>
                          <a:spcPct val="100000"/>
                        </a:lnSpc>
                      </a:pPr>
                      <a:endParaRPr sz="400">
                        <a:latin typeface="Times New Roman"/>
                        <a:cs typeface="Times New Roman"/>
                      </a:endParaRPr>
                    </a:p>
                  </a:txBody>
                  <a:tcPr marL="0" marR="0" marT="0" marB="0">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R w="6350">
                      <a:solidFill>
                        <a:srgbClr val="000000"/>
                      </a:solidFill>
                      <a:prstDash val="solid"/>
                    </a:lnR>
                    <a:lnB w="6350">
                      <a:solidFill>
                        <a:srgbClr val="000000"/>
                      </a:solidFill>
                      <a:prstDash val="solid"/>
                    </a:lnB>
                    <a:solidFill>
                      <a:srgbClr val="D9D9D9"/>
                    </a:solidFill>
                  </a:tcPr>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R w="6350">
                      <a:solidFill>
                        <a:srgbClr val="000000"/>
                      </a:solidFill>
                      <a:prstDash val="solid"/>
                    </a:lnR>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gridSpan="2">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gridSpan="2">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extLst>
                  <a:ext uri="{0D108BD9-81ED-4DB2-BD59-A6C34878D82A}">
                    <a16:rowId xmlns:a16="http://schemas.microsoft.com/office/drawing/2014/main" val="10015"/>
                  </a:ext>
                </a:extLst>
              </a:tr>
              <a:tr h="62865">
                <a:tc>
                  <a:txBody>
                    <a:bodyPr/>
                    <a:lstStyle/>
                    <a:p>
                      <a:pPr marR="201295" algn="r">
                        <a:lnSpc>
                          <a:spcPts val="345"/>
                        </a:lnSpc>
                        <a:spcBef>
                          <a:spcPts val="50"/>
                        </a:spcBef>
                      </a:pPr>
                      <a:r>
                        <a:rPr sz="350" dirty="0">
                          <a:solidFill>
                            <a:srgbClr val="FFFFFF"/>
                          </a:solidFill>
                          <a:latin typeface="Arial"/>
                          <a:cs typeface="Arial"/>
                        </a:rPr>
                        <a:t>Texas</a:t>
                      </a:r>
                      <a:r>
                        <a:rPr sz="350" spc="95" dirty="0">
                          <a:solidFill>
                            <a:srgbClr val="FFFFFF"/>
                          </a:solidFill>
                          <a:latin typeface="Arial"/>
                          <a:cs typeface="Arial"/>
                        </a:rPr>
                        <a:t> </a:t>
                      </a:r>
                      <a:r>
                        <a:rPr sz="350" dirty="0">
                          <a:solidFill>
                            <a:srgbClr val="FFFFFF"/>
                          </a:solidFill>
                          <a:latin typeface="Arial"/>
                          <a:cs typeface="Arial"/>
                        </a:rPr>
                        <a:t>Select</a:t>
                      </a:r>
                      <a:r>
                        <a:rPr sz="350" spc="85" dirty="0">
                          <a:solidFill>
                            <a:srgbClr val="FFFFFF"/>
                          </a:solidFill>
                          <a:latin typeface="Arial"/>
                          <a:cs typeface="Arial"/>
                        </a:rPr>
                        <a:t> </a:t>
                      </a:r>
                      <a:r>
                        <a:rPr sz="350" dirty="0">
                          <a:solidFill>
                            <a:srgbClr val="FFFFFF"/>
                          </a:solidFill>
                          <a:latin typeface="Arial"/>
                          <a:cs typeface="Arial"/>
                        </a:rPr>
                        <a:t>Championships</a:t>
                      </a:r>
                      <a:r>
                        <a:rPr sz="350" spc="95" dirty="0">
                          <a:solidFill>
                            <a:srgbClr val="FFFFFF"/>
                          </a:solidFill>
                          <a:latin typeface="Arial"/>
                          <a:cs typeface="Arial"/>
                        </a:rPr>
                        <a:t> </a:t>
                      </a:r>
                      <a:r>
                        <a:rPr sz="350" dirty="0">
                          <a:solidFill>
                            <a:srgbClr val="FFFFFF"/>
                          </a:solidFill>
                          <a:latin typeface="Arial"/>
                          <a:cs typeface="Arial"/>
                        </a:rPr>
                        <a:t>(10</a:t>
                      </a:r>
                      <a:r>
                        <a:rPr sz="350" spc="120" dirty="0">
                          <a:solidFill>
                            <a:srgbClr val="FFFFFF"/>
                          </a:solidFill>
                          <a:latin typeface="Arial"/>
                          <a:cs typeface="Arial"/>
                        </a:rPr>
                        <a:t> </a:t>
                      </a:r>
                      <a:r>
                        <a:rPr sz="350" spc="-2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lnT w="6350">
                      <a:solidFill>
                        <a:srgbClr val="000000"/>
                      </a:solidFill>
                      <a:prstDash val="solid"/>
                    </a:lnT>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lnT w="6350">
                      <a:solidFill>
                        <a:srgbClr val="000000"/>
                      </a:solidFill>
                      <a:prstDash val="solid"/>
                    </a:lnT>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lnT w="6350">
                      <a:solidFill>
                        <a:srgbClr val="000000"/>
                      </a:solidFill>
                      <a:prstDash val="solid"/>
                    </a:lnT>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lnT w="6350">
                      <a:solidFill>
                        <a:srgbClr val="000000"/>
                      </a:solidFill>
                      <a:prstDash val="solid"/>
                    </a:lnT>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lnT w="6350">
                      <a:solidFill>
                        <a:srgbClr val="000000"/>
                      </a:solidFill>
                      <a:prstDash val="solid"/>
                    </a:lnT>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lnT w="6350">
                      <a:solidFill>
                        <a:srgbClr val="000000"/>
                      </a:solidFill>
                      <a:prstDash val="solid"/>
                    </a:lnT>
                    <a:solidFill>
                      <a:srgbClr val="B8CCE4"/>
                    </a:solidFill>
                  </a:tcPr>
                </a:tc>
                <a:tc>
                  <a:txBody>
                    <a:bodyPr/>
                    <a:lstStyle/>
                    <a:p>
                      <a:pPr marR="22225" algn="r">
                        <a:lnSpc>
                          <a:spcPts val="345"/>
                        </a:lnSpc>
                        <a:spcBef>
                          <a:spcPts val="50"/>
                        </a:spcBef>
                      </a:pPr>
                      <a:r>
                        <a:rPr sz="350" spc="-20" dirty="0">
                          <a:latin typeface="Arial"/>
                          <a:cs typeface="Arial"/>
                        </a:rPr>
                        <a:t>10.0</a:t>
                      </a:r>
                      <a:endParaRPr sz="350">
                        <a:latin typeface="Arial"/>
                        <a:cs typeface="Arial"/>
                      </a:endParaRPr>
                    </a:p>
                  </a:txBody>
                  <a:tcPr marL="0" marR="0" marT="6350" marB="0">
                    <a:lnT w="6350">
                      <a:solidFill>
                        <a:srgbClr val="000000"/>
                      </a:solidFill>
                      <a:prstDash val="solid"/>
                    </a:lnT>
                    <a:solidFill>
                      <a:srgbClr val="B8CCE4"/>
                    </a:solidFill>
                  </a:tcPr>
                </a:tc>
                <a:tc>
                  <a:txBody>
                    <a:bodyPr/>
                    <a:lstStyle/>
                    <a:p>
                      <a:pPr marR="15240" algn="r">
                        <a:lnSpc>
                          <a:spcPts val="345"/>
                        </a:lnSpc>
                        <a:spcBef>
                          <a:spcPts val="50"/>
                        </a:spcBef>
                      </a:pPr>
                      <a:r>
                        <a:rPr sz="350" spc="-25" dirty="0">
                          <a:latin typeface="Arial"/>
                          <a:cs typeface="Arial"/>
                        </a:rPr>
                        <a:t>3.0</a:t>
                      </a:r>
                      <a:endParaRPr sz="350">
                        <a:latin typeface="Arial"/>
                        <a:cs typeface="Arial"/>
                      </a:endParaRPr>
                    </a:p>
                  </a:txBody>
                  <a:tcPr marL="0" marR="0" marT="6350" marB="0">
                    <a:lnT w="6350">
                      <a:solidFill>
                        <a:srgbClr val="000000"/>
                      </a:solidFill>
                      <a:prstDash val="solid"/>
                    </a:lnT>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lnT w="6350">
                      <a:solidFill>
                        <a:srgbClr val="000000"/>
                      </a:solidFill>
                      <a:prstDash val="solid"/>
                    </a:lnT>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2,449</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2,570</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2,697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2,831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2,971</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6"/>
                  </a:ext>
                </a:extLst>
              </a:tr>
              <a:tr h="62865">
                <a:tc>
                  <a:txBody>
                    <a:bodyPr/>
                    <a:lstStyle/>
                    <a:p>
                      <a:pPr marL="99695">
                        <a:lnSpc>
                          <a:spcPts val="345"/>
                        </a:lnSpc>
                        <a:spcBef>
                          <a:spcPts val="50"/>
                        </a:spcBef>
                      </a:pPr>
                      <a:r>
                        <a:rPr sz="350" dirty="0">
                          <a:solidFill>
                            <a:srgbClr val="FFFFFF"/>
                          </a:solidFill>
                          <a:latin typeface="Arial"/>
                          <a:cs typeface="Arial"/>
                        </a:rPr>
                        <a:t>Texas</a:t>
                      </a:r>
                      <a:r>
                        <a:rPr sz="350" spc="95" dirty="0">
                          <a:solidFill>
                            <a:srgbClr val="FFFFFF"/>
                          </a:solidFill>
                          <a:latin typeface="Arial"/>
                          <a:cs typeface="Arial"/>
                        </a:rPr>
                        <a:t> </a:t>
                      </a:r>
                      <a:r>
                        <a:rPr sz="350" dirty="0">
                          <a:solidFill>
                            <a:srgbClr val="FFFFFF"/>
                          </a:solidFill>
                          <a:latin typeface="Arial"/>
                          <a:cs typeface="Arial"/>
                        </a:rPr>
                        <a:t>Elite</a:t>
                      </a:r>
                      <a:r>
                        <a:rPr sz="350" spc="70" dirty="0">
                          <a:solidFill>
                            <a:srgbClr val="FFFFFF"/>
                          </a:solidFill>
                          <a:latin typeface="Arial"/>
                          <a:cs typeface="Arial"/>
                        </a:rPr>
                        <a:t> </a:t>
                      </a:r>
                      <a:r>
                        <a:rPr sz="350" dirty="0">
                          <a:solidFill>
                            <a:srgbClr val="FFFFFF"/>
                          </a:solidFill>
                          <a:latin typeface="Arial"/>
                          <a:cs typeface="Arial"/>
                        </a:rPr>
                        <a:t>Championships</a:t>
                      </a:r>
                      <a:r>
                        <a:rPr sz="350" spc="100" dirty="0">
                          <a:solidFill>
                            <a:srgbClr val="FFFFFF"/>
                          </a:solidFill>
                          <a:latin typeface="Arial"/>
                          <a:cs typeface="Arial"/>
                        </a:rPr>
                        <a:t> </a:t>
                      </a:r>
                      <a:r>
                        <a:rPr sz="350" dirty="0">
                          <a:solidFill>
                            <a:srgbClr val="FFFFFF"/>
                          </a:solidFill>
                          <a:latin typeface="Arial"/>
                          <a:cs typeface="Arial"/>
                        </a:rPr>
                        <a:t>(10</a:t>
                      </a:r>
                      <a:r>
                        <a:rPr sz="350" spc="12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10.0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4.0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3,266</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3,427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3,596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3,774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3,961</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7"/>
                  </a:ext>
                </a:extLst>
              </a:tr>
              <a:tr h="62865">
                <a:tc>
                  <a:txBody>
                    <a:bodyPr/>
                    <a:lstStyle/>
                    <a:p>
                      <a:pPr marL="99695">
                        <a:lnSpc>
                          <a:spcPts val="345"/>
                        </a:lnSpc>
                        <a:spcBef>
                          <a:spcPts val="50"/>
                        </a:spcBef>
                      </a:pPr>
                      <a:r>
                        <a:rPr sz="350" dirty="0">
                          <a:solidFill>
                            <a:srgbClr val="FFFFFF"/>
                          </a:solidFill>
                          <a:latin typeface="Arial"/>
                          <a:cs typeface="Arial"/>
                        </a:rPr>
                        <a:t>End</a:t>
                      </a:r>
                      <a:r>
                        <a:rPr sz="350" spc="80" dirty="0">
                          <a:solidFill>
                            <a:srgbClr val="FFFFFF"/>
                          </a:solidFill>
                          <a:latin typeface="Arial"/>
                          <a:cs typeface="Arial"/>
                        </a:rPr>
                        <a:t> </a:t>
                      </a:r>
                      <a:r>
                        <a:rPr sz="350" dirty="0">
                          <a:solidFill>
                            <a:srgbClr val="FFFFFF"/>
                          </a:solidFill>
                          <a:latin typeface="Arial"/>
                          <a:cs typeface="Arial"/>
                        </a:rPr>
                        <a:t>of</a:t>
                      </a:r>
                      <a:r>
                        <a:rPr sz="350" spc="75" dirty="0">
                          <a:solidFill>
                            <a:srgbClr val="FFFFFF"/>
                          </a:solidFill>
                          <a:latin typeface="Arial"/>
                          <a:cs typeface="Arial"/>
                        </a:rPr>
                        <a:t> </a:t>
                      </a:r>
                      <a:r>
                        <a:rPr sz="350" dirty="0">
                          <a:solidFill>
                            <a:srgbClr val="FFFFFF"/>
                          </a:solidFill>
                          <a:latin typeface="Arial"/>
                          <a:cs typeface="Arial"/>
                        </a:rPr>
                        <a:t>School</a:t>
                      </a:r>
                      <a:r>
                        <a:rPr sz="350" spc="60" dirty="0">
                          <a:solidFill>
                            <a:srgbClr val="FFFFFF"/>
                          </a:solidFill>
                          <a:latin typeface="Arial"/>
                          <a:cs typeface="Arial"/>
                        </a:rPr>
                        <a:t> </a:t>
                      </a:r>
                      <a:r>
                        <a:rPr sz="350" dirty="0">
                          <a:solidFill>
                            <a:srgbClr val="FFFFFF"/>
                          </a:solidFill>
                          <a:latin typeface="Arial"/>
                          <a:cs typeface="Arial"/>
                        </a:rPr>
                        <a:t>Classic</a:t>
                      </a:r>
                      <a:r>
                        <a:rPr sz="350" spc="50" dirty="0">
                          <a:solidFill>
                            <a:srgbClr val="FFFFFF"/>
                          </a:solidFill>
                          <a:latin typeface="Arial"/>
                          <a:cs typeface="Arial"/>
                        </a:rPr>
                        <a:t> </a:t>
                      </a:r>
                      <a:r>
                        <a:rPr sz="350" dirty="0">
                          <a:solidFill>
                            <a:srgbClr val="FFFFFF"/>
                          </a:solidFill>
                          <a:latin typeface="Arial"/>
                          <a:cs typeface="Arial"/>
                        </a:rPr>
                        <a:t>(10</a:t>
                      </a:r>
                      <a:r>
                        <a:rPr sz="350" spc="10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10.0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4.0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3,266</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3,427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3,596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3,774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3,961</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8"/>
                  </a:ext>
                </a:extLst>
              </a:tr>
              <a:tr h="62865">
                <a:tc>
                  <a:txBody>
                    <a:bodyPr/>
                    <a:lstStyle/>
                    <a:p>
                      <a:pPr marL="99695">
                        <a:lnSpc>
                          <a:spcPts val="345"/>
                        </a:lnSpc>
                        <a:spcBef>
                          <a:spcPts val="50"/>
                        </a:spcBef>
                      </a:pPr>
                      <a:r>
                        <a:rPr sz="350" spc="10" dirty="0">
                          <a:solidFill>
                            <a:srgbClr val="FFFFFF"/>
                          </a:solidFill>
                          <a:latin typeface="Arial"/>
                          <a:cs typeface="Arial"/>
                        </a:rPr>
                        <a:t>WWBA</a:t>
                      </a:r>
                      <a:r>
                        <a:rPr sz="350" spc="35" dirty="0">
                          <a:solidFill>
                            <a:srgbClr val="FFFFFF"/>
                          </a:solidFill>
                          <a:latin typeface="Arial"/>
                          <a:cs typeface="Arial"/>
                        </a:rPr>
                        <a:t> </a:t>
                      </a:r>
                      <a:r>
                        <a:rPr sz="350" spc="10" dirty="0">
                          <a:solidFill>
                            <a:srgbClr val="FFFFFF"/>
                          </a:solidFill>
                          <a:latin typeface="Arial"/>
                          <a:cs typeface="Arial"/>
                        </a:rPr>
                        <a:t>National</a:t>
                      </a:r>
                      <a:r>
                        <a:rPr sz="350" spc="55" dirty="0">
                          <a:solidFill>
                            <a:srgbClr val="FFFFFF"/>
                          </a:solidFill>
                          <a:latin typeface="Arial"/>
                          <a:cs typeface="Arial"/>
                        </a:rPr>
                        <a:t> </a:t>
                      </a:r>
                      <a:r>
                        <a:rPr sz="350" spc="10" dirty="0">
                          <a:solidFill>
                            <a:srgbClr val="FFFFFF"/>
                          </a:solidFill>
                          <a:latin typeface="Arial"/>
                          <a:cs typeface="Arial"/>
                        </a:rPr>
                        <a:t>Championship</a:t>
                      </a:r>
                      <a:r>
                        <a:rPr sz="350" spc="75" dirty="0">
                          <a:solidFill>
                            <a:srgbClr val="FFFFFF"/>
                          </a:solidFill>
                          <a:latin typeface="Arial"/>
                          <a:cs typeface="Arial"/>
                        </a:rPr>
                        <a:t> </a:t>
                      </a:r>
                      <a:r>
                        <a:rPr sz="350" spc="-25" dirty="0">
                          <a:solidFill>
                            <a:srgbClr val="FFFFFF"/>
                          </a:solidFill>
                          <a:latin typeface="Arial"/>
                          <a:cs typeface="Arial"/>
                        </a:rPr>
                        <a:t>14u</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240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252</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265</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278</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292</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80.0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6.0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70485">
                        <a:lnSpc>
                          <a:spcPts val="345"/>
                        </a:lnSpc>
                        <a:spcBef>
                          <a:spcPts val="50"/>
                        </a:spcBef>
                      </a:pPr>
                      <a:r>
                        <a:rPr sz="350" b="1" spc="-10" dirty="0">
                          <a:solidFill>
                            <a:srgbClr val="FFFFFF"/>
                          </a:solidFill>
                          <a:latin typeface="Arial"/>
                          <a:cs typeface="Arial"/>
                        </a:rPr>
                        <a:t>14,304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14,995</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15,721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16,483</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17,283</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9"/>
                  </a:ext>
                </a:extLst>
              </a:tr>
              <a:tr h="62865">
                <a:tc>
                  <a:txBody>
                    <a:bodyPr/>
                    <a:lstStyle/>
                    <a:p>
                      <a:pPr marL="99695">
                        <a:lnSpc>
                          <a:spcPts val="345"/>
                        </a:lnSpc>
                        <a:spcBef>
                          <a:spcPts val="50"/>
                        </a:spcBef>
                      </a:pPr>
                      <a:r>
                        <a:rPr sz="350" dirty="0">
                          <a:solidFill>
                            <a:srgbClr val="FFFFFF"/>
                          </a:solidFill>
                          <a:latin typeface="Arial"/>
                          <a:cs typeface="Arial"/>
                        </a:rPr>
                        <a:t>Freedom</a:t>
                      </a:r>
                      <a:r>
                        <a:rPr sz="350" spc="105" dirty="0">
                          <a:solidFill>
                            <a:srgbClr val="FFFFFF"/>
                          </a:solidFill>
                          <a:latin typeface="Arial"/>
                          <a:cs typeface="Arial"/>
                        </a:rPr>
                        <a:t> </a:t>
                      </a:r>
                      <a:r>
                        <a:rPr sz="350" dirty="0">
                          <a:solidFill>
                            <a:srgbClr val="FFFFFF"/>
                          </a:solidFill>
                          <a:latin typeface="Arial"/>
                          <a:cs typeface="Arial"/>
                        </a:rPr>
                        <a:t>Classic</a:t>
                      </a:r>
                      <a:r>
                        <a:rPr sz="350" spc="55" dirty="0">
                          <a:solidFill>
                            <a:srgbClr val="FFFFFF"/>
                          </a:solidFill>
                          <a:latin typeface="Arial"/>
                          <a:cs typeface="Arial"/>
                        </a:rPr>
                        <a:t> </a:t>
                      </a:r>
                      <a:r>
                        <a:rPr sz="350" dirty="0">
                          <a:solidFill>
                            <a:srgbClr val="FFFFFF"/>
                          </a:solidFill>
                          <a:latin typeface="Arial"/>
                          <a:cs typeface="Arial"/>
                        </a:rPr>
                        <a:t>(10</a:t>
                      </a:r>
                      <a:r>
                        <a:rPr sz="350" spc="10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240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252</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265</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278</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292</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3.0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5,184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5,443</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5,715</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6,001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6,301</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0"/>
                  </a:ext>
                </a:extLst>
              </a:tr>
              <a:tr h="62865">
                <a:tc>
                  <a:txBody>
                    <a:bodyPr/>
                    <a:lstStyle/>
                    <a:p>
                      <a:pPr marL="99695">
                        <a:lnSpc>
                          <a:spcPts val="345"/>
                        </a:lnSpc>
                        <a:spcBef>
                          <a:spcPts val="50"/>
                        </a:spcBef>
                      </a:pPr>
                      <a:r>
                        <a:rPr sz="350" spc="10" dirty="0">
                          <a:solidFill>
                            <a:srgbClr val="FFFFFF"/>
                          </a:solidFill>
                          <a:latin typeface="Arial"/>
                          <a:cs typeface="Arial"/>
                        </a:rPr>
                        <a:t>WWBA</a:t>
                      </a:r>
                      <a:r>
                        <a:rPr sz="350" spc="35" dirty="0">
                          <a:solidFill>
                            <a:srgbClr val="FFFFFF"/>
                          </a:solidFill>
                          <a:latin typeface="Arial"/>
                          <a:cs typeface="Arial"/>
                        </a:rPr>
                        <a:t> </a:t>
                      </a:r>
                      <a:r>
                        <a:rPr sz="350" spc="10" dirty="0">
                          <a:solidFill>
                            <a:srgbClr val="FFFFFF"/>
                          </a:solidFill>
                          <a:latin typeface="Arial"/>
                          <a:cs typeface="Arial"/>
                        </a:rPr>
                        <a:t>National</a:t>
                      </a:r>
                      <a:r>
                        <a:rPr sz="350" spc="55" dirty="0">
                          <a:solidFill>
                            <a:srgbClr val="FFFFFF"/>
                          </a:solidFill>
                          <a:latin typeface="Arial"/>
                          <a:cs typeface="Arial"/>
                        </a:rPr>
                        <a:t> </a:t>
                      </a:r>
                      <a:r>
                        <a:rPr sz="350" spc="10" dirty="0">
                          <a:solidFill>
                            <a:srgbClr val="FFFFFF"/>
                          </a:solidFill>
                          <a:latin typeface="Arial"/>
                          <a:cs typeface="Arial"/>
                        </a:rPr>
                        <a:t>Championship</a:t>
                      </a:r>
                      <a:r>
                        <a:rPr sz="350" spc="75" dirty="0">
                          <a:solidFill>
                            <a:srgbClr val="FFFFFF"/>
                          </a:solidFill>
                          <a:latin typeface="Arial"/>
                          <a:cs typeface="Arial"/>
                        </a:rPr>
                        <a:t> </a:t>
                      </a:r>
                      <a:r>
                        <a:rPr sz="350" spc="-25" dirty="0">
                          <a:solidFill>
                            <a:srgbClr val="FFFFFF"/>
                          </a:solidFill>
                          <a:latin typeface="Arial"/>
                          <a:cs typeface="Arial"/>
                        </a:rPr>
                        <a:t>18u</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160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168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176</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185</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194</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16.0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40.0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5.0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70485">
                        <a:lnSpc>
                          <a:spcPts val="345"/>
                        </a:lnSpc>
                        <a:spcBef>
                          <a:spcPts val="50"/>
                        </a:spcBef>
                      </a:pPr>
                      <a:r>
                        <a:rPr sz="350" b="1" spc="-10" dirty="0">
                          <a:solidFill>
                            <a:srgbClr val="FFFFFF"/>
                          </a:solidFill>
                          <a:latin typeface="Arial"/>
                          <a:cs typeface="Arial"/>
                        </a:rPr>
                        <a:t>10,440</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10,952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11,490</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12,054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12,647</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1"/>
                  </a:ext>
                </a:extLst>
              </a:tr>
              <a:tr h="62865">
                <a:tc>
                  <a:txBody>
                    <a:bodyPr/>
                    <a:lstStyle/>
                    <a:p>
                      <a:pPr marL="99695">
                        <a:lnSpc>
                          <a:spcPts val="345"/>
                        </a:lnSpc>
                        <a:spcBef>
                          <a:spcPts val="50"/>
                        </a:spcBef>
                      </a:pPr>
                      <a:r>
                        <a:rPr sz="350" spc="10" dirty="0">
                          <a:solidFill>
                            <a:srgbClr val="FFFFFF"/>
                          </a:solidFill>
                          <a:latin typeface="Arial"/>
                          <a:cs typeface="Arial"/>
                        </a:rPr>
                        <a:t>WWBA</a:t>
                      </a:r>
                      <a:r>
                        <a:rPr sz="350" spc="35" dirty="0">
                          <a:solidFill>
                            <a:srgbClr val="FFFFFF"/>
                          </a:solidFill>
                          <a:latin typeface="Arial"/>
                          <a:cs typeface="Arial"/>
                        </a:rPr>
                        <a:t> </a:t>
                      </a:r>
                      <a:r>
                        <a:rPr sz="350" spc="10" dirty="0">
                          <a:solidFill>
                            <a:srgbClr val="FFFFFF"/>
                          </a:solidFill>
                          <a:latin typeface="Arial"/>
                          <a:cs typeface="Arial"/>
                        </a:rPr>
                        <a:t>National</a:t>
                      </a:r>
                      <a:r>
                        <a:rPr sz="350" spc="55" dirty="0">
                          <a:solidFill>
                            <a:srgbClr val="FFFFFF"/>
                          </a:solidFill>
                          <a:latin typeface="Arial"/>
                          <a:cs typeface="Arial"/>
                        </a:rPr>
                        <a:t> </a:t>
                      </a:r>
                      <a:r>
                        <a:rPr sz="350" spc="10" dirty="0">
                          <a:solidFill>
                            <a:srgbClr val="FFFFFF"/>
                          </a:solidFill>
                          <a:latin typeface="Arial"/>
                          <a:cs typeface="Arial"/>
                        </a:rPr>
                        <a:t>Championship</a:t>
                      </a:r>
                      <a:r>
                        <a:rPr sz="350" spc="75" dirty="0">
                          <a:solidFill>
                            <a:srgbClr val="FFFFFF"/>
                          </a:solidFill>
                          <a:latin typeface="Arial"/>
                          <a:cs typeface="Arial"/>
                        </a:rPr>
                        <a:t> </a:t>
                      </a:r>
                      <a:r>
                        <a:rPr sz="350" spc="-25" dirty="0">
                          <a:solidFill>
                            <a:srgbClr val="FFFFFF"/>
                          </a:solidFill>
                          <a:latin typeface="Arial"/>
                          <a:cs typeface="Arial"/>
                        </a:rPr>
                        <a:t>17u</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400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420</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441</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463</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486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16.0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10" dirty="0">
                          <a:latin typeface="Arial"/>
                          <a:cs typeface="Arial"/>
                        </a:rPr>
                        <a:t>500.0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6.0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70485">
                        <a:lnSpc>
                          <a:spcPts val="345"/>
                        </a:lnSpc>
                        <a:spcBef>
                          <a:spcPts val="50"/>
                        </a:spcBef>
                      </a:pPr>
                      <a:r>
                        <a:rPr sz="350" b="1" spc="-10" dirty="0">
                          <a:solidFill>
                            <a:srgbClr val="FFFFFF"/>
                          </a:solidFill>
                          <a:latin typeface="Arial"/>
                          <a:cs typeface="Arial"/>
                        </a:rPr>
                        <a:t>33,720</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35,256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36,869</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38,562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40,340</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2"/>
                  </a:ext>
                </a:extLst>
              </a:tr>
              <a:tr h="62865">
                <a:tc>
                  <a:txBody>
                    <a:bodyPr/>
                    <a:lstStyle/>
                    <a:p>
                      <a:pPr marL="99695">
                        <a:lnSpc>
                          <a:spcPts val="345"/>
                        </a:lnSpc>
                        <a:spcBef>
                          <a:spcPts val="50"/>
                        </a:spcBef>
                      </a:pPr>
                      <a:r>
                        <a:rPr sz="350" spc="10" dirty="0">
                          <a:solidFill>
                            <a:srgbClr val="FFFFFF"/>
                          </a:solidFill>
                          <a:latin typeface="Arial"/>
                          <a:cs typeface="Arial"/>
                        </a:rPr>
                        <a:t>WWBA</a:t>
                      </a:r>
                      <a:r>
                        <a:rPr sz="350" spc="35" dirty="0">
                          <a:solidFill>
                            <a:srgbClr val="FFFFFF"/>
                          </a:solidFill>
                          <a:latin typeface="Arial"/>
                          <a:cs typeface="Arial"/>
                        </a:rPr>
                        <a:t> </a:t>
                      </a:r>
                      <a:r>
                        <a:rPr sz="350" spc="10" dirty="0">
                          <a:solidFill>
                            <a:srgbClr val="FFFFFF"/>
                          </a:solidFill>
                          <a:latin typeface="Arial"/>
                          <a:cs typeface="Arial"/>
                        </a:rPr>
                        <a:t>National</a:t>
                      </a:r>
                      <a:r>
                        <a:rPr sz="350" spc="55" dirty="0">
                          <a:solidFill>
                            <a:srgbClr val="FFFFFF"/>
                          </a:solidFill>
                          <a:latin typeface="Arial"/>
                          <a:cs typeface="Arial"/>
                        </a:rPr>
                        <a:t> </a:t>
                      </a:r>
                      <a:r>
                        <a:rPr sz="350" spc="10" dirty="0">
                          <a:solidFill>
                            <a:srgbClr val="FFFFFF"/>
                          </a:solidFill>
                          <a:latin typeface="Arial"/>
                          <a:cs typeface="Arial"/>
                        </a:rPr>
                        <a:t>Championship</a:t>
                      </a:r>
                      <a:r>
                        <a:rPr sz="350" spc="75" dirty="0">
                          <a:solidFill>
                            <a:srgbClr val="FFFFFF"/>
                          </a:solidFill>
                          <a:latin typeface="Arial"/>
                          <a:cs typeface="Arial"/>
                        </a:rPr>
                        <a:t> </a:t>
                      </a:r>
                      <a:r>
                        <a:rPr sz="350" spc="-25" dirty="0">
                          <a:solidFill>
                            <a:srgbClr val="FFFFFF"/>
                          </a:solidFill>
                          <a:latin typeface="Arial"/>
                          <a:cs typeface="Arial"/>
                        </a:rPr>
                        <a:t>16u</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400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420</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441</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463</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486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16.0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10" dirty="0">
                          <a:latin typeface="Arial"/>
                          <a:cs typeface="Arial"/>
                        </a:rPr>
                        <a:t>500.0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6.0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70485">
                        <a:lnSpc>
                          <a:spcPts val="345"/>
                        </a:lnSpc>
                        <a:spcBef>
                          <a:spcPts val="50"/>
                        </a:spcBef>
                      </a:pPr>
                      <a:r>
                        <a:rPr sz="350" b="1" spc="-10" dirty="0">
                          <a:solidFill>
                            <a:srgbClr val="FFFFFF"/>
                          </a:solidFill>
                          <a:latin typeface="Arial"/>
                          <a:cs typeface="Arial"/>
                        </a:rPr>
                        <a:t>33,720</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35,256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36,869</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38,562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40,340</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3"/>
                  </a:ext>
                </a:extLst>
              </a:tr>
              <a:tr h="62865">
                <a:tc>
                  <a:txBody>
                    <a:bodyPr/>
                    <a:lstStyle/>
                    <a:p>
                      <a:pPr marL="99695">
                        <a:lnSpc>
                          <a:spcPts val="345"/>
                        </a:lnSpc>
                        <a:spcBef>
                          <a:spcPts val="50"/>
                        </a:spcBef>
                      </a:pPr>
                      <a:r>
                        <a:rPr sz="350" spc="10" dirty="0">
                          <a:solidFill>
                            <a:srgbClr val="FFFFFF"/>
                          </a:solidFill>
                          <a:latin typeface="Arial"/>
                          <a:cs typeface="Arial"/>
                        </a:rPr>
                        <a:t>WWBA</a:t>
                      </a:r>
                      <a:r>
                        <a:rPr sz="350" spc="35" dirty="0">
                          <a:solidFill>
                            <a:srgbClr val="FFFFFF"/>
                          </a:solidFill>
                          <a:latin typeface="Arial"/>
                          <a:cs typeface="Arial"/>
                        </a:rPr>
                        <a:t> </a:t>
                      </a:r>
                      <a:r>
                        <a:rPr sz="350" spc="10" dirty="0">
                          <a:solidFill>
                            <a:srgbClr val="FFFFFF"/>
                          </a:solidFill>
                          <a:latin typeface="Arial"/>
                          <a:cs typeface="Arial"/>
                        </a:rPr>
                        <a:t>National</a:t>
                      </a:r>
                      <a:r>
                        <a:rPr sz="350" spc="55" dirty="0">
                          <a:solidFill>
                            <a:srgbClr val="FFFFFF"/>
                          </a:solidFill>
                          <a:latin typeface="Arial"/>
                          <a:cs typeface="Arial"/>
                        </a:rPr>
                        <a:t> </a:t>
                      </a:r>
                      <a:r>
                        <a:rPr sz="350" spc="10" dirty="0">
                          <a:solidFill>
                            <a:srgbClr val="FFFFFF"/>
                          </a:solidFill>
                          <a:latin typeface="Arial"/>
                          <a:cs typeface="Arial"/>
                        </a:rPr>
                        <a:t>Championship</a:t>
                      </a:r>
                      <a:r>
                        <a:rPr sz="350" spc="75" dirty="0">
                          <a:solidFill>
                            <a:srgbClr val="FFFFFF"/>
                          </a:solidFill>
                          <a:latin typeface="Arial"/>
                          <a:cs typeface="Arial"/>
                        </a:rPr>
                        <a:t> </a:t>
                      </a:r>
                      <a:r>
                        <a:rPr sz="350" spc="-25" dirty="0">
                          <a:solidFill>
                            <a:srgbClr val="FFFFFF"/>
                          </a:solidFill>
                          <a:latin typeface="Arial"/>
                          <a:cs typeface="Arial"/>
                        </a:rPr>
                        <a:t>15u</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360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378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397</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417</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438</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15.0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10" dirty="0">
                          <a:latin typeface="Arial"/>
                          <a:cs typeface="Arial"/>
                        </a:rPr>
                        <a:t>200.0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6.0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70485">
                        <a:lnSpc>
                          <a:spcPts val="345"/>
                        </a:lnSpc>
                        <a:spcBef>
                          <a:spcPts val="50"/>
                        </a:spcBef>
                      </a:pPr>
                      <a:r>
                        <a:rPr sz="350" b="1" spc="-10" dirty="0">
                          <a:solidFill>
                            <a:srgbClr val="FFFFFF"/>
                          </a:solidFill>
                          <a:latin typeface="Arial"/>
                          <a:cs typeface="Arial"/>
                        </a:rPr>
                        <a:t>27,120</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28,416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29,777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31,206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32,706</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4"/>
                  </a:ext>
                </a:extLst>
              </a:tr>
              <a:tr h="62865">
                <a:tc>
                  <a:txBody>
                    <a:bodyPr/>
                    <a:lstStyle/>
                    <a:p>
                      <a:pPr marL="99695">
                        <a:lnSpc>
                          <a:spcPts val="345"/>
                        </a:lnSpc>
                        <a:spcBef>
                          <a:spcPts val="50"/>
                        </a:spcBef>
                      </a:pPr>
                      <a:r>
                        <a:rPr sz="350" dirty="0">
                          <a:solidFill>
                            <a:srgbClr val="FFFFFF"/>
                          </a:solidFill>
                          <a:latin typeface="Arial"/>
                          <a:cs typeface="Arial"/>
                        </a:rPr>
                        <a:t>PG</a:t>
                      </a:r>
                      <a:r>
                        <a:rPr sz="350" spc="50" dirty="0">
                          <a:solidFill>
                            <a:srgbClr val="FFFFFF"/>
                          </a:solidFill>
                          <a:latin typeface="Arial"/>
                          <a:cs typeface="Arial"/>
                        </a:rPr>
                        <a:t> </a:t>
                      </a:r>
                      <a:r>
                        <a:rPr sz="350" dirty="0">
                          <a:solidFill>
                            <a:srgbClr val="FFFFFF"/>
                          </a:solidFill>
                          <a:latin typeface="Arial"/>
                          <a:cs typeface="Arial"/>
                        </a:rPr>
                        <a:t>World</a:t>
                      </a:r>
                      <a:r>
                        <a:rPr sz="350" spc="35" dirty="0">
                          <a:solidFill>
                            <a:srgbClr val="FFFFFF"/>
                          </a:solidFill>
                          <a:latin typeface="Arial"/>
                          <a:cs typeface="Arial"/>
                        </a:rPr>
                        <a:t> </a:t>
                      </a:r>
                      <a:r>
                        <a:rPr sz="350" dirty="0">
                          <a:solidFill>
                            <a:srgbClr val="FFFFFF"/>
                          </a:solidFill>
                          <a:latin typeface="Arial"/>
                          <a:cs typeface="Arial"/>
                        </a:rPr>
                        <a:t>Series</a:t>
                      </a:r>
                      <a:r>
                        <a:rPr sz="350" spc="35" dirty="0">
                          <a:solidFill>
                            <a:srgbClr val="FFFFFF"/>
                          </a:solidFill>
                          <a:latin typeface="Arial"/>
                          <a:cs typeface="Arial"/>
                        </a:rPr>
                        <a:t> </a:t>
                      </a:r>
                      <a:r>
                        <a:rPr sz="350" dirty="0">
                          <a:solidFill>
                            <a:srgbClr val="FFFFFF"/>
                          </a:solidFill>
                          <a:latin typeface="Arial"/>
                          <a:cs typeface="Arial"/>
                        </a:rPr>
                        <a:t>(5</a:t>
                      </a:r>
                      <a:r>
                        <a:rPr sz="350" spc="5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200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210</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221</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232</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243</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16.0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10" dirty="0">
                          <a:latin typeface="Arial"/>
                          <a:cs typeface="Arial"/>
                        </a:rPr>
                        <a:t>200.0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4.0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70485">
                        <a:lnSpc>
                          <a:spcPts val="345"/>
                        </a:lnSpc>
                        <a:spcBef>
                          <a:spcPts val="50"/>
                        </a:spcBef>
                      </a:pPr>
                      <a:r>
                        <a:rPr sz="350" b="1" spc="-10" dirty="0">
                          <a:solidFill>
                            <a:srgbClr val="FFFFFF"/>
                          </a:solidFill>
                          <a:latin typeface="Arial"/>
                          <a:cs typeface="Arial"/>
                        </a:rPr>
                        <a:t>11,040</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11,552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12,090</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12,654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13,247</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5"/>
                  </a:ext>
                </a:extLst>
              </a:tr>
              <a:tr h="62865">
                <a:tc>
                  <a:txBody>
                    <a:bodyPr/>
                    <a:lstStyle/>
                    <a:p>
                      <a:pPr marL="99695">
                        <a:lnSpc>
                          <a:spcPts val="345"/>
                        </a:lnSpc>
                        <a:spcBef>
                          <a:spcPts val="50"/>
                        </a:spcBef>
                      </a:pPr>
                      <a:r>
                        <a:rPr sz="350" dirty="0">
                          <a:solidFill>
                            <a:srgbClr val="FFFFFF"/>
                          </a:solidFill>
                          <a:latin typeface="Arial"/>
                          <a:cs typeface="Arial"/>
                        </a:rPr>
                        <a:t>Texas</a:t>
                      </a:r>
                      <a:r>
                        <a:rPr sz="350" spc="35" dirty="0">
                          <a:solidFill>
                            <a:srgbClr val="FFFFFF"/>
                          </a:solidFill>
                          <a:latin typeface="Arial"/>
                          <a:cs typeface="Arial"/>
                        </a:rPr>
                        <a:t> </a:t>
                      </a:r>
                      <a:r>
                        <a:rPr sz="350" dirty="0">
                          <a:solidFill>
                            <a:srgbClr val="FFFFFF"/>
                          </a:solidFill>
                          <a:latin typeface="Arial"/>
                          <a:cs typeface="Arial"/>
                        </a:rPr>
                        <a:t>World</a:t>
                      </a:r>
                      <a:r>
                        <a:rPr sz="350" spc="45" dirty="0">
                          <a:solidFill>
                            <a:srgbClr val="FFFFFF"/>
                          </a:solidFill>
                          <a:latin typeface="Arial"/>
                          <a:cs typeface="Arial"/>
                        </a:rPr>
                        <a:t> </a:t>
                      </a:r>
                      <a:r>
                        <a:rPr sz="350" dirty="0">
                          <a:solidFill>
                            <a:srgbClr val="FFFFFF"/>
                          </a:solidFill>
                          <a:latin typeface="Arial"/>
                          <a:cs typeface="Arial"/>
                        </a:rPr>
                        <a:t>Series</a:t>
                      </a:r>
                      <a:r>
                        <a:rPr sz="350" spc="40" dirty="0">
                          <a:solidFill>
                            <a:srgbClr val="FFFFFF"/>
                          </a:solidFill>
                          <a:latin typeface="Arial"/>
                          <a:cs typeface="Arial"/>
                        </a:rPr>
                        <a:t> </a:t>
                      </a:r>
                      <a:r>
                        <a:rPr sz="350" dirty="0">
                          <a:solidFill>
                            <a:srgbClr val="FFFFFF"/>
                          </a:solidFill>
                          <a:latin typeface="Arial"/>
                          <a:cs typeface="Arial"/>
                        </a:rPr>
                        <a:t>(5</a:t>
                      </a:r>
                      <a:r>
                        <a:rPr sz="350" spc="6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120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126</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132</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139</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146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50.0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4.0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4,808</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5,038</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5,280</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5,534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5,801</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6"/>
                  </a:ext>
                </a:extLst>
              </a:tr>
              <a:tr h="62865">
                <a:tc>
                  <a:txBody>
                    <a:bodyPr/>
                    <a:lstStyle/>
                    <a:p>
                      <a:pPr marL="99695">
                        <a:lnSpc>
                          <a:spcPts val="345"/>
                        </a:lnSpc>
                        <a:spcBef>
                          <a:spcPts val="50"/>
                        </a:spcBef>
                      </a:pPr>
                      <a:r>
                        <a:rPr sz="350" dirty="0">
                          <a:solidFill>
                            <a:srgbClr val="FFFFFF"/>
                          </a:solidFill>
                          <a:latin typeface="Arial"/>
                          <a:cs typeface="Arial"/>
                        </a:rPr>
                        <a:t>Texas</a:t>
                      </a:r>
                      <a:r>
                        <a:rPr sz="350" spc="35" dirty="0">
                          <a:solidFill>
                            <a:srgbClr val="FFFFFF"/>
                          </a:solidFill>
                          <a:latin typeface="Arial"/>
                          <a:cs typeface="Arial"/>
                        </a:rPr>
                        <a:t> </a:t>
                      </a:r>
                      <a:r>
                        <a:rPr sz="350" dirty="0">
                          <a:solidFill>
                            <a:srgbClr val="FFFFFF"/>
                          </a:solidFill>
                          <a:latin typeface="Arial"/>
                          <a:cs typeface="Arial"/>
                        </a:rPr>
                        <a:t>World</a:t>
                      </a:r>
                      <a:r>
                        <a:rPr sz="350" spc="45" dirty="0">
                          <a:solidFill>
                            <a:srgbClr val="FFFFFF"/>
                          </a:solidFill>
                          <a:latin typeface="Arial"/>
                          <a:cs typeface="Arial"/>
                        </a:rPr>
                        <a:t> </a:t>
                      </a:r>
                      <a:r>
                        <a:rPr sz="350" dirty="0">
                          <a:solidFill>
                            <a:srgbClr val="FFFFFF"/>
                          </a:solidFill>
                          <a:latin typeface="Arial"/>
                          <a:cs typeface="Arial"/>
                        </a:rPr>
                        <a:t>Series</a:t>
                      </a:r>
                      <a:r>
                        <a:rPr sz="350" spc="40" dirty="0">
                          <a:solidFill>
                            <a:srgbClr val="FFFFFF"/>
                          </a:solidFill>
                          <a:latin typeface="Arial"/>
                          <a:cs typeface="Arial"/>
                        </a:rPr>
                        <a:t> </a:t>
                      </a:r>
                      <a:r>
                        <a:rPr sz="350" dirty="0">
                          <a:solidFill>
                            <a:srgbClr val="FFFFFF"/>
                          </a:solidFill>
                          <a:latin typeface="Arial"/>
                          <a:cs typeface="Arial"/>
                        </a:rPr>
                        <a:t>(5</a:t>
                      </a:r>
                      <a:r>
                        <a:rPr sz="350" spc="6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120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126</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132</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139</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146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50.0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4.0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4,808</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5,038</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5,280</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5,534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5,801</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7"/>
                  </a:ext>
                </a:extLst>
              </a:tr>
              <a:tr h="62865">
                <a:tc>
                  <a:txBody>
                    <a:bodyPr/>
                    <a:lstStyle/>
                    <a:p>
                      <a:pPr marL="99695">
                        <a:lnSpc>
                          <a:spcPts val="345"/>
                        </a:lnSpc>
                        <a:spcBef>
                          <a:spcPts val="50"/>
                        </a:spcBef>
                      </a:pPr>
                      <a:r>
                        <a:rPr sz="350" dirty="0">
                          <a:solidFill>
                            <a:srgbClr val="FFFFFF"/>
                          </a:solidFill>
                          <a:latin typeface="Arial"/>
                          <a:cs typeface="Arial"/>
                        </a:rPr>
                        <a:t>Back</a:t>
                      </a:r>
                      <a:r>
                        <a:rPr sz="350" spc="65" dirty="0">
                          <a:solidFill>
                            <a:srgbClr val="FFFFFF"/>
                          </a:solidFill>
                          <a:latin typeface="Arial"/>
                          <a:cs typeface="Arial"/>
                        </a:rPr>
                        <a:t> </a:t>
                      </a:r>
                      <a:r>
                        <a:rPr sz="350" dirty="0">
                          <a:solidFill>
                            <a:srgbClr val="FFFFFF"/>
                          </a:solidFill>
                          <a:latin typeface="Arial"/>
                          <a:cs typeface="Arial"/>
                        </a:rPr>
                        <a:t>to</a:t>
                      </a:r>
                      <a:r>
                        <a:rPr sz="350" spc="95" dirty="0">
                          <a:solidFill>
                            <a:srgbClr val="FFFFFF"/>
                          </a:solidFill>
                          <a:latin typeface="Arial"/>
                          <a:cs typeface="Arial"/>
                        </a:rPr>
                        <a:t> </a:t>
                      </a:r>
                      <a:r>
                        <a:rPr sz="350" dirty="0">
                          <a:solidFill>
                            <a:srgbClr val="FFFFFF"/>
                          </a:solidFill>
                          <a:latin typeface="Arial"/>
                          <a:cs typeface="Arial"/>
                        </a:rPr>
                        <a:t>School</a:t>
                      </a:r>
                      <a:r>
                        <a:rPr sz="350" spc="65" dirty="0">
                          <a:solidFill>
                            <a:srgbClr val="FFFFFF"/>
                          </a:solidFill>
                          <a:latin typeface="Arial"/>
                          <a:cs typeface="Arial"/>
                        </a:rPr>
                        <a:t> </a:t>
                      </a:r>
                      <a:r>
                        <a:rPr sz="350" dirty="0">
                          <a:solidFill>
                            <a:srgbClr val="FFFFFF"/>
                          </a:solidFill>
                          <a:latin typeface="Arial"/>
                          <a:cs typeface="Arial"/>
                        </a:rPr>
                        <a:t>Brawl</a:t>
                      </a:r>
                      <a:r>
                        <a:rPr sz="350" spc="60" dirty="0">
                          <a:solidFill>
                            <a:srgbClr val="FFFFFF"/>
                          </a:solidFill>
                          <a:latin typeface="Arial"/>
                          <a:cs typeface="Arial"/>
                        </a:rPr>
                        <a:t> </a:t>
                      </a:r>
                      <a:r>
                        <a:rPr sz="350" dirty="0">
                          <a:solidFill>
                            <a:srgbClr val="FFFFFF"/>
                          </a:solidFill>
                          <a:latin typeface="Arial"/>
                          <a:cs typeface="Arial"/>
                        </a:rPr>
                        <a:t>(10</a:t>
                      </a:r>
                      <a:r>
                        <a:rPr sz="350" spc="10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10.0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1,633</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1,713</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1,798</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1,887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1,980</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8"/>
                  </a:ext>
                </a:extLst>
              </a:tr>
              <a:tr h="62865">
                <a:tc>
                  <a:txBody>
                    <a:bodyPr/>
                    <a:lstStyle/>
                    <a:p>
                      <a:pPr marL="99695">
                        <a:lnSpc>
                          <a:spcPts val="345"/>
                        </a:lnSpc>
                        <a:spcBef>
                          <a:spcPts val="50"/>
                        </a:spcBef>
                      </a:pPr>
                      <a:r>
                        <a:rPr sz="350" spc="10" dirty="0">
                          <a:solidFill>
                            <a:srgbClr val="FFFFFF"/>
                          </a:solidFill>
                          <a:latin typeface="Arial"/>
                          <a:cs typeface="Arial"/>
                        </a:rPr>
                        <a:t>End</a:t>
                      </a:r>
                      <a:r>
                        <a:rPr sz="350" spc="40" dirty="0">
                          <a:solidFill>
                            <a:srgbClr val="FFFFFF"/>
                          </a:solidFill>
                          <a:latin typeface="Arial"/>
                          <a:cs typeface="Arial"/>
                        </a:rPr>
                        <a:t> </a:t>
                      </a:r>
                      <a:r>
                        <a:rPr sz="350" spc="10" dirty="0">
                          <a:solidFill>
                            <a:srgbClr val="FFFFFF"/>
                          </a:solidFill>
                          <a:latin typeface="Arial"/>
                          <a:cs typeface="Arial"/>
                        </a:rPr>
                        <a:t>of</a:t>
                      </a:r>
                      <a:r>
                        <a:rPr sz="350" spc="40" dirty="0">
                          <a:solidFill>
                            <a:srgbClr val="FFFFFF"/>
                          </a:solidFill>
                          <a:latin typeface="Arial"/>
                          <a:cs typeface="Arial"/>
                        </a:rPr>
                        <a:t> </a:t>
                      </a:r>
                      <a:r>
                        <a:rPr sz="350" spc="10" dirty="0">
                          <a:solidFill>
                            <a:srgbClr val="FFFFFF"/>
                          </a:solidFill>
                          <a:latin typeface="Arial"/>
                          <a:cs typeface="Arial"/>
                        </a:rPr>
                        <a:t>Summer</a:t>
                      </a:r>
                      <a:r>
                        <a:rPr sz="350" spc="25" dirty="0">
                          <a:solidFill>
                            <a:srgbClr val="FFFFFF"/>
                          </a:solidFill>
                          <a:latin typeface="Arial"/>
                          <a:cs typeface="Arial"/>
                        </a:rPr>
                        <a:t> </a:t>
                      </a:r>
                      <a:r>
                        <a:rPr sz="350" spc="10" dirty="0">
                          <a:solidFill>
                            <a:srgbClr val="FFFFFF"/>
                          </a:solidFill>
                          <a:latin typeface="Arial"/>
                          <a:cs typeface="Arial"/>
                        </a:rPr>
                        <a:t>Classic</a:t>
                      </a:r>
                      <a:r>
                        <a:rPr sz="350" spc="20" dirty="0">
                          <a:solidFill>
                            <a:srgbClr val="FFFFFF"/>
                          </a:solidFill>
                          <a:latin typeface="Arial"/>
                          <a:cs typeface="Arial"/>
                        </a:rPr>
                        <a:t> </a:t>
                      </a:r>
                      <a:r>
                        <a:rPr sz="350" spc="10" dirty="0">
                          <a:solidFill>
                            <a:srgbClr val="FFFFFF"/>
                          </a:solidFill>
                          <a:latin typeface="Arial"/>
                          <a:cs typeface="Arial"/>
                        </a:rPr>
                        <a:t>(10</a:t>
                      </a:r>
                      <a:r>
                        <a:rPr sz="350" spc="5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10.0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1,633</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1,713</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1,798</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1,887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1,980</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9"/>
                  </a:ext>
                </a:extLst>
              </a:tr>
              <a:tr h="92075">
                <a:tc>
                  <a:txBody>
                    <a:bodyPr/>
                    <a:lstStyle/>
                    <a:p>
                      <a:pPr marL="12065">
                        <a:lnSpc>
                          <a:spcPts val="345"/>
                        </a:lnSpc>
                        <a:spcBef>
                          <a:spcPts val="280"/>
                        </a:spcBef>
                      </a:pPr>
                      <a:r>
                        <a:rPr sz="350" b="1" spc="20" dirty="0">
                          <a:solidFill>
                            <a:srgbClr val="FFFFFF"/>
                          </a:solidFill>
                          <a:latin typeface="Arial"/>
                          <a:cs typeface="Arial"/>
                        </a:rPr>
                        <a:t>Fall Tournaments</a:t>
                      </a:r>
                      <a:r>
                        <a:rPr sz="350" b="1" spc="-10" dirty="0">
                          <a:solidFill>
                            <a:srgbClr val="FFFFFF"/>
                          </a:solidFill>
                          <a:latin typeface="Arial"/>
                          <a:cs typeface="Arial"/>
                        </a:rPr>
                        <a:t> </a:t>
                      </a:r>
                      <a:r>
                        <a:rPr sz="350" b="1" spc="20" dirty="0">
                          <a:solidFill>
                            <a:srgbClr val="FFFFFF"/>
                          </a:solidFill>
                          <a:latin typeface="Arial"/>
                          <a:cs typeface="Arial"/>
                        </a:rPr>
                        <a:t>and</a:t>
                      </a:r>
                      <a:r>
                        <a:rPr sz="350" b="1" spc="5" dirty="0">
                          <a:solidFill>
                            <a:srgbClr val="FFFFFF"/>
                          </a:solidFill>
                          <a:latin typeface="Arial"/>
                          <a:cs typeface="Arial"/>
                        </a:rPr>
                        <a:t> </a:t>
                      </a:r>
                      <a:r>
                        <a:rPr sz="350" b="1" spc="-10" dirty="0">
                          <a:solidFill>
                            <a:srgbClr val="FFFFFF"/>
                          </a:solidFill>
                          <a:latin typeface="Arial"/>
                          <a:cs typeface="Arial"/>
                        </a:rPr>
                        <a:t>Events</a:t>
                      </a:r>
                      <a:endParaRPr sz="350">
                        <a:latin typeface="Arial"/>
                        <a:cs typeface="Arial"/>
                      </a:endParaRPr>
                    </a:p>
                  </a:txBody>
                  <a:tcPr marL="0" marR="0" marT="35560" marB="0">
                    <a:lnL w="6350">
                      <a:solidFill>
                        <a:srgbClr val="000000"/>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B w="6350">
                      <a:solidFill>
                        <a:srgbClr val="000000"/>
                      </a:solidFill>
                      <a:prstDash val="solid"/>
                    </a:lnB>
                    <a:solidFill>
                      <a:srgbClr val="D9D9D9"/>
                    </a:solidFill>
                  </a:tcPr>
                </a:tc>
                <a:tc gridSpan="4">
                  <a:txBody>
                    <a:bodyPr/>
                    <a:lstStyle/>
                    <a:p>
                      <a:pPr>
                        <a:lnSpc>
                          <a:spcPct val="100000"/>
                        </a:lnSpc>
                      </a:pPr>
                      <a:endParaRPr sz="400">
                        <a:latin typeface="Times New Roman"/>
                        <a:cs typeface="Times New Roman"/>
                      </a:endParaRPr>
                    </a:p>
                  </a:txBody>
                  <a:tcPr marL="0" marR="0" marT="0" marB="0">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R w="6350">
                      <a:solidFill>
                        <a:srgbClr val="000000"/>
                      </a:solidFill>
                      <a:prstDash val="solid"/>
                    </a:lnR>
                    <a:lnB w="6350">
                      <a:solidFill>
                        <a:srgbClr val="000000"/>
                      </a:solidFill>
                      <a:prstDash val="solid"/>
                    </a:lnB>
                    <a:solidFill>
                      <a:srgbClr val="D9D9D9"/>
                    </a:solidFill>
                  </a:tcPr>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R w="6350">
                      <a:solidFill>
                        <a:srgbClr val="000000"/>
                      </a:solidFill>
                      <a:prstDash val="solid"/>
                    </a:lnR>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gridSpan="2">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gridSpan="2">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extLst>
                  <a:ext uri="{0D108BD9-81ED-4DB2-BD59-A6C34878D82A}">
                    <a16:rowId xmlns:a16="http://schemas.microsoft.com/office/drawing/2014/main" val="10030"/>
                  </a:ext>
                </a:extLst>
              </a:tr>
              <a:tr h="62865">
                <a:tc>
                  <a:txBody>
                    <a:bodyPr/>
                    <a:lstStyle/>
                    <a:p>
                      <a:pPr marL="99695">
                        <a:lnSpc>
                          <a:spcPts val="345"/>
                        </a:lnSpc>
                        <a:spcBef>
                          <a:spcPts val="50"/>
                        </a:spcBef>
                      </a:pPr>
                      <a:r>
                        <a:rPr sz="350" dirty="0">
                          <a:solidFill>
                            <a:srgbClr val="FFFFFF"/>
                          </a:solidFill>
                          <a:latin typeface="Arial"/>
                          <a:cs typeface="Arial"/>
                        </a:rPr>
                        <a:t>Labor</a:t>
                      </a:r>
                      <a:r>
                        <a:rPr sz="350" spc="55" dirty="0">
                          <a:solidFill>
                            <a:srgbClr val="FFFFFF"/>
                          </a:solidFill>
                          <a:latin typeface="Arial"/>
                          <a:cs typeface="Arial"/>
                        </a:rPr>
                        <a:t> </a:t>
                      </a:r>
                      <a:r>
                        <a:rPr sz="350" dirty="0">
                          <a:solidFill>
                            <a:srgbClr val="FFFFFF"/>
                          </a:solidFill>
                          <a:latin typeface="Arial"/>
                          <a:cs typeface="Arial"/>
                        </a:rPr>
                        <a:t>Day</a:t>
                      </a:r>
                      <a:r>
                        <a:rPr sz="350" spc="70" dirty="0">
                          <a:solidFill>
                            <a:srgbClr val="FFFFFF"/>
                          </a:solidFill>
                          <a:latin typeface="Arial"/>
                          <a:cs typeface="Arial"/>
                        </a:rPr>
                        <a:t> </a:t>
                      </a:r>
                      <a:r>
                        <a:rPr sz="350" dirty="0">
                          <a:solidFill>
                            <a:srgbClr val="FFFFFF"/>
                          </a:solidFill>
                          <a:latin typeface="Arial"/>
                          <a:cs typeface="Arial"/>
                        </a:rPr>
                        <a:t>Classic</a:t>
                      </a:r>
                      <a:r>
                        <a:rPr sz="350" spc="50" dirty="0">
                          <a:solidFill>
                            <a:srgbClr val="FFFFFF"/>
                          </a:solidFill>
                          <a:latin typeface="Arial"/>
                          <a:cs typeface="Arial"/>
                        </a:rPr>
                        <a:t> </a:t>
                      </a:r>
                      <a:r>
                        <a:rPr sz="350" dirty="0">
                          <a:solidFill>
                            <a:srgbClr val="FFFFFF"/>
                          </a:solidFill>
                          <a:latin typeface="Arial"/>
                          <a:cs typeface="Arial"/>
                        </a:rPr>
                        <a:t>(10</a:t>
                      </a:r>
                      <a:r>
                        <a:rPr sz="350" spc="9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240</a:t>
                      </a:r>
                      <a:endParaRPr sz="350">
                        <a:latin typeface="Arial"/>
                        <a:cs typeface="Arial"/>
                      </a:endParaRPr>
                    </a:p>
                  </a:txBody>
                  <a:tcPr marL="0" marR="0" marT="6350" marB="0">
                    <a:lnL w="6350">
                      <a:solidFill>
                        <a:srgbClr val="000000"/>
                      </a:solidFill>
                      <a:prstDash val="solid"/>
                    </a:lnL>
                    <a:lnT w="6350">
                      <a:solidFill>
                        <a:srgbClr val="000000"/>
                      </a:solidFill>
                      <a:prstDash val="solid"/>
                    </a:lnT>
                    <a:solidFill>
                      <a:srgbClr val="D9D9D9"/>
                    </a:solidFill>
                  </a:tcPr>
                </a:tc>
                <a:tc>
                  <a:txBody>
                    <a:bodyPr/>
                    <a:lstStyle/>
                    <a:p>
                      <a:pPr marL="40640" algn="ctr">
                        <a:lnSpc>
                          <a:spcPts val="345"/>
                        </a:lnSpc>
                        <a:spcBef>
                          <a:spcPts val="50"/>
                        </a:spcBef>
                      </a:pPr>
                      <a:r>
                        <a:rPr sz="350" spc="-25" dirty="0">
                          <a:latin typeface="Arial"/>
                          <a:cs typeface="Arial"/>
                        </a:rPr>
                        <a:t>252</a:t>
                      </a:r>
                      <a:endParaRPr sz="350">
                        <a:latin typeface="Arial"/>
                        <a:cs typeface="Arial"/>
                      </a:endParaRPr>
                    </a:p>
                  </a:txBody>
                  <a:tcPr marL="0" marR="0" marT="6350" marB="0">
                    <a:lnT w="6350">
                      <a:solidFill>
                        <a:srgbClr val="000000"/>
                      </a:solidFill>
                      <a:prstDash val="solid"/>
                    </a:lnT>
                    <a:solidFill>
                      <a:srgbClr val="D9D9D9"/>
                    </a:solidFill>
                  </a:tcPr>
                </a:tc>
                <a:tc>
                  <a:txBody>
                    <a:bodyPr/>
                    <a:lstStyle/>
                    <a:p>
                      <a:pPr marL="1905" algn="ctr">
                        <a:lnSpc>
                          <a:spcPts val="345"/>
                        </a:lnSpc>
                        <a:spcBef>
                          <a:spcPts val="50"/>
                        </a:spcBef>
                      </a:pPr>
                      <a:r>
                        <a:rPr sz="350" spc="-25" dirty="0">
                          <a:latin typeface="Arial"/>
                          <a:cs typeface="Arial"/>
                        </a:rPr>
                        <a:t>265</a:t>
                      </a:r>
                      <a:endParaRPr sz="350">
                        <a:latin typeface="Arial"/>
                        <a:cs typeface="Arial"/>
                      </a:endParaRPr>
                    </a:p>
                  </a:txBody>
                  <a:tcPr marL="0" marR="0" marT="6350" marB="0">
                    <a:lnT w="6350">
                      <a:solidFill>
                        <a:srgbClr val="000000"/>
                      </a:solidFill>
                      <a:prstDash val="solid"/>
                    </a:lnT>
                    <a:solidFill>
                      <a:srgbClr val="D9D9D9"/>
                    </a:solidFill>
                  </a:tcPr>
                </a:tc>
                <a:tc gridSpan="2">
                  <a:txBody>
                    <a:bodyPr/>
                    <a:lstStyle/>
                    <a:p>
                      <a:pPr marL="73660">
                        <a:lnSpc>
                          <a:spcPts val="345"/>
                        </a:lnSpc>
                        <a:spcBef>
                          <a:spcPts val="50"/>
                        </a:spcBef>
                      </a:pPr>
                      <a:r>
                        <a:rPr sz="350" spc="-25" dirty="0">
                          <a:latin typeface="Arial"/>
                          <a:cs typeface="Arial"/>
                        </a:rPr>
                        <a:t>278</a:t>
                      </a:r>
                      <a:endParaRPr sz="350">
                        <a:latin typeface="Arial"/>
                        <a:cs typeface="Arial"/>
                      </a:endParaRPr>
                    </a:p>
                  </a:txBody>
                  <a:tcPr marL="0" marR="0" marT="6350" marB="0">
                    <a:lnT w="6350">
                      <a:solidFill>
                        <a:srgbClr val="000000"/>
                      </a:solidFill>
                      <a:prstDash val="solid"/>
                    </a:lnT>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292</a:t>
                      </a:r>
                      <a:endParaRPr sz="350">
                        <a:latin typeface="Arial"/>
                        <a:cs typeface="Arial"/>
                      </a:endParaRPr>
                    </a:p>
                  </a:txBody>
                  <a:tcPr marL="0" marR="0" marT="6350" marB="0">
                    <a:lnR w="6350">
                      <a:solidFill>
                        <a:srgbClr val="000000"/>
                      </a:solidFill>
                      <a:prstDash val="solid"/>
                    </a:lnR>
                    <a:lnT w="6350">
                      <a:solidFill>
                        <a:srgbClr val="000000"/>
                      </a:solidFill>
                      <a:prstDash val="solid"/>
                    </a:lnT>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lnT w="6350">
                      <a:solidFill>
                        <a:srgbClr val="000000"/>
                      </a:solidFill>
                      <a:prstDash val="solid"/>
                    </a:lnT>
                    <a:solidFill>
                      <a:srgbClr val="B8CCE4"/>
                    </a:solidFill>
                  </a:tcPr>
                </a:tc>
                <a:tc>
                  <a:txBody>
                    <a:bodyPr/>
                    <a:lstStyle/>
                    <a:p>
                      <a:pPr marR="22225" algn="r">
                        <a:lnSpc>
                          <a:spcPts val="345"/>
                        </a:lnSpc>
                        <a:spcBef>
                          <a:spcPts val="50"/>
                        </a:spcBef>
                      </a:pPr>
                      <a:r>
                        <a:rPr sz="350" spc="-20" dirty="0">
                          <a:latin typeface="Arial"/>
                          <a:cs typeface="Arial"/>
                        </a:rPr>
                        <a:t>50.0</a:t>
                      </a:r>
                      <a:endParaRPr sz="350">
                        <a:latin typeface="Arial"/>
                        <a:cs typeface="Arial"/>
                      </a:endParaRPr>
                    </a:p>
                  </a:txBody>
                  <a:tcPr marL="0" marR="0" marT="6350" marB="0">
                    <a:lnT w="6350">
                      <a:solidFill>
                        <a:srgbClr val="000000"/>
                      </a:solidFill>
                      <a:prstDash val="solid"/>
                    </a:lnT>
                    <a:solidFill>
                      <a:srgbClr val="B8CCE4"/>
                    </a:solidFill>
                  </a:tcPr>
                </a:tc>
                <a:tc>
                  <a:txBody>
                    <a:bodyPr/>
                    <a:lstStyle/>
                    <a:p>
                      <a:pPr marR="15240" algn="r">
                        <a:lnSpc>
                          <a:spcPts val="345"/>
                        </a:lnSpc>
                        <a:spcBef>
                          <a:spcPts val="50"/>
                        </a:spcBef>
                      </a:pPr>
                      <a:r>
                        <a:rPr sz="350" spc="-25" dirty="0">
                          <a:latin typeface="Arial"/>
                          <a:cs typeface="Arial"/>
                        </a:rPr>
                        <a:t>3.0</a:t>
                      </a:r>
                      <a:endParaRPr sz="350">
                        <a:latin typeface="Arial"/>
                        <a:cs typeface="Arial"/>
                      </a:endParaRPr>
                    </a:p>
                  </a:txBody>
                  <a:tcPr marL="0" marR="0" marT="6350" marB="0">
                    <a:lnT w="6350">
                      <a:solidFill>
                        <a:srgbClr val="000000"/>
                      </a:solidFill>
                      <a:prstDash val="solid"/>
                    </a:lnT>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lnT w="6350">
                      <a:solidFill>
                        <a:srgbClr val="000000"/>
                      </a:solidFill>
                      <a:prstDash val="solid"/>
                    </a:lnT>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7,062</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7,408</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7,770</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8,152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8,552</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1"/>
                  </a:ext>
                </a:extLst>
              </a:tr>
              <a:tr h="62865">
                <a:tc>
                  <a:txBody>
                    <a:bodyPr/>
                    <a:lstStyle/>
                    <a:p>
                      <a:pPr marL="99695">
                        <a:lnSpc>
                          <a:spcPts val="345"/>
                        </a:lnSpc>
                        <a:spcBef>
                          <a:spcPts val="50"/>
                        </a:spcBef>
                      </a:pPr>
                      <a:r>
                        <a:rPr sz="350" dirty="0">
                          <a:solidFill>
                            <a:srgbClr val="FFFFFF"/>
                          </a:solidFill>
                          <a:latin typeface="Arial"/>
                          <a:cs typeface="Arial"/>
                        </a:rPr>
                        <a:t>WWBA</a:t>
                      </a:r>
                      <a:r>
                        <a:rPr sz="350" spc="45" dirty="0">
                          <a:solidFill>
                            <a:srgbClr val="FFFFFF"/>
                          </a:solidFill>
                          <a:latin typeface="Arial"/>
                          <a:cs typeface="Arial"/>
                        </a:rPr>
                        <a:t> </a:t>
                      </a:r>
                      <a:r>
                        <a:rPr sz="350" dirty="0">
                          <a:solidFill>
                            <a:srgbClr val="FFFFFF"/>
                          </a:solidFill>
                          <a:latin typeface="Arial"/>
                          <a:cs typeface="Arial"/>
                        </a:rPr>
                        <a:t>South</a:t>
                      </a:r>
                      <a:r>
                        <a:rPr sz="350" spc="100" dirty="0">
                          <a:solidFill>
                            <a:srgbClr val="FFFFFF"/>
                          </a:solidFill>
                          <a:latin typeface="Arial"/>
                          <a:cs typeface="Arial"/>
                        </a:rPr>
                        <a:t> </a:t>
                      </a:r>
                      <a:r>
                        <a:rPr sz="350" dirty="0">
                          <a:solidFill>
                            <a:srgbClr val="FFFFFF"/>
                          </a:solidFill>
                          <a:latin typeface="Arial"/>
                          <a:cs typeface="Arial"/>
                        </a:rPr>
                        <a:t>Qualifier</a:t>
                      </a:r>
                      <a:r>
                        <a:rPr sz="350" spc="65" dirty="0">
                          <a:solidFill>
                            <a:srgbClr val="FFFFFF"/>
                          </a:solidFill>
                          <a:latin typeface="Arial"/>
                          <a:cs typeface="Arial"/>
                        </a:rPr>
                        <a:t> </a:t>
                      </a:r>
                      <a:r>
                        <a:rPr sz="350" dirty="0">
                          <a:solidFill>
                            <a:srgbClr val="FFFFFF"/>
                          </a:solidFill>
                          <a:latin typeface="Arial"/>
                          <a:cs typeface="Arial"/>
                        </a:rPr>
                        <a:t>(10</a:t>
                      </a:r>
                      <a:r>
                        <a:rPr sz="350" spc="10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50.0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3.0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3,376</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3,537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3,706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3,884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4,071</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2"/>
                  </a:ext>
                </a:extLst>
              </a:tr>
              <a:tr h="62865">
                <a:tc>
                  <a:txBody>
                    <a:bodyPr/>
                    <a:lstStyle/>
                    <a:p>
                      <a:pPr marR="184785" algn="r">
                        <a:lnSpc>
                          <a:spcPts val="345"/>
                        </a:lnSpc>
                        <a:spcBef>
                          <a:spcPts val="50"/>
                        </a:spcBef>
                      </a:pPr>
                      <a:r>
                        <a:rPr sz="350" dirty="0">
                          <a:solidFill>
                            <a:srgbClr val="FFFFFF"/>
                          </a:solidFill>
                          <a:latin typeface="Arial"/>
                          <a:cs typeface="Arial"/>
                        </a:rPr>
                        <a:t>WWBA</a:t>
                      </a:r>
                      <a:r>
                        <a:rPr sz="350" spc="65" dirty="0">
                          <a:solidFill>
                            <a:srgbClr val="FFFFFF"/>
                          </a:solidFill>
                          <a:latin typeface="Arial"/>
                          <a:cs typeface="Arial"/>
                        </a:rPr>
                        <a:t> </a:t>
                      </a:r>
                      <a:r>
                        <a:rPr sz="350" dirty="0">
                          <a:solidFill>
                            <a:srgbClr val="FFFFFF"/>
                          </a:solidFill>
                          <a:latin typeface="Arial"/>
                          <a:cs typeface="Arial"/>
                        </a:rPr>
                        <a:t>Freshman</a:t>
                      </a:r>
                      <a:r>
                        <a:rPr sz="350" spc="125" dirty="0">
                          <a:solidFill>
                            <a:srgbClr val="FFFFFF"/>
                          </a:solidFill>
                          <a:latin typeface="Arial"/>
                          <a:cs typeface="Arial"/>
                        </a:rPr>
                        <a:t> </a:t>
                      </a:r>
                      <a:r>
                        <a:rPr sz="350" dirty="0">
                          <a:solidFill>
                            <a:srgbClr val="FFFFFF"/>
                          </a:solidFill>
                          <a:latin typeface="Arial"/>
                          <a:cs typeface="Arial"/>
                        </a:rPr>
                        <a:t>World</a:t>
                      </a:r>
                      <a:r>
                        <a:rPr sz="350" spc="110" dirty="0">
                          <a:solidFill>
                            <a:srgbClr val="FFFFFF"/>
                          </a:solidFill>
                          <a:latin typeface="Arial"/>
                          <a:cs typeface="Arial"/>
                        </a:rPr>
                        <a:t> </a:t>
                      </a:r>
                      <a:r>
                        <a:rPr sz="350" spc="-10" dirty="0">
                          <a:solidFill>
                            <a:srgbClr val="FFFFFF"/>
                          </a:solidFill>
                          <a:latin typeface="Arial"/>
                          <a:cs typeface="Arial"/>
                        </a:rPr>
                        <a:t>Championship</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128</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134</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141</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148</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156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10" dirty="0">
                          <a:latin typeface="Arial"/>
                          <a:cs typeface="Arial"/>
                        </a:rPr>
                        <a:t>200.0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4.0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5,715</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5,961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6,219</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6,490</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6,774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3"/>
                  </a:ext>
                </a:extLst>
              </a:tr>
              <a:tr h="62865">
                <a:tc>
                  <a:txBody>
                    <a:bodyPr/>
                    <a:lstStyle/>
                    <a:p>
                      <a:pPr marR="146050" algn="r">
                        <a:lnSpc>
                          <a:spcPts val="345"/>
                        </a:lnSpc>
                        <a:spcBef>
                          <a:spcPts val="50"/>
                        </a:spcBef>
                      </a:pPr>
                      <a:r>
                        <a:rPr sz="350" spc="10" dirty="0">
                          <a:solidFill>
                            <a:srgbClr val="FFFFFF"/>
                          </a:solidFill>
                          <a:latin typeface="Arial"/>
                          <a:cs typeface="Arial"/>
                        </a:rPr>
                        <a:t>WWBA</a:t>
                      </a:r>
                      <a:r>
                        <a:rPr sz="350" spc="40" dirty="0">
                          <a:solidFill>
                            <a:srgbClr val="FFFFFF"/>
                          </a:solidFill>
                          <a:latin typeface="Arial"/>
                          <a:cs typeface="Arial"/>
                        </a:rPr>
                        <a:t> </a:t>
                      </a:r>
                      <a:r>
                        <a:rPr sz="350" spc="10" dirty="0">
                          <a:solidFill>
                            <a:srgbClr val="FFFFFF"/>
                          </a:solidFill>
                          <a:latin typeface="Arial"/>
                          <a:cs typeface="Arial"/>
                        </a:rPr>
                        <a:t>Sophomore</a:t>
                      </a:r>
                      <a:r>
                        <a:rPr sz="350" spc="55" dirty="0">
                          <a:solidFill>
                            <a:srgbClr val="FFFFFF"/>
                          </a:solidFill>
                          <a:latin typeface="Arial"/>
                          <a:cs typeface="Arial"/>
                        </a:rPr>
                        <a:t> </a:t>
                      </a:r>
                      <a:r>
                        <a:rPr sz="350" spc="10" dirty="0">
                          <a:solidFill>
                            <a:srgbClr val="FFFFFF"/>
                          </a:solidFill>
                          <a:latin typeface="Arial"/>
                          <a:cs typeface="Arial"/>
                        </a:rPr>
                        <a:t>World</a:t>
                      </a:r>
                      <a:r>
                        <a:rPr sz="350" spc="80" dirty="0">
                          <a:solidFill>
                            <a:srgbClr val="FFFFFF"/>
                          </a:solidFill>
                          <a:latin typeface="Arial"/>
                          <a:cs typeface="Arial"/>
                        </a:rPr>
                        <a:t> </a:t>
                      </a:r>
                      <a:r>
                        <a:rPr sz="350" spc="-10" dirty="0">
                          <a:solidFill>
                            <a:srgbClr val="FFFFFF"/>
                          </a:solidFill>
                          <a:latin typeface="Arial"/>
                          <a:cs typeface="Arial"/>
                        </a:rPr>
                        <a:t>Championship</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128</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134</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141</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148</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156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15.0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10" dirty="0">
                          <a:latin typeface="Arial"/>
                          <a:cs typeface="Arial"/>
                        </a:rPr>
                        <a:t>200.0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4.0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6,944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7,251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7,574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7,912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8,268</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4"/>
                  </a:ext>
                </a:extLst>
              </a:tr>
              <a:tr h="62865">
                <a:tc>
                  <a:txBody>
                    <a:bodyPr/>
                    <a:lstStyle/>
                    <a:p>
                      <a:pPr marR="165735" algn="r">
                        <a:lnSpc>
                          <a:spcPts val="345"/>
                        </a:lnSpc>
                        <a:spcBef>
                          <a:spcPts val="50"/>
                        </a:spcBef>
                      </a:pPr>
                      <a:r>
                        <a:rPr sz="350" dirty="0">
                          <a:solidFill>
                            <a:srgbClr val="FFFFFF"/>
                          </a:solidFill>
                          <a:latin typeface="Arial"/>
                          <a:cs typeface="Arial"/>
                        </a:rPr>
                        <a:t>WWBA</a:t>
                      </a:r>
                      <a:r>
                        <a:rPr sz="350" spc="65" dirty="0">
                          <a:solidFill>
                            <a:srgbClr val="FFFFFF"/>
                          </a:solidFill>
                          <a:latin typeface="Arial"/>
                          <a:cs typeface="Arial"/>
                        </a:rPr>
                        <a:t> </a:t>
                      </a:r>
                      <a:r>
                        <a:rPr sz="350" dirty="0">
                          <a:solidFill>
                            <a:srgbClr val="FFFFFF"/>
                          </a:solidFill>
                          <a:latin typeface="Arial"/>
                          <a:cs typeface="Arial"/>
                        </a:rPr>
                        <a:t>Underclass</a:t>
                      </a:r>
                      <a:r>
                        <a:rPr sz="350" spc="100" dirty="0">
                          <a:solidFill>
                            <a:srgbClr val="FFFFFF"/>
                          </a:solidFill>
                          <a:latin typeface="Arial"/>
                          <a:cs typeface="Arial"/>
                        </a:rPr>
                        <a:t> </a:t>
                      </a:r>
                      <a:r>
                        <a:rPr sz="350" dirty="0">
                          <a:solidFill>
                            <a:srgbClr val="FFFFFF"/>
                          </a:solidFill>
                          <a:latin typeface="Arial"/>
                          <a:cs typeface="Arial"/>
                        </a:rPr>
                        <a:t>World</a:t>
                      </a:r>
                      <a:r>
                        <a:rPr sz="350" spc="110" dirty="0">
                          <a:solidFill>
                            <a:srgbClr val="FFFFFF"/>
                          </a:solidFill>
                          <a:latin typeface="Arial"/>
                          <a:cs typeface="Arial"/>
                        </a:rPr>
                        <a:t> </a:t>
                      </a:r>
                      <a:r>
                        <a:rPr sz="350" spc="-10" dirty="0">
                          <a:solidFill>
                            <a:srgbClr val="FFFFFF"/>
                          </a:solidFill>
                          <a:latin typeface="Arial"/>
                          <a:cs typeface="Arial"/>
                        </a:rPr>
                        <a:t>Championship</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240</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252</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265</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278</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292</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16.0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10" dirty="0">
                          <a:latin typeface="Arial"/>
                          <a:cs typeface="Arial"/>
                        </a:rPr>
                        <a:t>500.0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4.0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70485">
                        <a:lnSpc>
                          <a:spcPts val="345"/>
                        </a:lnSpc>
                        <a:spcBef>
                          <a:spcPts val="50"/>
                        </a:spcBef>
                      </a:pPr>
                      <a:r>
                        <a:rPr sz="350" b="1" spc="-10" dirty="0">
                          <a:solidFill>
                            <a:srgbClr val="FFFFFF"/>
                          </a:solidFill>
                          <a:latin typeface="Arial"/>
                          <a:cs typeface="Arial"/>
                        </a:rPr>
                        <a:t>14,288</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14,902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15,548</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16,225</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16,936</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5"/>
                  </a:ext>
                </a:extLst>
              </a:tr>
              <a:tr h="62865">
                <a:tc>
                  <a:txBody>
                    <a:bodyPr/>
                    <a:lstStyle/>
                    <a:p>
                      <a:pPr marL="99695">
                        <a:lnSpc>
                          <a:spcPts val="345"/>
                        </a:lnSpc>
                        <a:spcBef>
                          <a:spcPts val="50"/>
                        </a:spcBef>
                      </a:pPr>
                      <a:r>
                        <a:rPr sz="350" dirty="0">
                          <a:solidFill>
                            <a:srgbClr val="FFFFFF"/>
                          </a:solidFill>
                          <a:latin typeface="Arial"/>
                          <a:cs typeface="Arial"/>
                        </a:rPr>
                        <a:t>WWBA</a:t>
                      </a:r>
                      <a:r>
                        <a:rPr sz="350" spc="60" dirty="0">
                          <a:solidFill>
                            <a:srgbClr val="FFFFFF"/>
                          </a:solidFill>
                          <a:latin typeface="Arial"/>
                          <a:cs typeface="Arial"/>
                        </a:rPr>
                        <a:t> </a:t>
                      </a:r>
                      <a:r>
                        <a:rPr sz="350" dirty="0">
                          <a:solidFill>
                            <a:srgbClr val="FFFFFF"/>
                          </a:solidFill>
                          <a:latin typeface="Arial"/>
                          <a:cs typeface="Arial"/>
                        </a:rPr>
                        <a:t>World</a:t>
                      </a:r>
                      <a:r>
                        <a:rPr sz="350" spc="105" dirty="0">
                          <a:solidFill>
                            <a:srgbClr val="FFFFFF"/>
                          </a:solidFill>
                          <a:latin typeface="Arial"/>
                          <a:cs typeface="Arial"/>
                        </a:rPr>
                        <a:t> </a:t>
                      </a:r>
                      <a:r>
                        <a:rPr sz="350" spc="-10" dirty="0">
                          <a:solidFill>
                            <a:srgbClr val="FFFFFF"/>
                          </a:solidFill>
                          <a:latin typeface="Arial"/>
                          <a:cs typeface="Arial"/>
                        </a:rPr>
                        <a:t>Championship</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20.0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10" dirty="0">
                          <a:latin typeface="Arial"/>
                          <a:cs typeface="Arial"/>
                        </a:rPr>
                        <a:t>1,000.0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4.0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70485">
                        <a:lnSpc>
                          <a:spcPts val="345"/>
                        </a:lnSpc>
                        <a:spcBef>
                          <a:spcPts val="50"/>
                        </a:spcBef>
                      </a:pPr>
                      <a:r>
                        <a:rPr sz="350" b="1" spc="-10" dirty="0">
                          <a:solidFill>
                            <a:srgbClr val="FFFFFF"/>
                          </a:solidFill>
                          <a:latin typeface="Arial"/>
                          <a:cs typeface="Arial"/>
                        </a:rPr>
                        <a:t>11,168</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11,526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11,903</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70485">
                        <a:lnSpc>
                          <a:spcPts val="345"/>
                        </a:lnSpc>
                        <a:spcBef>
                          <a:spcPts val="50"/>
                        </a:spcBef>
                      </a:pPr>
                      <a:r>
                        <a:rPr sz="350" b="1" spc="-10" dirty="0">
                          <a:solidFill>
                            <a:srgbClr val="FFFFFF"/>
                          </a:solidFill>
                          <a:latin typeface="Arial"/>
                          <a:cs typeface="Arial"/>
                        </a:rPr>
                        <a:t>12,298</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43815" algn="ctr">
                        <a:lnSpc>
                          <a:spcPts val="345"/>
                        </a:lnSpc>
                        <a:spcBef>
                          <a:spcPts val="50"/>
                        </a:spcBef>
                      </a:pPr>
                      <a:r>
                        <a:rPr sz="350" b="1" spc="-10" dirty="0">
                          <a:solidFill>
                            <a:srgbClr val="FFFFFF"/>
                          </a:solidFill>
                          <a:latin typeface="Arial"/>
                          <a:cs typeface="Arial"/>
                        </a:rPr>
                        <a:t>12,713</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6"/>
                  </a:ext>
                </a:extLst>
              </a:tr>
              <a:tr h="62865">
                <a:tc>
                  <a:txBody>
                    <a:bodyPr/>
                    <a:lstStyle/>
                    <a:p>
                      <a:pPr marL="99695">
                        <a:lnSpc>
                          <a:spcPts val="345"/>
                        </a:lnSpc>
                        <a:spcBef>
                          <a:spcPts val="50"/>
                        </a:spcBef>
                      </a:pPr>
                      <a:r>
                        <a:rPr sz="350" dirty="0">
                          <a:solidFill>
                            <a:srgbClr val="FFFFFF"/>
                          </a:solidFill>
                          <a:latin typeface="Arial"/>
                          <a:cs typeface="Arial"/>
                        </a:rPr>
                        <a:t>WWBA</a:t>
                      </a:r>
                      <a:r>
                        <a:rPr sz="350" spc="50" dirty="0">
                          <a:solidFill>
                            <a:srgbClr val="FFFFFF"/>
                          </a:solidFill>
                          <a:latin typeface="Arial"/>
                          <a:cs typeface="Arial"/>
                        </a:rPr>
                        <a:t> </a:t>
                      </a:r>
                      <a:r>
                        <a:rPr sz="350" dirty="0">
                          <a:solidFill>
                            <a:srgbClr val="FFFFFF"/>
                          </a:solidFill>
                          <a:latin typeface="Arial"/>
                          <a:cs typeface="Arial"/>
                        </a:rPr>
                        <a:t>14u</a:t>
                      </a:r>
                      <a:r>
                        <a:rPr sz="350" spc="114" dirty="0">
                          <a:solidFill>
                            <a:srgbClr val="FFFFFF"/>
                          </a:solidFill>
                          <a:latin typeface="Arial"/>
                          <a:cs typeface="Arial"/>
                        </a:rPr>
                        <a:t> </a:t>
                      </a:r>
                      <a:r>
                        <a:rPr sz="350" dirty="0">
                          <a:solidFill>
                            <a:srgbClr val="FFFFFF"/>
                          </a:solidFill>
                          <a:latin typeface="Arial"/>
                          <a:cs typeface="Arial"/>
                        </a:rPr>
                        <a:t>World</a:t>
                      </a:r>
                      <a:r>
                        <a:rPr sz="350" spc="95" dirty="0">
                          <a:solidFill>
                            <a:srgbClr val="FFFFFF"/>
                          </a:solidFill>
                          <a:latin typeface="Arial"/>
                          <a:cs typeface="Arial"/>
                        </a:rPr>
                        <a:t> </a:t>
                      </a:r>
                      <a:r>
                        <a:rPr sz="350" spc="-10" dirty="0">
                          <a:solidFill>
                            <a:srgbClr val="FFFFFF"/>
                          </a:solidFill>
                          <a:latin typeface="Arial"/>
                          <a:cs typeface="Arial"/>
                        </a:rPr>
                        <a:t>Championship</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10" dirty="0">
                          <a:latin typeface="Arial"/>
                          <a:cs typeface="Arial"/>
                        </a:rPr>
                        <a:t>100.0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4.0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4,701</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4,916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5,142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5,379</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5,628</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7"/>
                  </a:ext>
                </a:extLst>
              </a:tr>
              <a:tr h="62865">
                <a:tc>
                  <a:txBody>
                    <a:bodyPr/>
                    <a:lstStyle/>
                    <a:p>
                      <a:pPr marL="99695">
                        <a:lnSpc>
                          <a:spcPts val="345"/>
                        </a:lnSpc>
                        <a:spcBef>
                          <a:spcPts val="50"/>
                        </a:spcBef>
                      </a:pPr>
                      <a:r>
                        <a:rPr sz="350" dirty="0">
                          <a:solidFill>
                            <a:srgbClr val="FFFFFF"/>
                          </a:solidFill>
                          <a:latin typeface="Arial"/>
                          <a:cs typeface="Arial"/>
                        </a:rPr>
                        <a:t>WWBA</a:t>
                      </a:r>
                      <a:r>
                        <a:rPr sz="350" spc="50" dirty="0">
                          <a:solidFill>
                            <a:srgbClr val="FFFFFF"/>
                          </a:solidFill>
                          <a:latin typeface="Arial"/>
                          <a:cs typeface="Arial"/>
                        </a:rPr>
                        <a:t> </a:t>
                      </a:r>
                      <a:r>
                        <a:rPr sz="350" dirty="0">
                          <a:solidFill>
                            <a:srgbClr val="FFFFFF"/>
                          </a:solidFill>
                          <a:latin typeface="Arial"/>
                          <a:cs typeface="Arial"/>
                        </a:rPr>
                        <a:t>13u</a:t>
                      </a:r>
                      <a:r>
                        <a:rPr sz="350" spc="114" dirty="0">
                          <a:solidFill>
                            <a:srgbClr val="FFFFFF"/>
                          </a:solidFill>
                          <a:latin typeface="Arial"/>
                          <a:cs typeface="Arial"/>
                        </a:rPr>
                        <a:t> </a:t>
                      </a:r>
                      <a:r>
                        <a:rPr sz="350" dirty="0">
                          <a:solidFill>
                            <a:srgbClr val="FFFFFF"/>
                          </a:solidFill>
                          <a:latin typeface="Arial"/>
                          <a:cs typeface="Arial"/>
                        </a:rPr>
                        <a:t>World</a:t>
                      </a:r>
                      <a:r>
                        <a:rPr sz="350" spc="95" dirty="0">
                          <a:solidFill>
                            <a:srgbClr val="FFFFFF"/>
                          </a:solidFill>
                          <a:latin typeface="Arial"/>
                          <a:cs typeface="Arial"/>
                        </a:rPr>
                        <a:t> </a:t>
                      </a:r>
                      <a:r>
                        <a:rPr sz="350" spc="-10" dirty="0">
                          <a:solidFill>
                            <a:srgbClr val="FFFFFF"/>
                          </a:solidFill>
                          <a:latin typeface="Arial"/>
                          <a:cs typeface="Arial"/>
                        </a:rPr>
                        <a:t>Championship</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20.0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3.0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3,286</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3,447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3,616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3,794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3,981</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8"/>
                  </a:ext>
                </a:extLst>
              </a:tr>
              <a:tr h="62865">
                <a:tc>
                  <a:txBody>
                    <a:bodyPr/>
                    <a:lstStyle/>
                    <a:p>
                      <a:pPr marL="99695">
                        <a:lnSpc>
                          <a:spcPts val="345"/>
                        </a:lnSpc>
                        <a:spcBef>
                          <a:spcPts val="50"/>
                        </a:spcBef>
                      </a:pPr>
                      <a:r>
                        <a:rPr sz="350" dirty="0">
                          <a:solidFill>
                            <a:srgbClr val="FFFFFF"/>
                          </a:solidFill>
                          <a:latin typeface="Arial"/>
                          <a:cs typeface="Arial"/>
                        </a:rPr>
                        <a:t>Halloween</a:t>
                      </a:r>
                      <a:r>
                        <a:rPr sz="350" spc="85" dirty="0">
                          <a:solidFill>
                            <a:srgbClr val="FFFFFF"/>
                          </a:solidFill>
                          <a:latin typeface="Arial"/>
                          <a:cs typeface="Arial"/>
                        </a:rPr>
                        <a:t> </a:t>
                      </a:r>
                      <a:r>
                        <a:rPr sz="350" dirty="0">
                          <a:solidFill>
                            <a:srgbClr val="FFFFFF"/>
                          </a:solidFill>
                          <a:latin typeface="Arial"/>
                          <a:cs typeface="Arial"/>
                        </a:rPr>
                        <a:t>Bash</a:t>
                      </a:r>
                      <a:r>
                        <a:rPr sz="350" spc="90" dirty="0">
                          <a:solidFill>
                            <a:srgbClr val="FFFFFF"/>
                          </a:solidFill>
                          <a:latin typeface="Arial"/>
                          <a:cs typeface="Arial"/>
                        </a:rPr>
                        <a:t> </a:t>
                      </a:r>
                      <a:r>
                        <a:rPr sz="350" dirty="0">
                          <a:solidFill>
                            <a:srgbClr val="FFFFFF"/>
                          </a:solidFill>
                          <a:latin typeface="Arial"/>
                          <a:cs typeface="Arial"/>
                        </a:rPr>
                        <a:t>(10</a:t>
                      </a:r>
                      <a:r>
                        <a:rPr sz="350" spc="8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1,613</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1,693</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1,778</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1,867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1,960</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9"/>
                  </a:ext>
                </a:extLst>
              </a:tr>
              <a:tr h="62865">
                <a:tc>
                  <a:txBody>
                    <a:bodyPr/>
                    <a:lstStyle/>
                    <a:p>
                      <a:pPr marL="99695">
                        <a:lnSpc>
                          <a:spcPts val="345"/>
                        </a:lnSpc>
                        <a:spcBef>
                          <a:spcPts val="50"/>
                        </a:spcBef>
                      </a:pPr>
                      <a:r>
                        <a:rPr sz="350" dirty="0">
                          <a:solidFill>
                            <a:srgbClr val="FFFFFF"/>
                          </a:solidFill>
                          <a:latin typeface="Arial"/>
                          <a:cs typeface="Arial"/>
                        </a:rPr>
                        <a:t>Fall</a:t>
                      </a:r>
                      <a:r>
                        <a:rPr sz="350" spc="25" dirty="0">
                          <a:solidFill>
                            <a:srgbClr val="FFFFFF"/>
                          </a:solidFill>
                          <a:latin typeface="Arial"/>
                          <a:cs typeface="Arial"/>
                        </a:rPr>
                        <a:t> </a:t>
                      </a:r>
                      <a:r>
                        <a:rPr sz="350" dirty="0">
                          <a:solidFill>
                            <a:srgbClr val="FFFFFF"/>
                          </a:solidFill>
                          <a:latin typeface="Arial"/>
                          <a:cs typeface="Arial"/>
                        </a:rPr>
                        <a:t>World</a:t>
                      </a:r>
                      <a:r>
                        <a:rPr sz="350" spc="40" dirty="0">
                          <a:solidFill>
                            <a:srgbClr val="FFFFFF"/>
                          </a:solidFill>
                          <a:latin typeface="Arial"/>
                          <a:cs typeface="Arial"/>
                        </a:rPr>
                        <a:t> </a:t>
                      </a:r>
                      <a:r>
                        <a:rPr sz="350" dirty="0">
                          <a:solidFill>
                            <a:srgbClr val="FFFFFF"/>
                          </a:solidFill>
                          <a:latin typeface="Arial"/>
                          <a:cs typeface="Arial"/>
                        </a:rPr>
                        <a:t>Series</a:t>
                      </a:r>
                      <a:r>
                        <a:rPr sz="350" spc="40" dirty="0">
                          <a:solidFill>
                            <a:srgbClr val="FFFFFF"/>
                          </a:solidFill>
                          <a:latin typeface="Arial"/>
                          <a:cs typeface="Arial"/>
                        </a:rPr>
                        <a:t> </a:t>
                      </a:r>
                      <a:r>
                        <a:rPr sz="350" dirty="0">
                          <a:solidFill>
                            <a:srgbClr val="FFFFFF"/>
                          </a:solidFill>
                          <a:latin typeface="Arial"/>
                          <a:cs typeface="Arial"/>
                        </a:rPr>
                        <a:t>(6</a:t>
                      </a:r>
                      <a:r>
                        <a:rPr sz="350" spc="5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80%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1,792</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1,882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1,976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2,074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2,178</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0"/>
                  </a:ext>
                </a:extLst>
              </a:tr>
              <a:tr h="62865">
                <a:tc>
                  <a:txBody>
                    <a:bodyPr/>
                    <a:lstStyle/>
                    <a:p>
                      <a:pPr marL="99695">
                        <a:lnSpc>
                          <a:spcPts val="345"/>
                        </a:lnSpc>
                        <a:spcBef>
                          <a:spcPts val="50"/>
                        </a:spcBef>
                      </a:pPr>
                      <a:r>
                        <a:rPr sz="350" dirty="0">
                          <a:solidFill>
                            <a:srgbClr val="FFFFFF"/>
                          </a:solidFill>
                          <a:latin typeface="Arial"/>
                          <a:cs typeface="Arial"/>
                        </a:rPr>
                        <a:t>Veterans</a:t>
                      </a:r>
                      <a:r>
                        <a:rPr sz="350" spc="50" dirty="0">
                          <a:solidFill>
                            <a:srgbClr val="FFFFFF"/>
                          </a:solidFill>
                          <a:latin typeface="Arial"/>
                          <a:cs typeface="Arial"/>
                        </a:rPr>
                        <a:t> </a:t>
                      </a:r>
                      <a:r>
                        <a:rPr sz="350" dirty="0">
                          <a:solidFill>
                            <a:srgbClr val="FFFFFF"/>
                          </a:solidFill>
                          <a:latin typeface="Arial"/>
                          <a:cs typeface="Arial"/>
                        </a:rPr>
                        <a:t>Day</a:t>
                      </a:r>
                      <a:r>
                        <a:rPr sz="350" spc="50" dirty="0">
                          <a:solidFill>
                            <a:srgbClr val="FFFFFF"/>
                          </a:solidFill>
                          <a:latin typeface="Arial"/>
                          <a:cs typeface="Arial"/>
                        </a:rPr>
                        <a:t> </a:t>
                      </a:r>
                      <a:r>
                        <a:rPr sz="350" dirty="0">
                          <a:solidFill>
                            <a:srgbClr val="FFFFFF"/>
                          </a:solidFill>
                          <a:latin typeface="Arial"/>
                          <a:cs typeface="Arial"/>
                        </a:rPr>
                        <a:t>Classic</a:t>
                      </a:r>
                      <a:r>
                        <a:rPr sz="350" spc="30" dirty="0">
                          <a:solidFill>
                            <a:srgbClr val="FFFFFF"/>
                          </a:solidFill>
                          <a:latin typeface="Arial"/>
                          <a:cs typeface="Arial"/>
                        </a:rPr>
                        <a:t> </a:t>
                      </a:r>
                      <a:r>
                        <a:rPr sz="350" dirty="0">
                          <a:solidFill>
                            <a:srgbClr val="FFFFFF"/>
                          </a:solidFill>
                          <a:latin typeface="Arial"/>
                          <a:cs typeface="Arial"/>
                        </a:rPr>
                        <a:t>(10</a:t>
                      </a:r>
                      <a:r>
                        <a:rPr sz="350" spc="7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1"/>
                  </a:ext>
                </a:extLst>
              </a:tr>
              <a:tr h="62865">
                <a:tc>
                  <a:txBody>
                    <a:bodyPr/>
                    <a:lstStyle/>
                    <a:p>
                      <a:pPr marL="99695">
                        <a:lnSpc>
                          <a:spcPts val="345"/>
                        </a:lnSpc>
                        <a:spcBef>
                          <a:spcPts val="50"/>
                        </a:spcBef>
                      </a:pPr>
                      <a:r>
                        <a:rPr sz="350" dirty="0">
                          <a:solidFill>
                            <a:srgbClr val="FFFFFF"/>
                          </a:solidFill>
                          <a:latin typeface="Arial"/>
                          <a:cs typeface="Arial"/>
                        </a:rPr>
                        <a:t>South</a:t>
                      </a:r>
                      <a:r>
                        <a:rPr sz="350" spc="65" dirty="0">
                          <a:solidFill>
                            <a:srgbClr val="FFFFFF"/>
                          </a:solidFill>
                          <a:latin typeface="Arial"/>
                          <a:cs typeface="Arial"/>
                        </a:rPr>
                        <a:t> </a:t>
                      </a:r>
                      <a:r>
                        <a:rPr sz="350" dirty="0">
                          <a:solidFill>
                            <a:srgbClr val="FFFFFF"/>
                          </a:solidFill>
                          <a:latin typeface="Arial"/>
                          <a:cs typeface="Arial"/>
                        </a:rPr>
                        <a:t>Fall</a:t>
                      </a:r>
                      <a:r>
                        <a:rPr sz="350" spc="35" dirty="0">
                          <a:solidFill>
                            <a:srgbClr val="FFFFFF"/>
                          </a:solidFill>
                          <a:latin typeface="Arial"/>
                          <a:cs typeface="Arial"/>
                        </a:rPr>
                        <a:t> </a:t>
                      </a:r>
                      <a:r>
                        <a:rPr sz="350" dirty="0">
                          <a:solidFill>
                            <a:srgbClr val="FFFFFF"/>
                          </a:solidFill>
                          <a:latin typeface="Arial"/>
                          <a:cs typeface="Arial"/>
                        </a:rPr>
                        <a:t>Elite</a:t>
                      </a:r>
                      <a:r>
                        <a:rPr sz="350" spc="25" dirty="0">
                          <a:solidFill>
                            <a:srgbClr val="FFFFFF"/>
                          </a:solidFill>
                          <a:latin typeface="Arial"/>
                          <a:cs typeface="Arial"/>
                        </a:rPr>
                        <a:t> </a:t>
                      </a:r>
                      <a:r>
                        <a:rPr sz="350" dirty="0">
                          <a:solidFill>
                            <a:srgbClr val="FFFFFF"/>
                          </a:solidFill>
                          <a:latin typeface="Arial"/>
                          <a:cs typeface="Arial"/>
                        </a:rPr>
                        <a:t>(10</a:t>
                      </a:r>
                      <a:r>
                        <a:rPr sz="350" spc="7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2"/>
                  </a:ext>
                </a:extLst>
              </a:tr>
              <a:tr h="62865">
                <a:tc>
                  <a:txBody>
                    <a:bodyPr/>
                    <a:lstStyle/>
                    <a:p>
                      <a:pPr marL="99695">
                        <a:lnSpc>
                          <a:spcPts val="345"/>
                        </a:lnSpc>
                        <a:spcBef>
                          <a:spcPts val="50"/>
                        </a:spcBef>
                      </a:pPr>
                      <a:r>
                        <a:rPr sz="350" dirty="0">
                          <a:solidFill>
                            <a:srgbClr val="FFFFFF"/>
                          </a:solidFill>
                          <a:latin typeface="Arial"/>
                          <a:cs typeface="Arial"/>
                        </a:rPr>
                        <a:t>Turkey</a:t>
                      </a:r>
                      <a:r>
                        <a:rPr sz="350" spc="60" dirty="0">
                          <a:solidFill>
                            <a:srgbClr val="FFFFFF"/>
                          </a:solidFill>
                          <a:latin typeface="Arial"/>
                          <a:cs typeface="Arial"/>
                        </a:rPr>
                        <a:t> </a:t>
                      </a:r>
                      <a:r>
                        <a:rPr sz="350" dirty="0">
                          <a:solidFill>
                            <a:srgbClr val="FFFFFF"/>
                          </a:solidFill>
                          <a:latin typeface="Arial"/>
                          <a:cs typeface="Arial"/>
                        </a:rPr>
                        <a:t>Day</a:t>
                      </a:r>
                      <a:r>
                        <a:rPr sz="350" spc="65" dirty="0">
                          <a:solidFill>
                            <a:srgbClr val="FFFFFF"/>
                          </a:solidFill>
                          <a:latin typeface="Arial"/>
                          <a:cs typeface="Arial"/>
                        </a:rPr>
                        <a:t> </a:t>
                      </a:r>
                      <a:r>
                        <a:rPr sz="350" dirty="0">
                          <a:solidFill>
                            <a:srgbClr val="FFFFFF"/>
                          </a:solidFill>
                          <a:latin typeface="Arial"/>
                          <a:cs typeface="Arial"/>
                        </a:rPr>
                        <a:t>Classic</a:t>
                      </a:r>
                      <a:r>
                        <a:rPr sz="350" spc="40" dirty="0">
                          <a:solidFill>
                            <a:srgbClr val="FFFFFF"/>
                          </a:solidFill>
                          <a:latin typeface="Arial"/>
                          <a:cs typeface="Arial"/>
                        </a:rPr>
                        <a:t> </a:t>
                      </a:r>
                      <a:r>
                        <a:rPr sz="350" dirty="0">
                          <a:solidFill>
                            <a:srgbClr val="FFFFFF"/>
                          </a:solidFill>
                          <a:latin typeface="Arial"/>
                          <a:cs typeface="Arial"/>
                        </a:rPr>
                        <a:t>(10</a:t>
                      </a:r>
                      <a:r>
                        <a:rPr sz="350" spc="8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3"/>
                  </a:ext>
                </a:extLst>
              </a:tr>
              <a:tr h="97155">
                <a:tc>
                  <a:txBody>
                    <a:bodyPr/>
                    <a:lstStyle/>
                    <a:p>
                      <a:pPr marL="12065">
                        <a:lnSpc>
                          <a:spcPts val="345"/>
                        </a:lnSpc>
                        <a:spcBef>
                          <a:spcPts val="320"/>
                        </a:spcBef>
                      </a:pPr>
                      <a:r>
                        <a:rPr sz="350" b="1" spc="20" dirty="0">
                          <a:solidFill>
                            <a:srgbClr val="FFFFFF"/>
                          </a:solidFill>
                          <a:latin typeface="Arial"/>
                          <a:cs typeface="Arial"/>
                        </a:rPr>
                        <a:t>Winter Tournaments</a:t>
                      </a:r>
                      <a:r>
                        <a:rPr sz="350" b="1" spc="5" dirty="0">
                          <a:solidFill>
                            <a:srgbClr val="FFFFFF"/>
                          </a:solidFill>
                          <a:latin typeface="Arial"/>
                          <a:cs typeface="Arial"/>
                        </a:rPr>
                        <a:t> </a:t>
                      </a:r>
                      <a:r>
                        <a:rPr sz="350" b="1" spc="20" dirty="0">
                          <a:solidFill>
                            <a:srgbClr val="FFFFFF"/>
                          </a:solidFill>
                          <a:latin typeface="Arial"/>
                          <a:cs typeface="Arial"/>
                        </a:rPr>
                        <a:t>and</a:t>
                      </a:r>
                      <a:r>
                        <a:rPr sz="350" b="1" spc="10" dirty="0">
                          <a:solidFill>
                            <a:srgbClr val="FFFFFF"/>
                          </a:solidFill>
                          <a:latin typeface="Arial"/>
                          <a:cs typeface="Arial"/>
                        </a:rPr>
                        <a:t> </a:t>
                      </a:r>
                      <a:r>
                        <a:rPr sz="350" b="1" spc="-10" dirty="0">
                          <a:solidFill>
                            <a:srgbClr val="FFFFFF"/>
                          </a:solidFill>
                          <a:latin typeface="Arial"/>
                          <a:cs typeface="Arial"/>
                        </a:rPr>
                        <a:t>Events</a:t>
                      </a:r>
                      <a:endParaRPr sz="350">
                        <a:latin typeface="Arial"/>
                        <a:cs typeface="Arial"/>
                      </a:endParaRPr>
                    </a:p>
                  </a:txBody>
                  <a:tcPr marL="0" marR="0" marT="40640" marB="0">
                    <a:lnL w="6350">
                      <a:solidFill>
                        <a:srgbClr val="000000"/>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B w="6350">
                      <a:solidFill>
                        <a:srgbClr val="000000"/>
                      </a:solidFill>
                      <a:prstDash val="solid"/>
                    </a:lnB>
                    <a:solidFill>
                      <a:srgbClr val="D9D9D9"/>
                    </a:solidFill>
                  </a:tcPr>
                </a:tc>
                <a:tc gridSpan="4">
                  <a:txBody>
                    <a:bodyPr/>
                    <a:lstStyle/>
                    <a:p>
                      <a:pPr>
                        <a:lnSpc>
                          <a:spcPct val="100000"/>
                        </a:lnSpc>
                      </a:pPr>
                      <a:endParaRPr sz="400">
                        <a:latin typeface="Times New Roman"/>
                        <a:cs typeface="Times New Roman"/>
                      </a:endParaRPr>
                    </a:p>
                  </a:txBody>
                  <a:tcPr marL="0" marR="0" marT="0" marB="0">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R w="6350">
                      <a:solidFill>
                        <a:srgbClr val="000000"/>
                      </a:solidFill>
                      <a:prstDash val="solid"/>
                    </a:lnR>
                    <a:lnB w="6350">
                      <a:solidFill>
                        <a:srgbClr val="000000"/>
                      </a:solidFill>
                      <a:prstDash val="solid"/>
                    </a:lnB>
                    <a:solidFill>
                      <a:srgbClr val="D9D9D9"/>
                    </a:solidFill>
                  </a:tcPr>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R w="6350">
                      <a:solidFill>
                        <a:srgbClr val="000000"/>
                      </a:solidFill>
                      <a:prstDash val="solid"/>
                    </a:lnR>
                    <a:lnB w="6350">
                      <a:solidFill>
                        <a:srgbClr val="000000"/>
                      </a:solidFill>
                      <a:prstDash val="solid"/>
                    </a:lnB>
                    <a:solidFill>
                      <a:srgbClr val="B8CCE4"/>
                    </a:solidFill>
                  </a:tcPr>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gridSpan="2">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gridSpan="2">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6350">
                      <a:solidFill>
                        <a:srgbClr val="D4D4D4"/>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extLst>
                  <a:ext uri="{0D108BD9-81ED-4DB2-BD59-A6C34878D82A}">
                    <a16:rowId xmlns:a16="http://schemas.microsoft.com/office/drawing/2014/main" val="10044"/>
                  </a:ext>
                </a:extLst>
              </a:tr>
              <a:tr h="62865">
                <a:tc>
                  <a:txBody>
                    <a:bodyPr/>
                    <a:lstStyle/>
                    <a:p>
                      <a:pPr marL="99695">
                        <a:lnSpc>
                          <a:spcPts val="345"/>
                        </a:lnSpc>
                        <a:spcBef>
                          <a:spcPts val="50"/>
                        </a:spcBef>
                      </a:pPr>
                      <a:r>
                        <a:rPr sz="350" dirty="0">
                          <a:solidFill>
                            <a:srgbClr val="FFFFFF"/>
                          </a:solidFill>
                          <a:latin typeface="Arial"/>
                          <a:cs typeface="Arial"/>
                        </a:rPr>
                        <a:t>South</a:t>
                      </a:r>
                      <a:r>
                        <a:rPr sz="350" spc="65" dirty="0">
                          <a:solidFill>
                            <a:srgbClr val="FFFFFF"/>
                          </a:solidFill>
                          <a:latin typeface="Arial"/>
                          <a:cs typeface="Arial"/>
                        </a:rPr>
                        <a:t> </a:t>
                      </a:r>
                      <a:r>
                        <a:rPr sz="350" dirty="0">
                          <a:solidFill>
                            <a:srgbClr val="FFFFFF"/>
                          </a:solidFill>
                          <a:latin typeface="Arial"/>
                          <a:cs typeface="Arial"/>
                        </a:rPr>
                        <a:t>Fall</a:t>
                      </a:r>
                      <a:r>
                        <a:rPr sz="350" spc="35" dirty="0">
                          <a:solidFill>
                            <a:srgbClr val="FFFFFF"/>
                          </a:solidFill>
                          <a:latin typeface="Arial"/>
                          <a:cs typeface="Arial"/>
                        </a:rPr>
                        <a:t> </a:t>
                      </a:r>
                      <a:r>
                        <a:rPr sz="350" dirty="0">
                          <a:solidFill>
                            <a:srgbClr val="FFFFFF"/>
                          </a:solidFill>
                          <a:latin typeface="Arial"/>
                          <a:cs typeface="Arial"/>
                        </a:rPr>
                        <a:t>Select</a:t>
                      </a:r>
                      <a:r>
                        <a:rPr sz="350" spc="40" dirty="0">
                          <a:solidFill>
                            <a:srgbClr val="FFFFFF"/>
                          </a:solidFill>
                          <a:latin typeface="Arial"/>
                          <a:cs typeface="Arial"/>
                        </a:rPr>
                        <a:t> </a:t>
                      </a:r>
                      <a:r>
                        <a:rPr sz="350" dirty="0">
                          <a:solidFill>
                            <a:srgbClr val="FFFFFF"/>
                          </a:solidFill>
                          <a:latin typeface="Arial"/>
                          <a:cs typeface="Arial"/>
                        </a:rPr>
                        <a:t>(10</a:t>
                      </a:r>
                      <a:r>
                        <a:rPr sz="350" spc="6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lnT w="6350">
                      <a:solidFill>
                        <a:srgbClr val="000000"/>
                      </a:solidFill>
                      <a:prstDash val="solid"/>
                    </a:lnT>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lnT w="6350">
                      <a:solidFill>
                        <a:srgbClr val="000000"/>
                      </a:solidFill>
                      <a:prstDash val="solid"/>
                    </a:lnT>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lnT w="6350">
                      <a:solidFill>
                        <a:srgbClr val="000000"/>
                      </a:solidFill>
                      <a:prstDash val="solid"/>
                    </a:lnT>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lnT w="6350">
                      <a:solidFill>
                        <a:srgbClr val="000000"/>
                      </a:solidFill>
                      <a:prstDash val="solid"/>
                    </a:lnT>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lnT w="6350">
                      <a:solidFill>
                        <a:srgbClr val="000000"/>
                      </a:solidFill>
                      <a:prstDash val="solid"/>
                    </a:lnT>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lnT w="6350">
                      <a:solidFill>
                        <a:srgbClr val="000000"/>
                      </a:solidFill>
                      <a:prstDash val="solid"/>
                    </a:lnT>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lnT w="6350">
                      <a:solidFill>
                        <a:srgbClr val="000000"/>
                      </a:solidFill>
                      <a:prstDash val="solid"/>
                    </a:lnT>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lnT w="6350">
                      <a:solidFill>
                        <a:srgbClr val="000000"/>
                      </a:solidFill>
                      <a:prstDash val="solid"/>
                    </a:lnT>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lnT w="6350">
                      <a:solidFill>
                        <a:srgbClr val="000000"/>
                      </a:solidFill>
                      <a:prstDash val="solid"/>
                    </a:lnT>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5"/>
                  </a:ext>
                </a:extLst>
              </a:tr>
              <a:tr h="62865">
                <a:tc>
                  <a:txBody>
                    <a:bodyPr/>
                    <a:lstStyle/>
                    <a:p>
                      <a:pPr marL="99695">
                        <a:lnSpc>
                          <a:spcPts val="345"/>
                        </a:lnSpc>
                        <a:spcBef>
                          <a:spcPts val="50"/>
                        </a:spcBef>
                      </a:pPr>
                      <a:r>
                        <a:rPr sz="350" spc="10" dirty="0">
                          <a:solidFill>
                            <a:srgbClr val="FFFFFF"/>
                          </a:solidFill>
                          <a:latin typeface="Arial"/>
                          <a:cs typeface="Arial"/>
                        </a:rPr>
                        <a:t>Texas</a:t>
                      </a:r>
                      <a:r>
                        <a:rPr sz="350" spc="20" dirty="0">
                          <a:solidFill>
                            <a:srgbClr val="FFFFFF"/>
                          </a:solidFill>
                          <a:latin typeface="Arial"/>
                          <a:cs typeface="Arial"/>
                        </a:rPr>
                        <a:t> </a:t>
                      </a:r>
                      <a:r>
                        <a:rPr sz="350" spc="10" dirty="0">
                          <a:solidFill>
                            <a:srgbClr val="FFFFFF"/>
                          </a:solidFill>
                          <a:latin typeface="Arial"/>
                          <a:cs typeface="Arial"/>
                        </a:rPr>
                        <a:t>Snowfall Classic</a:t>
                      </a:r>
                      <a:r>
                        <a:rPr sz="350" dirty="0">
                          <a:solidFill>
                            <a:srgbClr val="FFFFFF"/>
                          </a:solidFill>
                          <a:latin typeface="Arial"/>
                          <a:cs typeface="Arial"/>
                        </a:rPr>
                        <a:t> </a:t>
                      </a:r>
                      <a:r>
                        <a:rPr sz="350" spc="10" dirty="0">
                          <a:solidFill>
                            <a:srgbClr val="FFFFFF"/>
                          </a:solidFill>
                          <a:latin typeface="Arial"/>
                          <a:cs typeface="Arial"/>
                        </a:rPr>
                        <a:t>(10</a:t>
                      </a:r>
                      <a:r>
                        <a:rPr sz="350" spc="4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6"/>
                  </a:ext>
                </a:extLst>
              </a:tr>
              <a:tr h="62865">
                <a:tc>
                  <a:txBody>
                    <a:bodyPr/>
                    <a:lstStyle/>
                    <a:p>
                      <a:pPr marL="99695">
                        <a:lnSpc>
                          <a:spcPts val="345"/>
                        </a:lnSpc>
                        <a:spcBef>
                          <a:spcPts val="50"/>
                        </a:spcBef>
                      </a:pPr>
                      <a:r>
                        <a:rPr sz="350" spc="10" dirty="0">
                          <a:solidFill>
                            <a:srgbClr val="FFFFFF"/>
                          </a:solidFill>
                          <a:latin typeface="Arial"/>
                          <a:cs typeface="Arial"/>
                        </a:rPr>
                        <a:t>Christmas</a:t>
                      </a:r>
                      <a:r>
                        <a:rPr sz="350" spc="30" dirty="0">
                          <a:solidFill>
                            <a:srgbClr val="FFFFFF"/>
                          </a:solidFill>
                          <a:latin typeface="Arial"/>
                          <a:cs typeface="Arial"/>
                        </a:rPr>
                        <a:t> </a:t>
                      </a:r>
                      <a:r>
                        <a:rPr sz="350" spc="10" dirty="0">
                          <a:solidFill>
                            <a:srgbClr val="FFFFFF"/>
                          </a:solidFill>
                          <a:latin typeface="Arial"/>
                          <a:cs typeface="Arial"/>
                        </a:rPr>
                        <a:t>Bash</a:t>
                      </a:r>
                      <a:r>
                        <a:rPr sz="350" spc="50" dirty="0">
                          <a:solidFill>
                            <a:srgbClr val="FFFFFF"/>
                          </a:solidFill>
                          <a:latin typeface="Arial"/>
                          <a:cs typeface="Arial"/>
                        </a:rPr>
                        <a:t> </a:t>
                      </a:r>
                      <a:r>
                        <a:rPr sz="350" spc="10" dirty="0">
                          <a:solidFill>
                            <a:srgbClr val="FFFFFF"/>
                          </a:solidFill>
                          <a:latin typeface="Arial"/>
                          <a:cs typeface="Arial"/>
                        </a:rPr>
                        <a:t>(10</a:t>
                      </a:r>
                      <a:r>
                        <a:rPr sz="350" spc="5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7"/>
                  </a:ext>
                </a:extLst>
              </a:tr>
              <a:tr h="62865">
                <a:tc>
                  <a:txBody>
                    <a:bodyPr/>
                    <a:lstStyle/>
                    <a:p>
                      <a:pPr marL="99695">
                        <a:lnSpc>
                          <a:spcPts val="345"/>
                        </a:lnSpc>
                        <a:spcBef>
                          <a:spcPts val="50"/>
                        </a:spcBef>
                      </a:pPr>
                      <a:r>
                        <a:rPr sz="350" dirty="0">
                          <a:solidFill>
                            <a:srgbClr val="FFFFFF"/>
                          </a:solidFill>
                          <a:latin typeface="Arial"/>
                          <a:cs typeface="Arial"/>
                        </a:rPr>
                        <a:t>Season</a:t>
                      </a:r>
                      <a:r>
                        <a:rPr sz="350" spc="80" dirty="0">
                          <a:solidFill>
                            <a:srgbClr val="FFFFFF"/>
                          </a:solidFill>
                          <a:latin typeface="Arial"/>
                          <a:cs typeface="Arial"/>
                        </a:rPr>
                        <a:t> </a:t>
                      </a:r>
                      <a:r>
                        <a:rPr sz="350" dirty="0">
                          <a:solidFill>
                            <a:srgbClr val="FFFFFF"/>
                          </a:solidFill>
                          <a:latin typeface="Arial"/>
                          <a:cs typeface="Arial"/>
                        </a:rPr>
                        <a:t>Opener</a:t>
                      </a:r>
                      <a:r>
                        <a:rPr sz="350" spc="50" dirty="0">
                          <a:solidFill>
                            <a:srgbClr val="FFFFFF"/>
                          </a:solidFill>
                          <a:latin typeface="Arial"/>
                          <a:cs typeface="Arial"/>
                        </a:rPr>
                        <a:t> </a:t>
                      </a:r>
                      <a:r>
                        <a:rPr sz="350" dirty="0">
                          <a:solidFill>
                            <a:srgbClr val="FFFFFF"/>
                          </a:solidFill>
                          <a:latin typeface="Arial"/>
                          <a:cs typeface="Arial"/>
                        </a:rPr>
                        <a:t>(10</a:t>
                      </a:r>
                      <a:r>
                        <a:rPr sz="350" spc="8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1,613</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1,693</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1,778</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1,867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1,960</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8"/>
                  </a:ext>
                </a:extLst>
              </a:tr>
              <a:tr h="62865">
                <a:tc>
                  <a:txBody>
                    <a:bodyPr/>
                    <a:lstStyle/>
                    <a:p>
                      <a:pPr marL="99695">
                        <a:lnSpc>
                          <a:spcPts val="345"/>
                        </a:lnSpc>
                        <a:spcBef>
                          <a:spcPts val="50"/>
                        </a:spcBef>
                      </a:pPr>
                      <a:r>
                        <a:rPr sz="350" spc="20" dirty="0">
                          <a:solidFill>
                            <a:srgbClr val="FFFFFF"/>
                          </a:solidFill>
                          <a:latin typeface="Arial"/>
                          <a:cs typeface="Arial"/>
                        </a:rPr>
                        <a:t>MLK</a:t>
                      </a:r>
                      <a:r>
                        <a:rPr sz="350" spc="35" dirty="0">
                          <a:solidFill>
                            <a:srgbClr val="FFFFFF"/>
                          </a:solidFill>
                          <a:latin typeface="Arial"/>
                          <a:cs typeface="Arial"/>
                        </a:rPr>
                        <a:t> </a:t>
                      </a:r>
                      <a:r>
                        <a:rPr sz="350" spc="20" dirty="0">
                          <a:solidFill>
                            <a:srgbClr val="FFFFFF"/>
                          </a:solidFill>
                          <a:latin typeface="Arial"/>
                          <a:cs typeface="Arial"/>
                        </a:rPr>
                        <a:t>Championships</a:t>
                      </a:r>
                      <a:r>
                        <a:rPr sz="350" spc="15" dirty="0">
                          <a:solidFill>
                            <a:srgbClr val="FFFFFF"/>
                          </a:solidFill>
                          <a:latin typeface="Arial"/>
                          <a:cs typeface="Arial"/>
                        </a:rPr>
                        <a:t> </a:t>
                      </a:r>
                      <a:r>
                        <a:rPr sz="350" spc="20" dirty="0">
                          <a:solidFill>
                            <a:srgbClr val="FFFFFF"/>
                          </a:solidFill>
                          <a:latin typeface="Arial"/>
                          <a:cs typeface="Arial"/>
                        </a:rPr>
                        <a:t>(10</a:t>
                      </a:r>
                      <a:r>
                        <a:rPr sz="350" spc="3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12.0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22225" algn="r">
                        <a:lnSpc>
                          <a:spcPts val="345"/>
                        </a:lnSpc>
                        <a:spcBef>
                          <a:spcPts val="50"/>
                        </a:spcBef>
                      </a:pPr>
                      <a:r>
                        <a:rPr sz="350" spc="-20" dirty="0">
                          <a:latin typeface="Arial"/>
                          <a:cs typeface="Arial"/>
                        </a:rPr>
                        <a:t>20.0</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3.0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2,479</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2,600</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2,727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2,861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3,001</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9"/>
                  </a:ext>
                </a:extLst>
              </a:tr>
              <a:tr h="62865">
                <a:tc>
                  <a:txBody>
                    <a:bodyPr/>
                    <a:lstStyle/>
                    <a:p>
                      <a:pPr marL="99695">
                        <a:lnSpc>
                          <a:spcPts val="345"/>
                        </a:lnSpc>
                        <a:spcBef>
                          <a:spcPts val="50"/>
                        </a:spcBef>
                      </a:pPr>
                      <a:r>
                        <a:rPr sz="350" dirty="0">
                          <a:solidFill>
                            <a:srgbClr val="FFFFFF"/>
                          </a:solidFill>
                          <a:latin typeface="Arial"/>
                          <a:cs typeface="Arial"/>
                        </a:rPr>
                        <a:t>Texas</a:t>
                      </a:r>
                      <a:r>
                        <a:rPr sz="350" spc="40" dirty="0">
                          <a:solidFill>
                            <a:srgbClr val="FFFFFF"/>
                          </a:solidFill>
                          <a:latin typeface="Arial"/>
                          <a:cs typeface="Arial"/>
                        </a:rPr>
                        <a:t> </a:t>
                      </a:r>
                      <a:r>
                        <a:rPr sz="350" dirty="0">
                          <a:solidFill>
                            <a:srgbClr val="FFFFFF"/>
                          </a:solidFill>
                          <a:latin typeface="Arial"/>
                          <a:cs typeface="Arial"/>
                        </a:rPr>
                        <a:t>Winter</a:t>
                      </a:r>
                      <a:r>
                        <a:rPr sz="350" spc="30" dirty="0">
                          <a:solidFill>
                            <a:srgbClr val="FFFFFF"/>
                          </a:solidFill>
                          <a:latin typeface="Arial"/>
                          <a:cs typeface="Arial"/>
                        </a:rPr>
                        <a:t> </a:t>
                      </a:r>
                      <a:r>
                        <a:rPr sz="350" dirty="0">
                          <a:solidFill>
                            <a:srgbClr val="FFFFFF"/>
                          </a:solidFill>
                          <a:latin typeface="Arial"/>
                          <a:cs typeface="Arial"/>
                        </a:rPr>
                        <a:t>Select</a:t>
                      </a:r>
                      <a:r>
                        <a:rPr sz="350" spc="35" dirty="0">
                          <a:solidFill>
                            <a:srgbClr val="FFFFFF"/>
                          </a:solidFill>
                          <a:latin typeface="Arial"/>
                          <a:cs typeface="Arial"/>
                        </a:rPr>
                        <a:t> </a:t>
                      </a:r>
                      <a:r>
                        <a:rPr sz="350" dirty="0">
                          <a:solidFill>
                            <a:srgbClr val="FFFFFF"/>
                          </a:solidFill>
                          <a:latin typeface="Arial"/>
                          <a:cs typeface="Arial"/>
                        </a:rPr>
                        <a:t>(6</a:t>
                      </a:r>
                      <a:r>
                        <a:rPr sz="350" spc="6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50"/>
                  </a:ext>
                </a:extLst>
              </a:tr>
              <a:tr h="62865">
                <a:tc>
                  <a:txBody>
                    <a:bodyPr/>
                    <a:lstStyle/>
                    <a:p>
                      <a:pPr marL="99695">
                        <a:lnSpc>
                          <a:spcPts val="345"/>
                        </a:lnSpc>
                        <a:spcBef>
                          <a:spcPts val="50"/>
                        </a:spcBef>
                      </a:pPr>
                      <a:r>
                        <a:rPr sz="350" dirty="0">
                          <a:solidFill>
                            <a:srgbClr val="FFFFFF"/>
                          </a:solidFill>
                          <a:latin typeface="Arial"/>
                          <a:cs typeface="Arial"/>
                        </a:rPr>
                        <a:t>Texas</a:t>
                      </a:r>
                      <a:r>
                        <a:rPr sz="350" spc="40" dirty="0">
                          <a:solidFill>
                            <a:srgbClr val="FFFFFF"/>
                          </a:solidFill>
                          <a:latin typeface="Arial"/>
                          <a:cs typeface="Arial"/>
                        </a:rPr>
                        <a:t> </a:t>
                      </a:r>
                      <a:r>
                        <a:rPr sz="350" dirty="0">
                          <a:solidFill>
                            <a:srgbClr val="FFFFFF"/>
                          </a:solidFill>
                          <a:latin typeface="Arial"/>
                          <a:cs typeface="Arial"/>
                        </a:rPr>
                        <a:t>Winter</a:t>
                      </a:r>
                      <a:r>
                        <a:rPr sz="350" spc="30" dirty="0">
                          <a:solidFill>
                            <a:srgbClr val="FFFFFF"/>
                          </a:solidFill>
                          <a:latin typeface="Arial"/>
                          <a:cs typeface="Arial"/>
                        </a:rPr>
                        <a:t> </a:t>
                      </a:r>
                      <a:r>
                        <a:rPr sz="350" dirty="0">
                          <a:solidFill>
                            <a:srgbClr val="FFFFFF"/>
                          </a:solidFill>
                          <a:latin typeface="Arial"/>
                          <a:cs typeface="Arial"/>
                        </a:rPr>
                        <a:t>Elite</a:t>
                      </a:r>
                      <a:r>
                        <a:rPr sz="350" spc="25" dirty="0">
                          <a:solidFill>
                            <a:srgbClr val="FFFFFF"/>
                          </a:solidFill>
                          <a:latin typeface="Arial"/>
                          <a:cs typeface="Arial"/>
                        </a:rPr>
                        <a:t> </a:t>
                      </a:r>
                      <a:r>
                        <a:rPr sz="350" dirty="0">
                          <a:solidFill>
                            <a:srgbClr val="FFFFFF"/>
                          </a:solidFill>
                          <a:latin typeface="Arial"/>
                          <a:cs typeface="Arial"/>
                        </a:rPr>
                        <a:t>(6</a:t>
                      </a:r>
                      <a:r>
                        <a:rPr sz="350" spc="6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51"/>
                  </a:ext>
                </a:extLst>
              </a:tr>
              <a:tr h="62865">
                <a:tc>
                  <a:txBody>
                    <a:bodyPr/>
                    <a:lstStyle/>
                    <a:p>
                      <a:pPr marL="99695">
                        <a:lnSpc>
                          <a:spcPts val="345"/>
                        </a:lnSpc>
                        <a:spcBef>
                          <a:spcPts val="50"/>
                        </a:spcBef>
                      </a:pPr>
                      <a:r>
                        <a:rPr sz="350" dirty="0">
                          <a:solidFill>
                            <a:srgbClr val="FFFFFF"/>
                          </a:solidFill>
                          <a:latin typeface="Arial"/>
                          <a:cs typeface="Arial"/>
                        </a:rPr>
                        <a:t>South</a:t>
                      </a:r>
                      <a:r>
                        <a:rPr sz="350" spc="70" dirty="0">
                          <a:solidFill>
                            <a:srgbClr val="FFFFFF"/>
                          </a:solidFill>
                          <a:latin typeface="Arial"/>
                          <a:cs typeface="Arial"/>
                        </a:rPr>
                        <a:t> </a:t>
                      </a:r>
                      <a:r>
                        <a:rPr sz="350" dirty="0">
                          <a:solidFill>
                            <a:srgbClr val="FFFFFF"/>
                          </a:solidFill>
                          <a:latin typeface="Arial"/>
                          <a:cs typeface="Arial"/>
                        </a:rPr>
                        <a:t>Winter</a:t>
                      </a:r>
                      <a:r>
                        <a:rPr sz="350" spc="35" dirty="0">
                          <a:solidFill>
                            <a:srgbClr val="FFFFFF"/>
                          </a:solidFill>
                          <a:latin typeface="Arial"/>
                          <a:cs typeface="Arial"/>
                        </a:rPr>
                        <a:t> </a:t>
                      </a:r>
                      <a:r>
                        <a:rPr sz="350" dirty="0">
                          <a:solidFill>
                            <a:srgbClr val="FFFFFF"/>
                          </a:solidFill>
                          <a:latin typeface="Arial"/>
                          <a:cs typeface="Arial"/>
                        </a:rPr>
                        <a:t>Select</a:t>
                      </a:r>
                      <a:r>
                        <a:rPr sz="350" spc="45" dirty="0">
                          <a:solidFill>
                            <a:srgbClr val="FFFFFF"/>
                          </a:solidFill>
                          <a:latin typeface="Arial"/>
                          <a:cs typeface="Arial"/>
                        </a:rPr>
                        <a:t> </a:t>
                      </a:r>
                      <a:r>
                        <a:rPr sz="350" dirty="0">
                          <a:solidFill>
                            <a:srgbClr val="FFFFFF"/>
                          </a:solidFill>
                          <a:latin typeface="Arial"/>
                          <a:cs typeface="Arial"/>
                        </a:rPr>
                        <a:t>(6</a:t>
                      </a:r>
                      <a:r>
                        <a:rPr sz="350" spc="7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52"/>
                  </a:ext>
                </a:extLst>
              </a:tr>
              <a:tr h="62865">
                <a:tc>
                  <a:txBody>
                    <a:bodyPr/>
                    <a:lstStyle/>
                    <a:p>
                      <a:pPr marL="99695">
                        <a:lnSpc>
                          <a:spcPts val="345"/>
                        </a:lnSpc>
                        <a:spcBef>
                          <a:spcPts val="50"/>
                        </a:spcBef>
                      </a:pPr>
                      <a:r>
                        <a:rPr sz="350" dirty="0">
                          <a:solidFill>
                            <a:srgbClr val="FFFFFF"/>
                          </a:solidFill>
                          <a:latin typeface="Arial"/>
                          <a:cs typeface="Arial"/>
                        </a:rPr>
                        <a:t>Cupid</a:t>
                      </a:r>
                      <a:r>
                        <a:rPr sz="350" spc="80" dirty="0">
                          <a:solidFill>
                            <a:srgbClr val="FFFFFF"/>
                          </a:solidFill>
                          <a:latin typeface="Arial"/>
                          <a:cs typeface="Arial"/>
                        </a:rPr>
                        <a:t> </a:t>
                      </a:r>
                      <a:r>
                        <a:rPr sz="350" dirty="0">
                          <a:solidFill>
                            <a:srgbClr val="FFFFFF"/>
                          </a:solidFill>
                          <a:latin typeface="Arial"/>
                          <a:cs typeface="Arial"/>
                        </a:rPr>
                        <a:t>Classic</a:t>
                      </a:r>
                      <a:r>
                        <a:rPr sz="350" spc="50" dirty="0">
                          <a:solidFill>
                            <a:srgbClr val="FFFFFF"/>
                          </a:solidFill>
                          <a:latin typeface="Arial"/>
                          <a:cs typeface="Arial"/>
                        </a:rPr>
                        <a:t> </a:t>
                      </a:r>
                      <a:r>
                        <a:rPr sz="350" dirty="0">
                          <a:solidFill>
                            <a:srgbClr val="FFFFFF"/>
                          </a:solidFill>
                          <a:latin typeface="Arial"/>
                          <a:cs typeface="Arial"/>
                        </a:rPr>
                        <a:t>(6</a:t>
                      </a:r>
                      <a:r>
                        <a:rPr sz="350" spc="9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53"/>
                  </a:ext>
                </a:extLst>
              </a:tr>
              <a:tr h="62865">
                <a:tc>
                  <a:txBody>
                    <a:bodyPr/>
                    <a:lstStyle/>
                    <a:p>
                      <a:pPr marL="99695">
                        <a:lnSpc>
                          <a:spcPts val="345"/>
                        </a:lnSpc>
                        <a:spcBef>
                          <a:spcPts val="50"/>
                        </a:spcBef>
                      </a:pPr>
                      <a:r>
                        <a:rPr sz="350" dirty="0">
                          <a:solidFill>
                            <a:srgbClr val="FFFFFF"/>
                          </a:solidFill>
                          <a:latin typeface="Arial"/>
                          <a:cs typeface="Arial"/>
                        </a:rPr>
                        <a:t>Presidents</a:t>
                      </a:r>
                      <a:r>
                        <a:rPr sz="350" spc="60" dirty="0">
                          <a:solidFill>
                            <a:srgbClr val="FFFFFF"/>
                          </a:solidFill>
                          <a:latin typeface="Arial"/>
                          <a:cs typeface="Arial"/>
                        </a:rPr>
                        <a:t> </a:t>
                      </a:r>
                      <a:r>
                        <a:rPr sz="350" dirty="0">
                          <a:solidFill>
                            <a:srgbClr val="FFFFFF"/>
                          </a:solidFill>
                          <a:latin typeface="Arial"/>
                          <a:cs typeface="Arial"/>
                        </a:rPr>
                        <a:t>Day</a:t>
                      </a:r>
                      <a:r>
                        <a:rPr sz="350" spc="60" dirty="0">
                          <a:solidFill>
                            <a:srgbClr val="FFFFFF"/>
                          </a:solidFill>
                          <a:latin typeface="Arial"/>
                          <a:cs typeface="Arial"/>
                        </a:rPr>
                        <a:t> </a:t>
                      </a:r>
                      <a:r>
                        <a:rPr sz="350" dirty="0">
                          <a:solidFill>
                            <a:srgbClr val="FFFFFF"/>
                          </a:solidFill>
                          <a:latin typeface="Arial"/>
                          <a:cs typeface="Arial"/>
                        </a:rPr>
                        <a:t>Challenge</a:t>
                      </a:r>
                      <a:r>
                        <a:rPr sz="350" spc="40" dirty="0">
                          <a:solidFill>
                            <a:srgbClr val="FFFFFF"/>
                          </a:solidFill>
                          <a:latin typeface="Arial"/>
                          <a:cs typeface="Arial"/>
                        </a:rPr>
                        <a:t> </a:t>
                      </a:r>
                      <a:r>
                        <a:rPr sz="350" dirty="0">
                          <a:solidFill>
                            <a:srgbClr val="FFFFFF"/>
                          </a:solidFill>
                          <a:latin typeface="Arial"/>
                          <a:cs typeface="Arial"/>
                        </a:rPr>
                        <a:t>(6</a:t>
                      </a:r>
                      <a:r>
                        <a:rPr sz="350" spc="85"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solidFill>
                      <a:srgbClr val="B8CCE4"/>
                    </a:solidFill>
                  </a:tcPr>
                </a:tc>
                <a:tc>
                  <a:txBody>
                    <a:bodyPr/>
                    <a:lstStyle/>
                    <a:p>
                      <a:pPr marR="15240" algn="r">
                        <a:lnSpc>
                          <a:spcPts val="345"/>
                        </a:lnSpc>
                        <a:spcBef>
                          <a:spcPts val="50"/>
                        </a:spcBef>
                      </a:pPr>
                      <a:r>
                        <a:rPr sz="350" spc="-25" dirty="0">
                          <a:latin typeface="Arial"/>
                          <a:cs typeface="Arial"/>
                        </a:rPr>
                        <a:t>3.0</a:t>
                      </a:r>
                      <a:endParaRPr sz="350">
                        <a:latin typeface="Arial"/>
                        <a:cs typeface="Arial"/>
                      </a:endParaRPr>
                    </a:p>
                  </a:txBody>
                  <a:tcPr marL="0" marR="0" marT="6350" marB="0">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2,016</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2,117</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2,223</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2,334</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2,450</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54"/>
                  </a:ext>
                </a:extLst>
              </a:tr>
              <a:tr h="62865">
                <a:tc>
                  <a:txBody>
                    <a:bodyPr/>
                    <a:lstStyle/>
                    <a:p>
                      <a:pPr marL="99695">
                        <a:lnSpc>
                          <a:spcPts val="345"/>
                        </a:lnSpc>
                        <a:spcBef>
                          <a:spcPts val="50"/>
                        </a:spcBef>
                      </a:pPr>
                      <a:r>
                        <a:rPr sz="350" dirty="0">
                          <a:solidFill>
                            <a:srgbClr val="FFFFFF"/>
                          </a:solidFill>
                          <a:latin typeface="Arial"/>
                          <a:cs typeface="Arial"/>
                        </a:rPr>
                        <a:t>South</a:t>
                      </a:r>
                      <a:r>
                        <a:rPr sz="350" spc="70" dirty="0">
                          <a:solidFill>
                            <a:srgbClr val="FFFFFF"/>
                          </a:solidFill>
                          <a:latin typeface="Arial"/>
                          <a:cs typeface="Arial"/>
                        </a:rPr>
                        <a:t> </a:t>
                      </a:r>
                      <a:r>
                        <a:rPr sz="350" dirty="0">
                          <a:solidFill>
                            <a:srgbClr val="FFFFFF"/>
                          </a:solidFill>
                          <a:latin typeface="Arial"/>
                          <a:cs typeface="Arial"/>
                        </a:rPr>
                        <a:t>Winter</a:t>
                      </a:r>
                      <a:r>
                        <a:rPr sz="350" spc="40" dirty="0">
                          <a:solidFill>
                            <a:srgbClr val="FFFFFF"/>
                          </a:solidFill>
                          <a:latin typeface="Arial"/>
                          <a:cs typeface="Arial"/>
                        </a:rPr>
                        <a:t> </a:t>
                      </a:r>
                      <a:r>
                        <a:rPr sz="350" dirty="0">
                          <a:solidFill>
                            <a:srgbClr val="FFFFFF"/>
                          </a:solidFill>
                          <a:latin typeface="Arial"/>
                          <a:cs typeface="Arial"/>
                        </a:rPr>
                        <a:t>Elite</a:t>
                      </a:r>
                      <a:r>
                        <a:rPr sz="350" spc="30" dirty="0">
                          <a:solidFill>
                            <a:srgbClr val="FFFFFF"/>
                          </a:solidFill>
                          <a:latin typeface="Arial"/>
                          <a:cs typeface="Arial"/>
                        </a:rPr>
                        <a:t> </a:t>
                      </a:r>
                      <a:r>
                        <a:rPr sz="350" dirty="0">
                          <a:solidFill>
                            <a:srgbClr val="FFFFFF"/>
                          </a:solidFill>
                          <a:latin typeface="Arial"/>
                          <a:cs typeface="Arial"/>
                        </a:rPr>
                        <a:t>(6</a:t>
                      </a:r>
                      <a:r>
                        <a:rPr sz="350" spc="70" dirty="0">
                          <a:solidFill>
                            <a:srgbClr val="FFFFFF"/>
                          </a:solidFill>
                          <a:latin typeface="Arial"/>
                          <a:cs typeface="Arial"/>
                        </a:rPr>
                        <a:t> </a:t>
                      </a:r>
                      <a:r>
                        <a:rPr sz="350" spc="-10" dirty="0">
                          <a:solidFill>
                            <a:srgbClr val="FFFFFF"/>
                          </a:solidFill>
                          <a:latin typeface="Arial"/>
                          <a:cs typeface="Arial"/>
                        </a:rPr>
                        <a:t>ages)</a:t>
                      </a:r>
                      <a:endParaRPr sz="35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D4D4D4"/>
                      </a:solidFill>
                      <a:prstDash val="solid"/>
                    </a:lnT>
                    <a:solidFill>
                      <a:srgbClr val="233038"/>
                    </a:solidFill>
                  </a:tcPr>
                </a:tc>
                <a:tc>
                  <a:txBody>
                    <a:bodyPr/>
                    <a:lstStyle/>
                    <a:p>
                      <a:pPr marR="25400" algn="r">
                        <a:lnSpc>
                          <a:spcPts val="345"/>
                        </a:lnSpc>
                        <a:spcBef>
                          <a:spcPts val="50"/>
                        </a:spcBef>
                      </a:pPr>
                      <a:r>
                        <a:rPr sz="350" spc="-25" dirty="0">
                          <a:latin typeface="Arial"/>
                          <a:cs typeface="Arial"/>
                        </a:rPr>
                        <a:t>112</a:t>
                      </a:r>
                      <a:endParaRPr sz="350">
                        <a:latin typeface="Arial"/>
                        <a:cs typeface="Arial"/>
                      </a:endParaRPr>
                    </a:p>
                  </a:txBody>
                  <a:tcPr marL="0" marR="0" marT="6350" marB="0">
                    <a:lnL w="6350">
                      <a:solidFill>
                        <a:srgbClr val="000000"/>
                      </a:solidFill>
                      <a:prstDash val="solid"/>
                    </a:lnL>
                    <a:lnB w="6350">
                      <a:solidFill>
                        <a:srgbClr val="000000"/>
                      </a:solidFill>
                      <a:prstDash val="solid"/>
                    </a:lnB>
                    <a:solidFill>
                      <a:srgbClr val="D9D9D9"/>
                    </a:solidFill>
                  </a:tcPr>
                </a:tc>
                <a:tc>
                  <a:txBody>
                    <a:bodyPr/>
                    <a:lstStyle/>
                    <a:p>
                      <a:pPr marL="40640" algn="ctr">
                        <a:lnSpc>
                          <a:spcPts val="345"/>
                        </a:lnSpc>
                        <a:spcBef>
                          <a:spcPts val="50"/>
                        </a:spcBef>
                      </a:pPr>
                      <a:r>
                        <a:rPr sz="350" spc="-25" dirty="0">
                          <a:latin typeface="Arial"/>
                          <a:cs typeface="Arial"/>
                        </a:rPr>
                        <a:t>118</a:t>
                      </a:r>
                      <a:endParaRPr sz="350">
                        <a:latin typeface="Arial"/>
                        <a:cs typeface="Arial"/>
                      </a:endParaRPr>
                    </a:p>
                  </a:txBody>
                  <a:tcPr marL="0" marR="0" marT="6350" marB="0">
                    <a:lnB w="6350">
                      <a:solidFill>
                        <a:srgbClr val="000000"/>
                      </a:solidFill>
                      <a:prstDash val="solid"/>
                    </a:lnB>
                    <a:solidFill>
                      <a:srgbClr val="D9D9D9"/>
                    </a:solidFill>
                  </a:tcPr>
                </a:tc>
                <a:tc>
                  <a:txBody>
                    <a:bodyPr/>
                    <a:lstStyle/>
                    <a:p>
                      <a:pPr marL="1905" algn="ctr">
                        <a:lnSpc>
                          <a:spcPts val="345"/>
                        </a:lnSpc>
                        <a:spcBef>
                          <a:spcPts val="50"/>
                        </a:spcBef>
                      </a:pPr>
                      <a:r>
                        <a:rPr sz="350" spc="-25" dirty="0">
                          <a:latin typeface="Arial"/>
                          <a:cs typeface="Arial"/>
                        </a:rPr>
                        <a:t>123</a:t>
                      </a:r>
                      <a:endParaRPr sz="350">
                        <a:latin typeface="Arial"/>
                        <a:cs typeface="Arial"/>
                      </a:endParaRPr>
                    </a:p>
                  </a:txBody>
                  <a:tcPr marL="0" marR="0" marT="6350" marB="0">
                    <a:lnB w="6350">
                      <a:solidFill>
                        <a:srgbClr val="000000"/>
                      </a:solidFill>
                      <a:prstDash val="solid"/>
                    </a:lnB>
                    <a:solidFill>
                      <a:srgbClr val="D9D9D9"/>
                    </a:solidFill>
                  </a:tcPr>
                </a:tc>
                <a:tc gridSpan="2">
                  <a:txBody>
                    <a:bodyPr/>
                    <a:lstStyle/>
                    <a:p>
                      <a:pPr marL="73660">
                        <a:lnSpc>
                          <a:spcPts val="345"/>
                        </a:lnSpc>
                        <a:spcBef>
                          <a:spcPts val="50"/>
                        </a:spcBef>
                      </a:pPr>
                      <a:r>
                        <a:rPr sz="350" spc="-25" dirty="0">
                          <a:latin typeface="Arial"/>
                          <a:cs typeface="Arial"/>
                        </a:rPr>
                        <a:t>130</a:t>
                      </a:r>
                      <a:endParaRPr sz="350">
                        <a:latin typeface="Arial"/>
                        <a:cs typeface="Arial"/>
                      </a:endParaRPr>
                    </a:p>
                  </a:txBody>
                  <a:tcPr marL="0" marR="0" marT="6350" marB="0">
                    <a:lnB w="6350">
                      <a:solidFill>
                        <a:srgbClr val="000000"/>
                      </a:solidFill>
                      <a:prstDash val="solid"/>
                    </a:lnB>
                    <a:solidFill>
                      <a:srgbClr val="D9D9D9"/>
                    </a:solidFill>
                  </a:tcPr>
                </a:tc>
                <a:tc hMerge="1">
                  <a:txBody>
                    <a:bodyPr/>
                    <a:lstStyle/>
                    <a:p>
                      <a:endParaRPr/>
                    </a:p>
                  </a:txBody>
                  <a:tcPr marL="0" marR="0" marT="0" marB="0"/>
                </a:tc>
                <a:tc>
                  <a:txBody>
                    <a:bodyPr/>
                    <a:lstStyle/>
                    <a:p>
                      <a:pPr marL="3810" algn="ctr">
                        <a:lnSpc>
                          <a:spcPts val="345"/>
                        </a:lnSpc>
                        <a:spcBef>
                          <a:spcPts val="50"/>
                        </a:spcBef>
                      </a:pPr>
                      <a:r>
                        <a:rPr sz="350" spc="-25" dirty="0">
                          <a:latin typeface="Arial"/>
                          <a:cs typeface="Arial"/>
                        </a:rPr>
                        <a:t>136</a:t>
                      </a:r>
                      <a:endParaRPr sz="350">
                        <a:latin typeface="Arial"/>
                        <a:cs typeface="Arial"/>
                      </a:endParaRPr>
                    </a:p>
                  </a:txBody>
                  <a:tcPr marL="0" marR="0" marT="6350" marB="0">
                    <a:lnR w="6350">
                      <a:solidFill>
                        <a:srgbClr val="000000"/>
                      </a:solidFill>
                      <a:prstDash val="solid"/>
                    </a:lnR>
                    <a:lnB w="6350">
                      <a:solidFill>
                        <a:srgbClr val="000000"/>
                      </a:solidFill>
                      <a:prstDash val="solid"/>
                    </a:lnB>
                    <a:solidFill>
                      <a:srgbClr val="D9D9D9"/>
                    </a:solidFill>
                  </a:tcPr>
                </a:tc>
                <a:tc>
                  <a:txBody>
                    <a:bodyPr/>
                    <a:lstStyle/>
                    <a:p>
                      <a:pPr marR="12700" algn="r">
                        <a:lnSpc>
                          <a:spcPts val="345"/>
                        </a:lnSpc>
                        <a:spcBef>
                          <a:spcPts val="50"/>
                        </a:spcBef>
                      </a:pPr>
                      <a:r>
                        <a:rPr sz="350" spc="-20" dirty="0">
                          <a:latin typeface="Arial"/>
                          <a:cs typeface="Arial"/>
                        </a:rPr>
                        <a:t>10.0</a:t>
                      </a:r>
                      <a:endParaRPr sz="350">
                        <a:latin typeface="Arial"/>
                        <a:cs typeface="Arial"/>
                      </a:endParaRPr>
                    </a:p>
                  </a:txBody>
                  <a:tcPr marL="0" marR="0" marT="6350" marB="0">
                    <a:lnL w="6350">
                      <a:solidFill>
                        <a:srgbClr val="000000"/>
                      </a:solidFill>
                      <a:prstDash val="solid"/>
                    </a:lnL>
                    <a:lnB w="6350">
                      <a:solidFill>
                        <a:srgbClr val="000000"/>
                      </a:solidFill>
                      <a:prstDash val="solid"/>
                    </a:lnB>
                    <a:solidFill>
                      <a:srgbClr val="B8CCE4"/>
                    </a:solidFill>
                  </a:tcPr>
                </a:tc>
                <a:tc>
                  <a:txBody>
                    <a:bodyPr/>
                    <a:lstStyle/>
                    <a:p>
                      <a:pPr marR="79375" algn="r">
                        <a:lnSpc>
                          <a:spcPts val="345"/>
                        </a:lnSpc>
                        <a:spcBef>
                          <a:spcPts val="50"/>
                        </a:spcBef>
                      </a:pPr>
                      <a:r>
                        <a:rPr sz="350" spc="-50" dirty="0">
                          <a:latin typeface="Arial"/>
                          <a:cs typeface="Arial"/>
                        </a:rPr>
                        <a:t>-</a:t>
                      </a:r>
                      <a:endParaRPr sz="350">
                        <a:latin typeface="Arial"/>
                        <a:cs typeface="Arial"/>
                      </a:endParaRPr>
                    </a:p>
                  </a:txBody>
                  <a:tcPr marL="0" marR="0" marT="6350" marB="0">
                    <a:lnB w="6350">
                      <a:solidFill>
                        <a:srgbClr val="000000"/>
                      </a:solidFill>
                      <a:prstDash val="solid"/>
                    </a:lnB>
                    <a:solidFill>
                      <a:srgbClr val="B8CCE4"/>
                    </a:solidFill>
                  </a:tcPr>
                </a:tc>
                <a:tc>
                  <a:txBody>
                    <a:bodyPr/>
                    <a:lstStyle/>
                    <a:p>
                      <a:pPr marR="15240" algn="r">
                        <a:lnSpc>
                          <a:spcPts val="345"/>
                        </a:lnSpc>
                        <a:spcBef>
                          <a:spcPts val="50"/>
                        </a:spcBef>
                      </a:pPr>
                      <a:r>
                        <a:rPr sz="350" spc="-25" dirty="0">
                          <a:latin typeface="Arial"/>
                          <a:cs typeface="Arial"/>
                        </a:rPr>
                        <a:t>2.0</a:t>
                      </a:r>
                      <a:endParaRPr sz="350">
                        <a:latin typeface="Arial"/>
                        <a:cs typeface="Arial"/>
                      </a:endParaRPr>
                    </a:p>
                  </a:txBody>
                  <a:tcPr marL="0" marR="0" marT="6350" marB="0">
                    <a:lnB w="6350">
                      <a:solidFill>
                        <a:srgbClr val="000000"/>
                      </a:solidFill>
                      <a:prstDash val="solid"/>
                    </a:lnB>
                    <a:solidFill>
                      <a:srgbClr val="B8CCE4"/>
                    </a:solidFill>
                  </a:tcPr>
                </a:tc>
                <a:tc>
                  <a:txBody>
                    <a:bodyPr/>
                    <a:lstStyle/>
                    <a:p>
                      <a:pPr marL="7620" algn="ctr">
                        <a:lnSpc>
                          <a:spcPts val="345"/>
                        </a:lnSpc>
                        <a:spcBef>
                          <a:spcPts val="50"/>
                        </a:spcBef>
                      </a:pPr>
                      <a:r>
                        <a:rPr sz="350" spc="-25" dirty="0">
                          <a:latin typeface="Arial"/>
                          <a:cs typeface="Arial"/>
                        </a:rPr>
                        <a:t>60%</a:t>
                      </a:r>
                      <a:endParaRPr sz="350">
                        <a:latin typeface="Arial"/>
                        <a:cs typeface="Arial"/>
                      </a:endParaRPr>
                    </a:p>
                  </a:txBody>
                  <a:tcPr marL="0" marR="0" marT="6350" marB="0">
                    <a:lnR w="6350">
                      <a:solidFill>
                        <a:srgbClr val="000000"/>
                      </a:solidFill>
                      <a:prstDash val="solid"/>
                    </a:lnR>
                    <a:lnB w="6350">
                      <a:solidFill>
                        <a:srgbClr val="000000"/>
                      </a:solidFill>
                      <a:prstDash val="solid"/>
                    </a:lnB>
                    <a:solidFill>
                      <a:srgbClr val="B8CCE4"/>
                    </a:solidFill>
                  </a:tcPr>
                </a:tc>
                <a:tc>
                  <a:txBody>
                    <a:bodyPr/>
                    <a:lstStyle/>
                    <a:p>
                      <a:pPr marL="99695">
                        <a:lnSpc>
                          <a:spcPts val="345"/>
                        </a:lnSpc>
                        <a:spcBef>
                          <a:spcPts val="50"/>
                        </a:spcBef>
                      </a:pPr>
                      <a:r>
                        <a:rPr sz="350" b="1" spc="-10" dirty="0">
                          <a:solidFill>
                            <a:srgbClr val="FFFFFF"/>
                          </a:solidFill>
                          <a:latin typeface="Arial"/>
                          <a:cs typeface="Arial"/>
                        </a:rPr>
                        <a:t>1,344</a:t>
                      </a:r>
                      <a:endParaRPr sz="350">
                        <a:latin typeface="Arial"/>
                        <a:cs typeface="Arial"/>
                      </a:endParaRPr>
                    </a:p>
                  </a:txBody>
                  <a:tcPr marL="0" marR="0" marT="6350" marB="0">
                    <a:lnL w="6350">
                      <a:solidFill>
                        <a:srgbClr val="000000"/>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1,411</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1,482</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gridSpan="2">
                  <a:txBody>
                    <a:bodyPr/>
                    <a:lstStyle/>
                    <a:p>
                      <a:pPr marL="99695">
                        <a:lnSpc>
                          <a:spcPts val="345"/>
                        </a:lnSpc>
                        <a:spcBef>
                          <a:spcPts val="50"/>
                        </a:spcBef>
                      </a:pPr>
                      <a:r>
                        <a:rPr sz="350" b="1" spc="-10" dirty="0">
                          <a:solidFill>
                            <a:srgbClr val="FFFFFF"/>
                          </a:solidFill>
                          <a:latin typeface="Arial"/>
                          <a:cs typeface="Arial"/>
                        </a:rPr>
                        <a:t>1,556</a:t>
                      </a:r>
                      <a:endParaRPr sz="350">
                        <a:latin typeface="Arial"/>
                        <a:cs typeface="Arial"/>
                      </a:endParaRPr>
                    </a:p>
                  </a:txBody>
                  <a:tcPr marL="0" marR="0" marT="635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hMerge="1">
                  <a:txBody>
                    <a:bodyPr/>
                    <a:lstStyle/>
                    <a:p>
                      <a:endParaRPr/>
                    </a:p>
                  </a:txBody>
                  <a:tcPr marL="0" marR="0" marT="0" marB="0"/>
                </a:tc>
                <a:tc>
                  <a:txBody>
                    <a:bodyPr/>
                    <a:lstStyle/>
                    <a:p>
                      <a:pPr marL="73025" algn="ctr">
                        <a:lnSpc>
                          <a:spcPts val="345"/>
                        </a:lnSpc>
                        <a:spcBef>
                          <a:spcPts val="50"/>
                        </a:spcBef>
                      </a:pPr>
                      <a:r>
                        <a:rPr sz="350" b="1" spc="-10" dirty="0">
                          <a:solidFill>
                            <a:srgbClr val="FFFFFF"/>
                          </a:solidFill>
                          <a:latin typeface="Arial"/>
                          <a:cs typeface="Arial"/>
                        </a:rPr>
                        <a:t>1,634</a:t>
                      </a:r>
                      <a:endParaRPr sz="350">
                        <a:latin typeface="Arial"/>
                        <a:cs typeface="Arial"/>
                      </a:endParaRPr>
                    </a:p>
                  </a:txBody>
                  <a:tcPr marL="0" marR="0" marT="6350" marB="0">
                    <a:lnL w="6350">
                      <a:solidFill>
                        <a:srgbClr val="D4D4D4"/>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extLst>
                  <a:ext uri="{0D108BD9-81ED-4DB2-BD59-A6C34878D82A}">
                    <a16:rowId xmlns:a16="http://schemas.microsoft.com/office/drawing/2014/main" val="10055"/>
                  </a:ext>
                </a:extLst>
              </a:tr>
              <a:tr h="87630">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B w="6350">
                      <a:solidFill>
                        <a:srgbClr val="000000"/>
                      </a:solidFill>
                      <a:prstDash val="solid"/>
                    </a:lnB>
                    <a:solidFill>
                      <a:srgbClr val="769DAA"/>
                    </a:solidFill>
                  </a:tcPr>
                </a:tc>
                <a:tc>
                  <a:txBody>
                    <a:bodyPr/>
                    <a:lstStyle/>
                    <a:p>
                      <a:pPr>
                        <a:lnSpc>
                          <a:spcPct val="100000"/>
                        </a:lnSpc>
                      </a:pPr>
                      <a:endParaRPr sz="400">
                        <a:latin typeface="Times New Roman"/>
                        <a:cs typeface="Times New Roman"/>
                      </a:endParaRPr>
                    </a:p>
                  </a:txBody>
                  <a:tcPr marL="0" marR="0" marT="0" marB="0">
                    <a:lnT w="6350">
                      <a:solidFill>
                        <a:srgbClr val="000000"/>
                      </a:solidFill>
                      <a:prstDash val="solid"/>
                    </a:lnT>
                    <a:lnB w="6350">
                      <a:solidFill>
                        <a:srgbClr val="000000"/>
                      </a:solidFill>
                      <a:prstDash val="solid"/>
                    </a:lnB>
                    <a:solidFill>
                      <a:srgbClr val="769DAA"/>
                    </a:solidFill>
                  </a:tcPr>
                </a:tc>
                <a:tc gridSpan="4">
                  <a:txBody>
                    <a:bodyPr/>
                    <a:lstStyle/>
                    <a:p>
                      <a:pPr marL="54610">
                        <a:lnSpc>
                          <a:spcPct val="100000"/>
                        </a:lnSpc>
                        <a:spcBef>
                          <a:spcPts val="130"/>
                        </a:spcBef>
                      </a:pPr>
                      <a:r>
                        <a:rPr sz="350" b="1" dirty="0">
                          <a:solidFill>
                            <a:srgbClr val="FFFFFF"/>
                          </a:solidFill>
                          <a:latin typeface="Arial"/>
                          <a:cs typeface="Arial"/>
                        </a:rPr>
                        <a:t>Total</a:t>
                      </a:r>
                      <a:r>
                        <a:rPr sz="350" b="1" spc="114" dirty="0">
                          <a:solidFill>
                            <a:srgbClr val="FFFFFF"/>
                          </a:solidFill>
                          <a:latin typeface="Arial"/>
                          <a:cs typeface="Arial"/>
                        </a:rPr>
                        <a:t> </a:t>
                      </a:r>
                      <a:r>
                        <a:rPr sz="350" b="1" dirty="0">
                          <a:solidFill>
                            <a:srgbClr val="FFFFFF"/>
                          </a:solidFill>
                          <a:latin typeface="Arial"/>
                          <a:cs typeface="Arial"/>
                        </a:rPr>
                        <a:t>Number</a:t>
                      </a:r>
                      <a:r>
                        <a:rPr sz="350" b="1" spc="105" dirty="0">
                          <a:solidFill>
                            <a:srgbClr val="FFFFFF"/>
                          </a:solidFill>
                          <a:latin typeface="Arial"/>
                          <a:cs typeface="Arial"/>
                        </a:rPr>
                        <a:t> </a:t>
                      </a:r>
                      <a:r>
                        <a:rPr sz="350" b="1" dirty="0">
                          <a:solidFill>
                            <a:srgbClr val="FFFFFF"/>
                          </a:solidFill>
                          <a:latin typeface="Arial"/>
                          <a:cs typeface="Arial"/>
                        </a:rPr>
                        <a:t>of</a:t>
                      </a:r>
                      <a:r>
                        <a:rPr sz="350" b="1" spc="75" dirty="0">
                          <a:solidFill>
                            <a:srgbClr val="FFFFFF"/>
                          </a:solidFill>
                          <a:latin typeface="Arial"/>
                          <a:cs typeface="Arial"/>
                        </a:rPr>
                        <a:t> </a:t>
                      </a:r>
                      <a:r>
                        <a:rPr sz="350" b="1" dirty="0">
                          <a:solidFill>
                            <a:srgbClr val="FFFFFF"/>
                          </a:solidFill>
                          <a:latin typeface="Arial"/>
                          <a:cs typeface="Arial"/>
                        </a:rPr>
                        <a:t>Room</a:t>
                      </a:r>
                      <a:r>
                        <a:rPr sz="350" b="1" spc="95" dirty="0">
                          <a:solidFill>
                            <a:srgbClr val="FFFFFF"/>
                          </a:solidFill>
                          <a:latin typeface="Arial"/>
                          <a:cs typeface="Arial"/>
                        </a:rPr>
                        <a:t> </a:t>
                      </a:r>
                      <a:r>
                        <a:rPr sz="350" b="1" spc="-10" dirty="0">
                          <a:solidFill>
                            <a:srgbClr val="FFFFFF"/>
                          </a:solidFill>
                          <a:latin typeface="Arial"/>
                          <a:cs typeface="Arial"/>
                        </a:rPr>
                        <a:t>Nights</a:t>
                      </a:r>
                      <a:endParaRPr sz="350">
                        <a:latin typeface="Arial"/>
                        <a:cs typeface="Arial"/>
                      </a:endParaRPr>
                    </a:p>
                  </a:txBody>
                  <a:tcPr marL="0" marR="0" marT="16510" marB="0">
                    <a:lnT w="6350">
                      <a:solidFill>
                        <a:srgbClr val="000000"/>
                      </a:solidFill>
                      <a:prstDash val="solid"/>
                    </a:lnT>
                    <a:lnB w="6350">
                      <a:solidFill>
                        <a:srgbClr val="000000"/>
                      </a:solidFill>
                      <a:prstDash val="solid"/>
                    </a:lnB>
                    <a:solidFill>
                      <a:srgbClr val="769DA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T w="6350">
                      <a:solidFill>
                        <a:srgbClr val="000000"/>
                      </a:solidFill>
                      <a:prstDash val="solid"/>
                    </a:lnT>
                    <a:lnB w="6350">
                      <a:solidFill>
                        <a:srgbClr val="000000"/>
                      </a:solidFill>
                      <a:prstDash val="solid"/>
                    </a:lnB>
                    <a:solidFill>
                      <a:srgbClr val="769DAA"/>
                    </a:solidFill>
                  </a:tcPr>
                </a:tc>
                <a:tc>
                  <a:txBody>
                    <a:bodyPr/>
                    <a:lstStyle/>
                    <a:p>
                      <a:pPr>
                        <a:lnSpc>
                          <a:spcPct val="100000"/>
                        </a:lnSpc>
                      </a:pPr>
                      <a:endParaRPr sz="400">
                        <a:latin typeface="Times New Roman"/>
                        <a:cs typeface="Times New Roman"/>
                      </a:endParaRPr>
                    </a:p>
                  </a:txBody>
                  <a:tcPr marL="0" marR="0" marT="0" marB="0">
                    <a:lnT w="6350">
                      <a:solidFill>
                        <a:srgbClr val="000000"/>
                      </a:solidFill>
                      <a:prstDash val="solid"/>
                    </a:lnT>
                    <a:lnB w="6350">
                      <a:solidFill>
                        <a:srgbClr val="000000"/>
                      </a:solidFill>
                      <a:prstDash val="solid"/>
                    </a:lnB>
                    <a:solidFill>
                      <a:srgbClr val="769DAA"/>
                    </a:solidFill>
                  </a:tcPr>
                </a:tc>
                <a:tc>
                  <a:txBody>
                    <a:bodyPr/>
                    <a:lstStyle/>
                    <a:p>
                      <a:pPr>
                        <a:lnSpc>
                          <a:spcPct val="100000"/>
                        </a:lnSpc>
                      </a:pPr>
                      <a:endParaRPr sz="400" dirty="0">
                        <a:latin typeface="Times New Roman"/>
                        <a:cs typeface="Times New Roman"/>
                      </a:endParaRPr>
                    </a:p>
                  </a:txBody>
                  <a:tcPr marL="0" marR="0" marT="0" marB="0">
                    <a:lnT w="6350">
                      <a:solidFill>
                        <a:srgbClr val="000000"/>
                      </a:solidFill>
                      <a:prstDash val="solid"/>
                    </a:lnT>
                    <a:lnB w="6350">
                      <a:solidFill>
                        <a:srgbClr val="000000"/>
                      </a:solidFill>
                      <a:prstDash val="solid"/>
                    </a:lnB>
                    <a:solidFill>
                      <a:srgbClr val="769DAA"/>
                    </a:solidFill>
                  </a:tcPr>
                </a:tc>
                <a:tc>
                  <a:txBody>
                    <a:bodyPr/>
                    <a:lstStyle/>
                    <a:p>
                      <a:pPr>
                        <a:lnSpc>
                          <a:spcPct val="100000"/>
                        </a:lnSpc>
                      </a:pPr>
                      <a:endParaRPr sz="400">
                        <a:latin typeface="Times New Roman"/>
                        <a:cs typeface="Times New Roman"/>
                      </a:endParaRPr>
                    </a:p>
                  </a:txBody>
                  <a:tcPr marL="0" marR="0" marT="0" marB="0">
                    <a:lnT w="6350">
                      <a:solidFill>
                        <a:srgbClr val="000000"/>
                      </a:solidFill>
                      <a:prstDash val="solid"/>
                    </a:lnT>
                    <a:lnB w="6350">
                      <a:solidFill>
                        <a:srgbClr val="000000"/>
                      </a:solidFill>
                      <a:prstDash val="solid"/>
                    </a:lnB>
                    <a:solidFill>
                      <a:srgbClr val="769DAA"/>
                    </a:solidFill>
                  </a:tcPr>
                </a:tc>
                <a:tc>
                  <a:txBody>
                    <a:bodyPr/>
                    <a:lstStyle/>
                    <a:p>
                      <a:pPr>
                        <a:lnSpc>
                          <a:spcPct val="100000"/>
                        </a:lnSpc>
                      </a:pPr>
                      <a:endParaRPr sz="400">
                        <a:latin typeface="Times New Roman"/>
                        <a:cs typeface="Times New Roman"/>
                      </a:endParaRPr>
                    </a:p>
                  </a:txBody>
                  <a:tcPr marL="0" marR="0" marT="0" marB="0">
                    <a:lnT w="6350">
                      <a:solidFill>
                        <a:srgbClr val="000000"/>
                      </a:solidFill>
                      <a:prstDash val="solid"/>
                    </a:lnT>
                    <a:lnB w="6350">
                      <a:solidFill>
                        <a:srgbClr val="000000"/>
                      </a:solidFill>
                      <a:prstDash val="solid"/>
                    </a:lnB>
                    <a:solidFill>
                      <a:srgbClr val="769DAA"/>
                    </a:solidFill>
                  </a:tcPr>
                </a:tc>
                <a:tc>
                  <a:txBody>
                    <a:bodyPr/>
                    <a:lstStyle/>
                    <a:p>
                      <a:pPr marL="41275">
                        <a:lnSpc>
                          <a:spcPct val="100000"/>
                        </a:lnSpc>
                        <a:spcBef>
                          <a:spcPts val="130"/>
                        </a:spcBef>
                      </a:pPr>
                      <a:r>
                        <a:rPr sz="350" b="1" spc="-10" dirty="0">
                          <a:solidFill>
                            <a:srgbClr val="FFFFFF"/>
                          </a:solidFill>
                          <a:latin typeface="Arial"/>
                          <a:cs typeface="Arial"/>
                        </a:rPr>
                        <a:t>261,386</a:t>
                      </a:r>
                      <a:endParaRPr sz="350">
                        <a:latin typeface="Arial"/>
                        <a:cs typeface="Arial"/>
                      </a:endParaRPr>
                    </a:p>
                  </a:txBody>
                  <a:tcPr marL="0" marR="0" marT="16510" marB="0">
                    <a:lnT w="6350">
                      <a:solidFill>
                        <a:srgbClr val="000000"/>
                      </a:solidFill>
                      <a:prstDash val="solid"/>
                    </a:lnT>
                    <a:lnB w="6350">
                      <a:solidFill>
                        <a:srgbClr val="000000"/>
                      </a:solidFill>
                      <a:prstDash val="solid"/>
                    </a:lnB>
                    <a:solidFill>
                      <a:srgbClr val="769DAA"/>
                    </a:solidFill>
                  </a:tcPr>
                </a:tc>
                <a:tc>
                  <a:txBody>
                    <a:bodyPr/>
                    <a:lstStyle/>
                    <a:p>
                      <a:pPr marL="40005" algn="ctr">
                        <a:lnSpc>
                          <a:spcPct val="100000"/>
                        </a:lnSpc>
                        <a:spcBef>
                          <a:spcPts val="130"/>
                        </a:spcBef>
                      </a:pPr>
                      <a:r>
                        <a:rPr sz="350" b="1" spc="-10" dirty="0">
                          <a:solidFill>
                            <a:srgbClr val="FFFFFF"/>
                          </a:solidFill>
                          <a:latin typeface="Arial"/>
                          <a:cs typeface="Arial"/>
                        </a:rPr>
                        <a:t>273,567</a:t>
                      </a:r>
                      <a:endParaRPr sz="350">
                        <a:latin typeface="Arial"/>
                        <a:cs typeface="Arial"/>
                      </a:endParaRPr>
                    </a:p>
                  </a:txBody>
                  <a:tcPr marL="0" marR="0" marT="16510" marB="0">
                    <a:lnT w="6350">
                      <a:solidFill>
                        <a:srgbClr val="000000"/>
                      </a:solidFill>
                      <a:prstDash val="solid"/>
                    </a:lnT>
                    <a:lnB w="6350">
                      <a:solidFill>
                        <a:srgbClr val="000000"/>
                      </a:solidFill>
                      <a:prstDash val="solid"/>
                    </a:lnB>
                    <a:solidFill>
                      <a:srgbClr val="769DAA"/>
                    </a:solidFill>
                  </a:tcPr>
                </a:tc>
                <a:tc>
                  <a:txBody>
                    <a:bodyPr/>
                    <a:lstStyle/>
                    <a:p>
                      <a:pPr>
                        <a:lnSpc>
                          <a:spcPct val="100000"/>
                        </a:lnSpc>
                      </a:pPr>
                      <a:endParaRPr sz="400">
                        <a:latin typeface="Times New Roman"/>
                        <a:cs typeface="Times New Roman"/>
                      </a:endParaRPr>
                    </a:p>
                  </a:txBody>
                  <a:tcPr marL="0" marR="0" marT="0" marB="0">
                    <a:lnT w="6350">
                      <a:solidFill>
                        <a:srgbClr val="000000"/>
                      </a:solidFill>
                      <a:prstDash val="solid"/>
                    </a:lnT>
                    <a:lnB w="6350">
                      <a:solidFill>
                        <a:srgbClr val="000000"/>
                      </a:solidFill>
                      <a:prstDash val="solid"/>
                    </a:lnB>
                    <a:solidFill>
                      <a:srgbClr val="769DAA"/>
                    </a:solidFill>
                  </a:tcPr>
                </a:tc>
                <a:tc>
                  <a:txBody>
                    <a:bodyPr/>
                    <a:lstStyle/>
                    <a:p>
                      <a:pPr marL="14604" algn="ctr">
                        <a:lnSpc>
                          <a:spcPct val="100000"/>
                        </a:lnSpc>
                        <a:spcBef>
                          <a:spcPts val="130"/>
                        </a:spcBef>
                      </a:pPr>
                      <a:r>
                        <a:rPr sz="350" b="1" spc="-10" dirty="0">
                          <a:solidFill>
                            <a:srgbClr val="FFFFFF"/>
                          </a:solidFill>
                          <a:latin typeface="Arial"/>
                          <a:cs typeface="Arial"/>
                        </a:rPr>
                        <a:t>286,357</a:t>
                      </a:r>
                      <a:endParaRPr sz="350">
                        <a:latin typeface="Arial"/>
                        <a:cs typeface="Arial"/>
                      </a:endParaRPr>
                    </a:p>
                  </a:txBody>
                  <a:tcPr marL="0" marR="0" marT="16510" marB="0">
                    <a:lnT w="6350">
                      <a:solidFill>
                        <a:srgbClr val="000000"/>
                      </a:solidFill>
                      <a:prstDash val="solid"/>
                    </a:lnT>
                    <a:lnB w="6350">
                      <a:solidFill>
                        <a:srgbClr val="000000"/>
                      </a:solidFill>
                      <a:prstDash val="solid"/>
                    </a:lnB>
                    <a:solidFill>
                      <a:srgbClr val="769DAA"/>
                    </a:solidFill>
                  </a:tcPr>
                </a:tc>
                <a:tc gridSpan="2">
                  <a:txBody>
                    <a:bodyPr/>
                    <a:lstStyle/>
                    <a:p>
                      <a:pPr marL="41275">
                        <a:lnSpc>
                          <a:spcPct val="100000"/>
                        </a:lnSpc>
                        <a:spcBef>
                          <a:spcPts val="130"/>
                        </a:spcBef>
                      </a:pPr>
                      <a:r>
                        <a:rPr sz="350" b="1" spc="-10" dirty="0">
                          <a:solidFill>
                            <a:srgbClr val="FFFFFF"/>
                          </a:solidFill>
                          <a:latin typeface="Arial"/>
                          <a:cs typeface="Arial"/>
                        </a:rPr>
                        <a:t>299,786</a:t>
                      </a:r>
                      <a:endParaRPr sz="350">
                        <a:latin typeface="Arial"/>
                        <a:cs typeface="Arial"/>
                      </a:endParaRPr>
                    </a:p>
                  </a:txBody>
                  <a:tcPr marL="0" marR="0" marT="16510" marB="0">
                    <a:lnT w="6350">
                      <a:solidFill>
                        <a:srgbClr val="000000"/>
                      </a:solidFill>
                      <a:prstDash val="solid"/>
                    </a:lnT>
                    <a:lnB w="6350">
                      <a:solidFill>
                        <a:srgbClr val="000000"/>
                      </a:solidFill>
                      <a:prstDash val="solid"/>
                    </a:lnB>
                    <a:solidFill>
                      <a:srgbClr val="769DAA"/>
                    </a:solidFill>
                  </a:tcPr>
                </a:tc>
                <a:tc hMerge="1">
                  <a:txBody>
                    <a:bodyPr/>
                    <a:lstStyle/>
                    <a:p>
                      <a:endParaRPr/>
                    </a:p>
                  </a:txBody>
                  <a:tcPr marL="0" marR="0" marT="0" marB="0"/>
                </a:tc>
                <a:tc>
                  <a:txBody>
                    <a:bodyPr/>
                    <a:lstStyle/>
                    <a:p>
                      <a:pPr marL="14604" algn="ctr">
                        <a:lnSpc>
                          <a:spcPct val="100000"/>
                        </a:lnSpc>
                        <a:spcBef>
                          <a:spcPts val="130"/>
                        </a:spcBef>
                      </a:pPr>
                      <a:r>
                        <a:rPr sz="350" b="1" spc="-10" dirty="0">
                          <a:solidFill>
                            <a:srgbClr val="FFFFFF"/>
                          </a:solidFill>
                          <a:latin typeface="Arial"/>
                          <a:cs typeface="Arial"/>
                        </a:rPr>
                        <a:t>313,887</a:t>
                      </a:r>
                      <a:endParaRPr sz="350" dirty="0">
                        <a:latin typeface="Arial"/>
                        <a:cs typeface="Arial"/>
                      </a:endParaRPr>
                    </a:p>
                  </a:txBody>
                  <a:tcPr marL="0" marR="0" marT="16510" marB="0">
                    <a:lnR w="6350">
                      <a:solidFill>
                        <a:srgbClr val="000000"/>
                      </a:solidFill>
                      <a:prstDash val="solid"/>
                    </a:lnR>
                    <a:lnT w="6350">
                      <a:solidFill>
                        <a:srgbClr val="000000"/>
                      </a:solidFill>
                      <a:prstDash val="solid"/>
                    </a:lnT>
                    <a:lnB w="6350">
                      <a:solidFill>
                        <a:srgbClr val="000000"/>
                      </a:solidFill>
                      <a:prstDash val="solid"/>
                    </a:lnB>
                    <a:solidFill>
                      <a:srgbClr val="769DAA"/>
                    </a:solidFill>
                  </a:tcPr>
                </a:tc>
                <a:extLst>
                  <a:ext uri="{0D108BD9-81ED-4DB2-BD59-A6C34878D82A}">
                    <a16:rowId xmlns:a16="http://schemas.microsoft.com/office/drawing/2014/main" val="10056"/>
                  </a:ext>
                </a:extLst>
              </a:tr>
            </a:tbl>
          </a:graphicData>
        </a:graphic>
      </p:graphicFrame>
      <p:grpSp>
        <p:nvGrpSpPr>
          <p:cNvPr id="8" name="object 8"/>
          <p:cNvGrpSpPr/>
          <p:nvPr/>
        </p:nvGrpSpPr>
        <p:grpSpPr>
          <a:xfrm>
            <a:off x="474383" y="287667"/>
            <a:ext cx="8456295" cy="1511935"/>
            <a:chOff x="474383" y="287667"/>
            <a:chExt cx="8456295" cy="1511935"/>
          </a:xfrm>
        </p:grpSpPr>
        <p:pic>
          <p:nvPicPr>
            <p:cNvPr id="9" name="object 9"/>
            <p:cNvPicPr/>
            <p:nvPr/>
          </p:nvPicPr>
          <p:blipFill>
            <a:blip r:embed="rId3" cstate="print"/>
            <a:stretch>
              <a:fillRect/>
            </a:stretch>
          </p:blipFill>
          <p:spPr>
            <a:xfrm>
              <a:off x="474383" y="287667"/>
              <a:ext cx="3443528" cy="1511617"/>
            </a:xfrm>
            <a:prstGeom prst="rect">
              <a:avLst/>
            </a:prstGeom>
          </p:spPr>
        </p:pic>
        <p:pic>
          <p:nvPicPr>
            <p:cNvPr id="10" name="object 10"/>
            <p:cNvPicPr/>
            <p:nvPr/>
          </p:nvPicPr>
          <p:blipFill>
            <a:blip r:embed="rId4" cstate="print"/>
            <a:stretch>
              <a:fillRect/>
            </a:stretch>
          </p:blipFill>
          <p:spPr>
            <a:xfrm>
              <a:off x="8125968" y="338327"/>
              <a:ext cx="804672" cy="176784"/>
            </a:xfrm>
            <a:prstGeom prst="rect">
              <a:avLst/>
            </a:prstGeom>
          </p:spPr>
        </p:pic>
      </p:grpSp>
      <p:sp>
        <p:nvSpPr>
          <p:cNvPr id="11" name="object 11"/>
          <p:cNvSpPr txBox="1"/>
          <p:nvPr/>
        </p:nvSpPr>
        <p:spPr>
          <a:xfrm>
            <a:off x="4085538" y="296671"/>
            <a:ext cx="3827069" cy="243656"/>
          </a:xfrm>
          <a:prstGeom prst="rect">
            <a:avLst/>
          </a:prstGeom>
        </p:spPr>
        <p:txBody>
          <a:bodyPr vert="horz" wrap="square" lIns="0" tIns="12700" rIns="0" bIns="0" rtlCol="0">
            <a:spAutoFit/>
          </a:bodyPr>
          <a:lstStyle/>
          <a:p>
            <a:pPr marL="12700">
              <a:lnSpc>
                <a:spcPct val="100000"/>
              </a:lnSpc>
              <a:spcBef>
                <a:spcPts val="100"/>
              </a:spcBef>
            </a:pPr>
            <a:r>
              <a:rPr lang="en-US" sz="1500" b="1" spc="300" dirty="0">
                <a:solidFill>
                  <a:srgbClr val="FFFFFF"/>
                </a:solidFill>
                <a:latin typeface="Countach" panose="02000000000000000000" pitchFamily="50" charset="0"/>
                <a:cs typeface="Arial Narrow"/>
              </a:rPr>
              <a:t>PERFECT GAME ROOM NIGHTS ANALYSIS</a:t>
            </a:r>
            <a:endParaRPr lang="en-US" sz="1500" spc="300" dirty="0">
              <a:latin typeface="Countach" panose="02000000000000000000" pitchFamily="50" charset="0"/>
              <a:cs typeface="Arial Narrow"/>
            </a:endParaRPr>
          </a:p>
        </p:txBody>
      </p:sp>
      <p:sp>
        <p:nvSpPr>
          <p:cNvPr id="12" name="object 12"/>
          <p:cNvSpPr txBox="1"/>
          <p:nvPr/>
        </p:nvSpPr>
        <p:spPr>
          <a:xfrm>
            <a:off x="5425084" y="4849966"/>
            <a:ext cx="2597785" cy="93345"/>
          </a:xfrm>
          <a:prstGeom prst="rect">
            <a:avLst/>
          </a:prstGeom>
        </p:spPr>
        <p:txBody>
          <a:bodyPr vert="horz" wrap="square" lIns="0" tIns="0" rIns="0" bIns="0" rtlCol="0">
            <a:spAutoFit/>
          </a:bodyPr>
          <a:lstStyle/>
          <a:p>
            <a:pPr>
              <a:lnSpc>
                <a:spcPts val="690"/>
              </a:lnSpc>
            </a:pPr>
            <a:r>
              <a:rPr sz="600" dirty="0">
                <a:solidFill>
                  <a:srgbClr val="FFFFFF"/>
                </a:solidFill>
                <a:latin typeface="Calibri"/>
                <a:cs typeface="Calibri"/>
              </a:rPr>
              <a:t>TH</a:t>
            </a:r>
            <a:r>
              <a:rPr sz="600" spc="-55" dirty="0">
                <a:solidFill>
                  <a:srgbClr val="FFFFFF"/>
                </a:solidFill>
                <a:latin typeface="Calibri"/>
                <a:cs typeface="Calibri"/>
              </a:rPr>
              <a:t> </a:t>
            </a:r>
            <a:r>
              <a:rPr sz="600" dirty="0">
                <a:solidFill>
                  <a:srgbClr val="FFFFFF"/>
                </a:solidFill>
                <a:latin typeface="Calibri"/>
                <a:cs typeface="Calibri"/>
              </a:rPr>
              <a:t>I</a:t>
            </a:r>
            <a:r>
              <a:rPr sz="600" spc="-55" dirty="0">
                <a:solidFill>
                  <a:srgbClr val="FFFFFF"/>
                </a:solidFill>
                <a:latin typeface="Calibri"/>
                <a:cs typeface="Calibri"/>
              </a:rPr>
              <a:t> </a:t>
            </a:r>
            <a:r>
              <a:rPr sz="600" dirty="0">
                <a:solidFill>
                  <a:srgbClr val="FFFFFF"/>
                </a:solidFill>
                <a:latin typeface="Calibri"/>
                <a:cs typeface="Calibri"/>
              </a:rPr>
              <a:t>S</a:t>
            </a:r>
            <a:r>
              <a:rPr sz="600" spc="175" dirty="0">
                <a:solidFill>
                  <a:srgbClr val="FFFFFF"/>
                </a:solidFill>
                <a:latin typeface="Calibri"/>
                <a:cs typeface="Calibri"/>
              </a:rPr>
              <a:t> </a:t>
            </a:r>
            <a:r>
              <a:rPr sz="600" spc="-10" dirty="0">
                <a:solidFill>
                  <a:srgbClr val="FFFFFF"/>
                </a:solidFill>
                <a:latin typeface="Calibri"/>
                <a:cs typeface="Calibri"/>
              </a:rPr>
              <a:t>P</a:t>
            </a:r>
            <a:r>
              <a:rPr sz="600" spc="-45" dirty="0">
                <a:solidFill>
                  <a:srgbClr val="FFFFFF"/>
                </a:solidFill>
                <a:latin typeface="Calibri"/>
                <a:cs typeface="Calibri"/>
              </a:rPr>
              <a:t> </a:t>
            </a:r>
            <a:r>
              <a:rPr sz="600" dirty="0">
                <a:solidFill>
                  <a:srgbClr val="FFFFFF"/>
                </a:solidFill>
                <a:latin typeface="Calibri"/>
                <a:cs typeface="Calibri"/>
              </a:rPr>
              <a:t>R</a:t>
            </a:r>
            <a:r>
              <a:rPr sz="600" spc="-55" dirty="0">
                <a:solidFill>
                  <a:srgbClr val="FFFFFF"/>
                </a:solidFill>
                <a:latin typeface="Calibri"/>
                <a:cs typeface="Calibri"/>
              </a:rPr>
              <a:t> </a:t>
            </a:r>
            <a:r>
              <a:rPr sz="600" spc="-10" dirty="0">
                <a:solidFill>
                  <a:srgbClr val="FFFFFF"/>
                </a:solidFill>
                <a:latin typeface="Calibri"/>
                <a:cs typeface="Calibri"/>
              </a:rPr>
              <a:t>O</a:t>
            </a:r>
            <a:r>
              <a:rPr sz="600" spc="-45" dirty="0">
                <a:solidFill>
                  <a:srgbClr val="FFFFFF"/>
                </a:solidFill>
                <a:latin typeface="Calibri"/>
                <a:cs typeface="Calibri"/>
              </a:rPr>
              <a:t> </a:t>
            </a:r>
            <a:r>
              <a:rPr sz="600" dirty="0">
                <a:solidFill>
                  <a:srgbClr val="FFFFFF"/>
                </a:solidFill>
                <a:latin typeface="Calibri"/>
                <a:cs typeface="Calibri"/>
              </a:rPr>
              <a:t>J</a:t>
            </a:r>
            <a:r>
              <a:rPr sz="600" spc="-6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spc="-10" dirty="0">
                <a:solidFill>
                  <a:srgbClr val="FFFFFF"/>
                </a:solidFill>
                <a:latin typeface="Calibri"/>
                <a:cs typeface="Calibri"/>
              </a:rPr>
              <a:t>C</a:t>
            </a:r>
            <a:r>
              <a:rPr sz="600" spc="-45" dirty="0">
                <a:solidFill>
                  <a:srgbClr val="FFFFFF"/>
                </a:solidFill>
                <a:latin typeface="Calibri"/>
                <a:cs typeface="Calibri"/>
              </a:rPr>
              <a:t> </a:t>
            </a:r>
            <a:r>
              <a:rPr sz="600" dirty="0">
                <a:solidFill>
                  <a:srgbClr val="FFFFFF"/>
                </a:solidFill>
                <a:latin typeface="Calibri"/>
                <a:cs typeface="Calibri"/>
              </a:rPr>
              <a:t>T</a:t>
            </a:r>
            <a:r>
              <a:rPr sz="600" spc="170" dirty="0">
                <a:solidFill>
                  <a:srgbClr val="FFFFFF"/>
                </a:solidFill>
                <a:latin typeface="Calibri"/>
                <a:cs typeface="Calibri"/>
              </a:rPr>
              <a:t> </a:t>
            </a:r>
            <a:r>
              <a:rPr sz="600" spc="-10" dirty="0">
                <a:solidFill>
                  <a:srgbClr val="FFFFFF"/>
                </a:solidFill>
                <a:latin typeface="Calibri"/>
                <a:cs typeface="Calibri"/>
              </a:rPr>
              <a:t>H</a:t>
            </a:r>
            <a:r>
              <a:rPr sz="600" spc="-55" dirty="0">
                <a:solidFill>
                  <a:srgbClr val="FFFFFF"/>
                </a:solidFill>
                <a:latin typeface="Calibri"/>
                <a:cs typeface="Calibri"/>
              </a:rPr>
              <a:t> </a:t>
            </a:r>
            <a:r>
              <a:rPr sz="600" spc="-10" dirty="0">
                <a:solidFill>
                  <a:srgbClr val="FFFFFF"/>
                </a:solidFill>
                <a:latin typeface="Calibri"/>
                <a:cs typeface="Calibri"/>
              </a:rPr>
              <a:t>A</a:t>
            </a:r>
            <a:r>
              <a:rPr sz="600" spc="-45" dirty="0">
                <a:solidFill>
                  <a:srgbClr val="FFFFFF"/>
                </a:solidFill>
                <a:latin typeface="Calibri"/>
                <a:cs typeface="Calibri"/>
              </a:rPr>
              <a:t> </a:t>
            </a:r>
            <a:r>
              <a:rPr sz="600" dirty="0">
                <a:solidFill>
                  <a:srgbClr val="FFFFFF"/>
                </a:solidFill>
                <a:latin typeface="Calibri"/>
                <a:cs typeface="Calibri"/>
              </a:rPr>
              <a:t>S</a:t>
            </a:r>
            <a:r>
              <a:rPr sz="600" spc="170" dirty="0">
                <a:solidFill>
                  <a:srgbClr val="FFFFFF"/>
                </a:solidFill>
                <a:latin typeface="Calibri"/>
                <a:cs typeface="Calibri"/>
              </a:rPr>
              <a:t> </a:t>
            </a:r>
            <a:r>
              <a:rPr sz="600" dirty="0">
                <a:solidFill>
                  <a:srgbClr val="FFFFFF"/>
                </a:solidFill>
                <a:latin typeface="Calibri"/>
                <a:cs typeface="Calibri"/>
              </a:rPr>
              <a:t>B</a:t>
            </a:r>
            <a:r>
              <a:rPr sz="600" spc="-5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dirty="0">
                <a:solidFill>
                  <a:srgbClr val="FFFFFF"/>
                </a:solidFill>
                <a:latin typeface="Calibri"/>
                <a:cs typeface="Calibri"/>
              </a:rPr>
              <a:t>E</a:t>
            </a:r>
            <a:r>
              <a:rPr sz="600" spc="-55" dirty="0">
                <a:solidFill>
                  <a:srgbClr val="FFFFFF"/>
                </a:solidFill>
                <a:latin typeface="Calibri"/>
                <a:cs typeface="Calibri"/>
              </a:rPr>
              <a:t> </a:t>
            </a:r>
            <a:r>
              <a:rPr sz="600" dirty="0">
                <a:solidFill>
                  <a:srgbClr val="FFFFFF"/>
                </a:solidFill>
                <a:latin typeface="Calibri"/>
                <a:cs typeface="Calibri"/>
              </a:rPr>
              <a:t>N</a:t>
            </a:r>
            <a:r>
              <a:rPr sz="600" spc="170" dirty="0">
                <a:solidFill>
                  <a:srgbClr val="FFFFFF"/>
                </a:solidFill>
                <a:latin typeface="Calibri"/>
                <a:cs typeface="Calibri"/>
              </a:rPr>
              <a:t> </a:t>
            </a:r>
            <a:r>
              <a:rPr sz="600" dirty="0">
                <a:solidFill>
                  <a:srgbClr val="FFFFFF"/>
                </a:solidFill>
                <a:latin typeface="Calibri"/>
                <a:cs typeface="Calibri"/>
              </a:rPr>
              <a:t>F</a:t>
            </a:r>
            <a:r>
              <a:rPr sz="600" spc="-50" dirty="0">
                <a:solidFill>
                  <a:srgbClr val="FFFFFF"/>
                </a:solidFill>
                <a:latin typeface="Calibri"/>
                <a:cs typeface="Calibri"/>
              </a:rPr>
              <a:t> </a:t>
            </a:r>
            <a:r>
              <a:rPr sz="600" spc="-10" dirty="0">
                <a:solidFill>
                  <a:srgbClr val="FFFFFF"/>
                </a:solidFill>
                <a:latin typeface="Calibri"/>
                <a:cs typeface="Calibri"/>
              </a:rPr>
              <a:t>U</a:t>
            </a:r>
            <a:r>
              <a:rPr sz="600" spc="-50" dirty="0">
                <a:solidFill>
                  <a:srgbClr val="FFFFFF"/>
                </a:solidFill>
                <a:latin typeface="Calibri"/>
                <a:cs typeface="Calibri"/>
              </a:rPr>
              <a:t> </a:t>
            </a:r>
            <a:r>
              <a:rPr sz="600" dirty="0">
                <a:solidFill>
                  <a:srgbClr val="FFFFFF"/>
                </a:solidFill>
                <a:latin typeface="Calibri"/>
                <a:cs typeface="Calibri"/>
              </a:rPr>
              <a:t>L</a:t>
            </a:r>
            <a:r>
              <a:rPr sz="600" spc="-50" dirty="0">
                <a:solidFill>
                  <a:srgbClr val="FFFFFF"/>
                </a:solidFill>
                <a:latin typeface="Calibri"/>
                <a:cs typeface="Calibri"/>
              </a:rPr>
              <a:t> </a:t>
            </a:r>
            <a:r>
              <a:rPr sz="600" dirty="0">
                <a:solidFill>
                  <a:srgbClr val="FFFFFF"/>
                </a:solidFill>
                <a:latin typeface="Calibri"/>
                <a:cs typeface="Calibri"/>
              </a:rPr>
              <a:t>L</a:t>
            </a:r>
            <a:r>
              <a:rPr sz="600" spc="-55" dirty="0">
                <a:solidFill>
                  <a:srgbClr val="FFFFFF"/>
                </a:solidFill>
                <a:latin typeface="Calibri"/>
                <a:cs typeface="Calibri"/>
              </a:rPr>
              <a:t> </a:t>
            </a:r>
            <a:r>
              <a:rPr sz="600" dirty="0">
                <a:solidFill>
                  <a:srgbClr val="FFFFFF"/>
                </a:solidFill>
                <a:latin typeface="Calibri"/>
                <a:cs typeface="Calibri"/>
              </a:rPr>
              <a:t>Y</a:t>
            </a:r>
            <a:r>
              <a:rPr sz="600" spc="170" dirty="0">
                <a:solidFill>
                  <a:srgbClr val="FFFFFF"/>
                </a:solidFill>
                <a:latin typeface="Calibri"/>
                <a:cs typeface="Calibri"/>
              </a:rPr>
              <a:t> </a:t>
            </a:r>
            <a:r>
              <a:rPr sz="600" dirty="0">
                <a:solidFill>
                  <a:srgbClr val="FFFFFF"/>
                </a:solidFill>
                <a:latin typeface="Calibri"/>
                <a:cs typeface="Calibri"/>
              </a:rPr>
              <a:t>V</a:t>
            </a:r>
            <a:r>
              <a:rPr sz="600" spc="-60" dirty="0">
                <a:solidFill>
                  <a:srgbClr val="FFFFFF"/>
                </a:solidFill>
                <a:latin typeface="Calibri"/>
                <a:cs typeface="Calibri"/>
              </a:rPr>
              <a:t> </a:t>
            </a:r>
            <a:r>
              <a:rPr sz="600" dirty="0">
                <a:solidFill>
                  <a:srgbClr val="FFFFFF"/>
                </a:solidFill>
                <a:latin typeface="Calibri"/>
                <a:cs typeface="Calibri"/>
              </a:rPr>
              <a:t>E</a:t>
            </a:r>
            <a:r>
              <a:rPr sz="600" spc="-55" dirty="0">
                <a:solidFill>
                  <a:srgbClr val="FFFFFF"/>
                </a:solidFill>
                <a:latin typeface="Calibri"/>
                <a:cs typeface="Calibri"/>
              </a:rPr>
              <a:t> </a:t>
            </a:r>
            <a:r>
              <a:rPr sz="600" spc="50" dirty="0">
                <a:solidFill>
                  <a:srgbClr val="FFFFFF"/>
                </a:solidFill>
                <a:latin typeface="Calibri"/>
                <a:cs typeface="Calibri"/>
              </a:rPr>
              <a:t>TTE</a:t>
            </a:r>
            <a:r>
              <a:rPr sz="600" spc="-60" dirty="0">
                <a:solidFill>
                  <a:srgbClr val="FFFFFF"/>
                </a:solidFill>
                <a:latin typeface="Calibri"/>
                <a:cs typeface="Calibri"/>
              </a:rPr>
              <a:t> </a:t>
            </a:r>
            <a:r>
              <a:rPr sz="600" dirty="0">
                <a:solidFill>
                  <a:srgbClr val="FFFFFF"/>
                </a:solidFill>
                <a:latin typeface="Calibri"/>
                <a:cs typeface="Calibri"/>
              </a:rPr>
              <a:t>D</a:t>
            </a:r>
            <a:r>
              <a:rPr sz="600" spc="180" dirty="0">
                <a:solidFill>
                  <a:srgbClr val="FFFFFF"/>
                </a:solidFill>
                <a:latin typeface="Calibri"/>
                <a:cs typeface="Calibri"/>
              </a:rPr>
              <a:t> </a:t>
            </a:r>
            <a:r>
              <a:rPr sz="600" spc="-10" dirty="0">
                <a:solidFill>
                  <a:srgbClr val="FFFFFF"/>
                </a:solidFill>
                <a:latin typeface="Calibri"/>
                <a:cs typeface="Calibri"/>
              </a:rPr>
              <a:t>A</a:t>
            </a:r>
            <a:r>
              <a:rPr sz="600" spc="-50" dirty="0">
                <a:solidFill>
                  <a:srgbClr val="FFFFFF"/>
                </a:solidFill>
                <a:latin typeface="Calibri"/>
                <a:cs typeface="Calibri"/>
              </a:rPr>
              <a:t> </a:t>
            </a:r>
            <a:r>
              <a:rPr sz="600" spc="-10" dirty="0">
                <a:solidFill>
                  <a:srgbClr val="FFFFFF"/>
                </a:solidFill>
                <a:latin typeface="Calibri"/>
                <a:cs typeface="Calibri"/>
              </a:rPr>
              <a:t>N</a:t>
            </a:r>
            <a:r>
              <a:rPr sz="600" spc="-50" dirty="0">
                <a:solidFill>
                  <a:srgbClr val="FFFFFF"/>
                </a:solidFill>
                <a:latin typeface="Calibri"/>
                <a:cs typeface="Calibri"/>
              </a:rPr>
              <a:t> </a:t>
            </a:r>
            <a:r>
              <a:rPr sz="600" dirty="0">
                <a:solidFill>
                  <a:srgbClr val="FFFFFF"/>
                </a:solidFill>
                <a:latin typeface="Calibri"/>
                <a:cs typeface="Calibri"/>
              </a:rPr>
              <a:t>D</a:t>
            </a:r>
            <a:r>
              <a:rPr sz="600" spc="175" dirty="0">
                <a:solidFill>
                  <a:srgbClr val="FFFFFF"/>
                </a:solidFill>
                <a:latin typeface="Calibri"/>
                <a:cs typeface="Calibri"/>
              </a:rPr>
              <a:t> </a:t>
            </a:r>
            <a:r>
              <a:rPr sz="600" dirty="0">
                <a:solidFill>
                  <a:srgbClr val="FFFFFF"/>
                </a:solidFill>
                <a:latin typeface="Calibri"/>
                <a:cs typeface="Calibri"/>
              </a:rPr>
              <a:t>R</a:t>
            </a:r>
            <a:r>
              <a:rPr sz="600" spc="-5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dirty="0">
                <a:solidFill>
                  <a:srgbClr val="FFFFFF"/>
                </a:solidFill>
                <a:latin typeface="Calibri"/>
                <a:cs typeface="Calibri"/>
              </a:rPr>
              <a:t>S</a:t>
            </a:r>
            <a:r>
              <a:rPr sz="600" spc="-5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spc="-10" dirty="0">
                <a:solidFill>
                  <a:srgbClr val="FFFFFF"/>
                </a:solidFill>
                <a:latin typeface="Calibri"/>
                <a:cs typeface="Calibri"/>
              </a:rPr>
              <a:t>A</a:t>
            </a:r>
            <a:r>
              <a:rPr sz="600" spc="-45" dirty="0">
                <a:solidFill>
                  <a:srgbClr val="FFFFFF"/>
                </a:solidFill>
                <a:latin typeface="Calibri"/>
                <a:cs typeface="Calibri"/>
              </a:rPr>
              <a:t> </a:t>
            </a:r>
            <a:r>
              <a:rPr sz="600" dirty="0">
                <a:solidFill>
                  <a:srgbClr val="FFFFFF"/>
                </a:solidFill>
                <a:latin typeface="Calibri"/>
                <a:cs typeface="Calibri"/>
              </a:rPr>
              <a:t>R</a:t>
            </a:r>
            <a:r>
              <a:rPr sz="600" spc="-55" dirty="0">
                <a:solidFill>
                  <a:srgbClr val="FFFFFF"/>
                </a:solidFill>
                <a:latin typeface="Calibri"/>
                <a:cs typeface="Calibri"/>
              </a:rPr>
              <a:t> </a:t>
            </a:r>
            <a:r>
              <a:rPr sz="600" spc="-10" dirty="0">
                <a:solidFill>
                  <a:srgbClr val="FFFFFF"/>
                </a:solidFill>
                <a:latin typeface="Calibri"/>
                <a:cs typeface="Calibri"/>
              </a:rPr>
              <a:t>C</a:t>
            </a:r>
            <a:r>
              <a:rPr sz="600" spc="-45" dirty="0">
                <a:solidFill>
                  <a:srgbClr val="FFFFFF"/>
                </a:solidFill>
                <a:latin typeface="Calibri"/>
                <a:cs typeface="Calibri"/>
              </a:rPr>
              <a:t> </a:t>
            </a:r>
            <a:r>
              <a:rPr sz="600" spc="-10" dirty="0">
                <a:solidFill>
                  <a:srgbClr val="FFFFFF"/>
                </a:solidFill>
                <a:latin typeface="Calibri"/>
                <a:cs typeface="Calibri"/>
              </a:rPr>
              <a:t>H</a:t>
            </a:r>
            <a:r>
              <a:rPr sz="600" spc="-55" dirty="0">
                <a:solidFill>
                  <a:srgbClr val="FFFFFF"/>
                </a:solidFill>
                <a:latin typeface="Calibri"/>
                <a:cs typeface="Calibri"/>
              </a:rPr>
              <a:t> </a:t>
            </a:r>
            <a:r>
              <a:rPr sz="600" dirty="0">
                <a:solidFill>
                  <a:srgbClr val="FFFFFF"/>
                </a:solidFill>
                <a:latin typeface="Calibri"/>
                <a:cs typeface="Calibri"/>
              </a:rPr>
              <a:t>E</a:t>
            </a:r>
            <a:r>
              <a:rPr sz="600" spc="-55" dirty="0">
                <a:solidFill>
                  <a:srgbClr val="FFFFFF"/>
                </a:solidFill>
                <a:latin typeface="Calibri"/>
                <a:cs typeface="Calibri"/>
              </a:rPr>
              <a:t> </a:t>
            </a:r>
            <a:r>
              <a:rPr sz="600" dirty="0">
                <a:solidFill>
                  <a:srgbClr val="FFFFFF"/>
                </a:solidFill>
                <a:latin typeface="Calibri"/>
                <a:cs typeface="Calibri"/>
              </a:rPr>
              <a:t>D</a:t>
            </a:r>
            <a:r>
              <a:rPr sz="600" spc="175" dirty="0">
                <a:solidFill>
                  <a:srgbClr val="FFFFFF"/>
                </a:solidFill>
                <a:latin typeface="Calibri"/>
                <a:cs typeface="Calibri"/>
              </a:rPr>
              <a:t> </a:t>
            </a:r>
            <a:r>
              <a:rPr sz="600" dirty="0">
                <a:solidFill>
                  <a:srgbClr val="FFFFFF"/>
                </a:solidFill>
                <a:latin typeface="Calibri"/>
                <a:cs typeface="Calibri"/>
              </a:rPr>
              <a:t>B</a:t>
            </a:r>
            <a:r>
              <a:rPr sz="600" spc="-50" dirty="0">
                <a:solidFill>
                  <a:srgbClr val="FFFFFF"/>
                </a:solidFill>
                <a:latin typeface="Calibri"/>
                <a:cs typeface="Calibri"/>
              </a:rPr>
              <a:t> </a:t>
            </a:r>
            <a:r>
              <a:rPr sz="600" dirty="0">
                <a:solidFill>
                  <a:srgbClr val="FFFFFF"/>
                </a:solidFill>
                <a:latin typeface="Calibri"/>
                <a:cs typeface="Calibri"/>
              </a:rPr>
              <a:t>Y</a:t>
            </a:r>
            <a:r>
              <a:rPr sz="600" spc="165" dirty="0">
                <a:solidFill>
                  <a:srgbClr val="FFFFFF"/>
                </a:solidFill>
                <a:latin typeface="Calibri"/>
                <a:cs typeface="Calibri"/>
              </a:rPr>
              <a:t> </a:t>
            </a:r>
            <a:r>
              <a:rPr sz="600" dirty="0">
                <a:solidFill>
                  <a:srgbClr val="FFFFFF"/>
                </a:solidFill>
                <a:latin typeface="Calibri"/>
                <a:cs typeface="Calibri"/>
              </a:rPr>
              <a:t>S</a:t>
            </a:r>
            <a:r>
              <a:rPr sz="600" spc="-50" dirty="0">
                <a:solidFill>
                  <a:srgbClr val="FFFFFF"/>
                </a:solidFill>
                <a:latin typeface="Calibri"/>
                <a:cs typeface="Calibri"/>
              </a:rPr>
              <a:t> </a:t>
            </a:r>
            <a:r>
              <a:rPr sz="600" dirty="0">
                <a:solidFill>
                  <a:srgbClr val="FFFFFF"/>
                </a:solidFill>
                <a:latin typeface="Calibri"/>
                <a:cs typeface="Calibri"/>
              </a:rPr>
              <a:t>F</a:t>
            </a:r>
            <a:r>
              <a:rPr sz="600" spc="-55" dirty="0">
                <a:solidFill>
                  <a:srgbClr val="FFFFFF"/>
                </a:solidFill>
                <a:latin typeface="Calibri"/>
                <a:cs typeface="Calibri"/>
              </a:rPr>
              <a:t> </a:t>
            </a:r>
            <a:r>
              <a:rPr sz="600" spc="-50" dirty="0">
                <a:solidFill>
                  <a:srgbClr val="FFFFFF"/>
                </a:solidFill>
                <a:latin typeface="Calibri"/>
                <a:cs typeface="Calibri"/>
              </a:rPr>
              <a:t>A</a:t>
            </a:r>
            <a:endParaRPr sz="600">
              <a:latin typeface="Calibri"/>
              <a:cs typeface="Calibri"/>
            </a:endParaRPr>
          </a:p>
        </p:txBody>
      </p:sp>
      <p:sp>
        <p:nvSpPr>
          <p:cNvPr id="13" name="object 13"/>
          <p:cNvSpPr/>
          <p:nvPr/>
        </p:nvSpPr>
        <p:spPr>
          <a:xfrm>
            <a:off x="0" y="4633623"/>
            <a:ext cx="9144000" cy="509905"/>
          </a:xfrm>
          <a:custGeom>
            <a:avLst/>
            <a:gdLst/>
            <a:ahLst/>
            <a:cxnLst/>
            <a:rect l="l" t="t" r="r" b="b"/>
            <a:pathLst>
              <a:path w="9144000" h="509904">
                <a:moveTo>
                  <a:pt x="9144000" y="0"/>
                </a:moveTo>
                <a:lnTo>
                  <a:pt x="0" y="0"/>
                </a:lnTo>
                <a:lnTo>
                  <a:pt x="0" y="509876"/>
                </a:lnTo>
                <a:lnTo>
                  <a:pt x="9144000" y="509876"/>
                </a:lnTo>
                <a:lnTo>
                  <a:pt x="9144000" y="0"/>
                </a:lnTo>
                <a:close/>
              </a:path>
            </a:pathLst>
          </a:custGeom>
          <a:solidFill>
            <a:srgbClr val="003247"/>
          </a:solidFill>
        </p:spPr>
        <p:txBody>
          <a:bodyPr wrap="square" lIns="0" tIns="0" rIns="0" bIns="0" rtlCol="0"/>
          <a:lstStyle/>
          <a:p>
            <a:endParaRPr/>
          </a:p>
        </p:txBody>
      </p:sp>
      <p:pic>
        <p:nvPicPr>
          <p:cNvPr id="14" name="object 14"/>
          <p:cNvPicPr/>
          <p:nvPr/>
        </p:nvPicPr>
        <p:blipFill>
          <a:blip r:embed="rId5" cstate="print"/>
          <a:stretch>
            <a:fillRect/>
          </a:stretch>
        </p:blipFill>
        <p:spPr>
          <a:xfrm>
            <a:off x="7460563" y="4755856"/>
            <a:ext cx="1496288" cy="285497"/>
          </a:xfrm>
          <a:prstGeom prst="rect">
            <a:avLst/>
          </a:prstGeom>
        </p:spPr>
      </p:pic>
      <p:sp>
        <p:nvSpPr>
          <p:cNvPr id="15" name="object 15"/>
          <p:cNvSpPr txBox="1"/>
          <p:nvPr/>
        </p:nvSpPr>
        <p:spPr>
          <a:xfrm>
            <a:off x="243019" y="4682401"/>
            <a:ext cx="3818890" cy="327013"/>
          </a:xfrm>
          <a:prstGeom prst="rect">
            <a:avLst/>
          </a:prstGeom>
        </p:spPr>
        <p:txBody>
          <a:bodyPr vert="horz" wrap="square" lIns="0" tIns="3810" rIns="0" bIns="0" rtlCol="0">
            <a:spAutoFit/>
          </a:bodyPr>
          <a:lstStyle/>
          <a:p>
            <a:pPr marL="12700">
              <a:lnSpc>
                <a:spcPct val="100000"/>
              </a:lnSpc>
              <a:spcBef>
                <a:spcPts val="30"/>
              </a:spcBef>
            </a:pPr>
            <a:r>
              <a:rPr lang="en-US" sz="2100" b="1" dirty="0">
                <a:solidFill>
                  <a:srgbClr val="41A7C6"/>
                </a:solidFill>
                <a:latin typeface="Countach" panose="02000000000000000000" pitchFamily="50" charset="0"/>
                <a:cs typeface="Arial"/>
              </a:rPr>
              <a:t>CASE STUDY - </a:t>
            </a:r>
            <a:r>
              <a:rPr lang="en-US" sz="2100" b="1" dirty="0">
                <a:solidFill>
                  <a:srgbClr val="FFFFFF"/>
                </a:solidFill>
                <a:latin typeface="Countach" panose="02000000000000000000" pitchFamily="50" charset="0"/>
                <a:cs typeface="Arial"/>
              </a:rPr>
              <a:t>CEDAR PARK, TEXAS</a:t>
            </a:r>
            <a:endParaRPr lang="en-US" sz="2100" b="1" dirty="0">
              <a:latin typeface="Countach" panose="02000000000000000000" pitchFamily="50" charset="0"/>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700" y="-12700"/>
            <a:ext cx="9169400" cy="5168900"/>
            <a:chOff x="-12700" y="-12700"/>
            <a:chExt cx="9169400" cy="5168900"/>
          </a:xfrm>
        </p:grpSpPr>
        <p:sp>
          <p:nvSpPr>
            <p:cNvPr id="3" name="object 3"/>
            <p:cNvSpPr/>
            <p:nvPr/>
          </p:nvSpPr>
          <p:spPr>
            <a:xfrm>
              <a:off x="0" y="0"/>
              <a:ext cx="9144000" cy="4634230"/>
            </a:xfrm>
            <a:custGeom>
              <a:avLst/>
              <a:gdLst/>
              <a:ahLst/>
              <a:cxnLst/>
              <a:rect l="l" t="t" r="r" b="b"/>
              <a:pathLst>
                <a:path w="9144000" h="4634230">
                  <a:moveTo>
                    <a:pt x="0" y="4633623"/>
                  </a:moveTo>
                  <a:lnTo>
                    <a:pt x="9144000" y="4633623"/>
                  </a:lnTo>
                  <a:lnTo>
                    <a:pt x="9144000" y="0"/>
                  </a:lnTo>
                  <a:lnTo>
                    <a:pt x="0" y="0"/>
                  </a:lnTo>
                  <a:lnTo>
                    <a:pt x="0" y="4633623"/>
                  </a:lnTo>
                  <a:close/>
                </a:path>
              </a:pathLst>
            </a:custGeom>
            <a:solidFill>
              <a:srgbClr val="233038"/>
            </a:solidFill>
          </p:spPr>
          <p:txBody>
            <a:bodyPr wrap="square" lIns="0" tIns="0" rIns="0" bIns="0" rtlCol="0"/>
            <a:lstStyle/>
            <a:p>
              <a:endParaRPr/>
            </a:p>
          </p:txBody>
        </p:sp>
        <p:sp>
          <p:nvSpPr>
            <p:cNvPr id="4" name="object 4"/>
            <p:cNvSpPr/>
            <p:nvPr/>
          </p:nvSpPr>
          <p:spPr>
            <a:xfrm>
              <a:off x="0" y="0"/>
              <a:ext cx="9144000" cy="5143500"/>
            </a:xfrm>
            <a:custGeom>
              <a:avLst/>
              <a:gdLst/>
              <a:ahLst/>
              <a:cxnLst/>
              <a:rect l="l" t="t" r="r" b="b"/>
              <a:pathLst>
                <a:path w="9144000" h="5143500">
                  <a:moveTo>
                    <a:pt x="0" y="0"/>
                  </a:moveTo>
                  <a:lnTo>
                    <a:pt x="9144005" y="0"/>
                  </a:lnTo>
                  <a:lnTo>
                    <a:pt x="9144005" y="5143502"/>
                  </a:lnTo>
                  <a:lnTo>
                    <a:pt x="0" y="5143502"/>
                  </a:lnTo>
                  <a:lnTo>
                    <a:pt x="0" y="0"/>
                  </a:lnTo>
                  <a:close/>
                </a:path>
              </a:pathLst>
            </a:custGeom>
            <a:ln w="25400">
              <a:solidFill>
                <a:srgbClr val="2E60B3"/>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21667" y="4710445"/>
              <a:ext cx="1332736" cy="305779"/>
            </a:xfrm>
            <a:prstGeom prst="rect">
              <a:avLst/>
            </a:prstGeom>
          </p:spPr>
        </p:pic>
      </p:grpSp>
      <p:graphicFrame>
        <p:nvGraphicFramePr>
          <p:cNvPr id="6" name="object 6"/>
          <p:cNvGraphicFramePr>
            <a:graphicFrameLocks noGrp="1"/>
          </p:cNvGraphicFramePr>
          <p:nvPr>
            <p:extLst>
              <p:ext uri="{D42A27DB-BD31-4B8C-83A1-F6EECF244321}">
                <p14:modId xmlns:p14="http://schemas.microsoft.com/office/powerpoint/2010/main" val="309200029"/>
              </p:ext>
            </p:extLst>
          </p:nvPr>
        </p:nvGraphicFramePr>
        <p:xfrm>
          <a:off x="65761" y="1941245"/>
          <a:ext cx="3816985" cy="2691765"/>
        </p:xfrm>
        <a:graphic>
          <a:graphicData uri="http://schemas.openxmlformats.org/drawingml/2006/table">
            <a:tbl>
              <a:tblPr firstRow="1" bandRow="1">
                <a:tableStyleId>{2D5ABB26-0587-4C30-8999-92F81FD0307C}</a:tableStyleId>
              </a:tblPr>
              <a:tblGrid>
                <a:gridCol w="37465">
                  <a:extLst>
                    <a:ext uri="{9D8B030D-6E8A-4147-A177-3AD203B41FA5}">
                      <a16:colId xmlns:a16="http://schemas.microsoft.com/office/drawing/2014/main" val="20000"/>
                    </a:ext>
                  </a:extLst>
                </a:gridCol>
                <a:gridCol w="1450340">
                  <a:extLst>
                    <a:ext uri="{9D8B030D-6E8A-4147-A177-3AD203B41FA5}">
                      <a16:colId xmlns:a16="http://schemas.microsoft.com/office/drawing/2014/main" val="20001"/>
                    </a:ext>
                  </a:extLst>
                </a:gridCol>
                <a:gridCol w="2329180">
                  <a:extLst>
                    <a:ext uri="{9D8B030D-6E8A-4147-A177-3AD203B41FA5}">
                      <a16:colId xmlns:a16="http://schemas.microsoft.com/office/drawing/2014/main" val="20002"/>
                    </a:ext>
                  </a:extLst>
                </a:gridCol>
              </a:tblGrid>
              <a:tr h="550545">
                <a:tc gridSpan="3">
                  <a:txBody>
                    <a:bodyPr/>
                    <a:lstStyle/>
                    <a:p>
                      <a:pPr marL="228600">
                        <a:lnSpc>
                          <a:spcPts val="2080"/>
                        </a:lnSpc>
                        <a:spcBef>
                          <a:spcPts val="480"/>
                        </a:spcBef>
                      </a:pPr>
                      <a:r>
                        <a:rPr lang="en-US" sz="1800" b="1" spc="0" dirty="0">
                          <a:latin typeface="Countach" panose="02000000000000000000" pitchFamily="50" charset="0"/>
                          <a:cs typeface="Arial Narrow"/>
                        </a:rPr>
                        <a:t>PERFECT GAME NON-LOCAL VISITATION</a:t>
                      </a:r>
                    </a:p>
                    <a:p>
                      <a:pPr marL="228600">
                        <a:lnSpc>
                          <a:spcPts val="1000"/>
                        </a:lnSpc>
                      </a:pPr>
                      <a:r>
                        <a:rPr lang="en-US" sz="900" b="1" spc="0" dirty="0">
                          <a:solidFill>
                            <a:srgbClr val="C00000"/>
                          </a:solidFill>
                          <a:latin typeface="Countach" panose="02000000000000000000" pitchFamily="50" charset="0"/>
                          <a:cs typeface="Arial Narrow"/>
                        </a:rPr>
                        <a:t>NATIONAL TOURNAMENT AND EVENTS COMPLEX - CEDAR PARK, TEXAS</a:t>
                      </a:r>
                    </a:p>
                  </a:txBody>
                  <a:tcPr marL="0" marR="0" marT="60960" marB="0">
                    <a:solidFill>
                      <a:srgbClr val="EEEEE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07950">
                <a:tc rowSpan="3">
                  <a:txBody>
                    <a:bodyPr/>
                    <a:lstStyle/>
                    <a:p>
                      <a:pPr>
                        <a:lnSpc>
                          <a:spcPct val="100000"/>
                        </a:lnSpc>
                      </a:pPr>
                      <a:endParaRPr lang="en-US" sz="400" spc="0" dirty="0">
                        <a:latin typeface="Countach" panose="02000000000000000000" pitchFamily="50" charset="0"/>
                        <a:cs typeface="Times New Roman"/>
                      </a:endParaRPr>
                    </a:p>
                  </a:txBody>
                  <a:tcPr marL="0" marR="0" marT="0" marB="0">
                    <a:solidFill>
                      <a:srgbClr val="233038"/>
                    </a:solidFill>
                  </a:tcPr>
                </a:tc>
                <a:tc gridSpan="2">
                  <a:txBody>
                    <a:bodyPr/>
                    <a:lstStyle/>
                    <a:p>
                      <a:pPr>
                        <a:lnSpc>
                          <a:spcPct val="100000"/>
                        </a:lnSpc>
                      </a:pPr>
                      <a:endParaRPr lang="en-US" sz="400" spc="0" dirty="0">
                        <a:latin typeface="Countach" panose="02000000000000000000" pitchFamily="50" charset="0"/>
                        <a:cs typeface="Times New Roman"/>
                      </a:endParaRPr>
                    </a:p>
                  </a:txBody>
                  <a:tcPr marL="0" marR="0" marT="0" marB="0">
                    <a:solidFill>
                      <a:srgbClr val="FFFFFF"/>
                    </a:solidFill>
                  </a:tcPr>
                </a:tc>
                <a:tc hMerge="1">
                  <a:txBody>
                    <a:bodyPr/>
                    <a:lstStyle/>
                    <a:p>
                      <a:endParaRPr/>
                    </a:p>
                  </a:txBody>
                  <a:tcPr marL="0" marR="0" marT="0" marB="0"/>
                </a:tc>
                <a:extLst>
                  <a:ext uri="{0D108BD9-81ED-4DB2-BD59-A6C34878D82A}">
                    <a16:rowId xmlns:a16="http://schemas.microsoft.com/office/drawing/2014/main" val="10001"/>
                  </a:ext>
                </a:extLst>
              </a:tr>
              <a:tr h="525145">
                <a:tc vMerge="1">
                  <a:txBody>
                    <a:bodyPr/>
                    <a:lstStyle/>
                    <a:p>
                      <a:endParaRPr/>
                    </a:p>
                  </a:txBody>
                  <a:tcPr marL="0" marR="0" marT="0" marB="0">
                    <a:solidFill>
                      <a:srgbClr val="233038"/>
                    </a:solidFill>
                  </a:tcPr>
                </a:tc>
                <a:tc>
                  <a:txBody>
                    <a:bodyPr/>
                    <a:lstStyle/>
                    <a:p>
                      <a:pPr marL="190500">
                        <a:lnSpc>
                          <a:spcPts val="880"/>
                        </a:lnSpc>
                        <a:spcBef>
                          <a:spcPts val="280"/>
                        </a:spcBef>
                      </a:pPr>
                      <a:r>
                        <a:rPr lang="en-US" sz="900" b="1" spc="0" dirty="0">
                          <a:latin typeface="Countach" panose="02000000000000000000" pitchFamily="50" charset="0"/>
                          <a:cs typeface="Arial Narrow"/>
                        </a:rPr>
                        <a:t>NON-LOCAL VISITATION</a:t>
                      </a:r>
                      <a:endParaRPr lang="en-US" sz="900" spc="0" dirty="0">
                        <a:latin typeface="Countach" panose="02000000000000000000" pitchFamily="50" charset="0"/>
                        <a:cs typeface="Arial Narrow"/>
                      </a:endParaRPr>
                    </a:p>
                    <a:p>
                      <a:pPr marL="190500">
                        <a:lnSpc>
                          <a:spcPts val="760"/>
                        </a:lnSpc>
                      </a:pPr>
                      <a:r>
                        <a:rPr lang="en-US" sz="900" b="0" spc="0" dirty="0">
                          <a:solidFill>
                            <a:srgbClr val="C00000"/>
                          </a:solidFill>
                          <a:latin typeface="Countach" panose="02000000000000000000" pitchFamily="50" charset="0"/>
                          <a:cs typeface="Calibri Light"/>
                        </a:rPr>
                        <a:t>982,962 IN YEAR 5</a:t>
                      </a:r>
                      <a:endParaRPr lang="en-US" sz="900" spc="0" dirty="0">
                        <a:solidFill>
                          <a:srgbClr val="C00000"/>
                        </a:solidFill>
                        <a:latin typeface="Countach" panose="02000000000000000000" pitchFamily="50" charset="0"/>
                        <a:cs typeface="Calibri Light"/>
                      </a:endParaRPr>
                    </a:p>
                    <a:p>
                      <a:pPr marL="190500">
                        <a:lnSpc>
                          <a:spcPts val="890"/>
                        </a:lnSpc>
                        <a:spcBef>
                          <a:spcPts val="305"/>
                        </a:spcBef>
                      </a:pPr>
                      <a:r>
                        <a:rPr lang="en-US" sz="900" b="1" spc="0" dirty="0">
                          <a:latin typeface="Countach" panose="02000000000000000000" pitchFamily="50" charset="0"/>
                          <a:cs typeface="Arial Narrow"/>
                        </a:rPr>
                        <a:t>LOCATION</a:t>
                      </a:r>
                      <a:endParaRPr lang="en-US" sz="900" spc="0" dirty="0">
                        <a:latin typeface="Countach" panose="02000000000000000000" pitchFamily="50" charset="0"/>
                        <a:cs typeface="Arial Narrow"/>
                      </a:endParaRPr>
                    </a:p>
                    <a:p>
                      <a:pPr marL="190500">
                        <a:lnSpc>
                          <a:spcPts val="770"/>
                        </a:lnSpc>
                      </a:pPr>
                      <a:r>
                        <a:rPr lang="en-US" sz="900" b="0" spc="0" dirty="0">
                          <a:solidFill>
                            <a:srgbClr val="C00000"/>
                          </a:solidFill>
                          <a:latin typeface="Countach" panose="02000000000000000000" pitchFamily="50" charset="0"/>
                          <a:cs typeface="Calibri Light"/>
                        </a:rPr>
                        <a:t>CEDAR PARK, TEXAS</a:t>
                      </a:r>
                      <a:endParaRPr lang="en-US" sz="900" spc="0" dirty="0">
                        <a:solidFill>
                          <a:srgbClr val="C00000"/>
                        </a:solidFill>
                        <a:latin typeface="Countach" panose="02000000000000000000" pitchFamily="50" charset="0"/>
                        <a:cs typeface="Calibri Light"/>
                      </a:endParaRPr>
                    </a:p>
                  </a:txBody>
                  <a:tcPr marL="0" marR="0" marT="35560" marB="0">
                    <a:lnR w="12700">
                      <a:solidFill>
                        <a:srgbClr val="A6A6A6"/>
                      </a:solidFill>
                      <a:prstDash val="solid"/>
                    </a:lnR>
                    <a:solidFill>
                      <a:srgbClr val="FFFFFF"/>
                    </a:solidFill>
                  </a:tcPr>
                </a:tc>
                <a:tc>
                  <a:txBody>
                    <a:bodyPr/>
                    <a:lstStyle/>
                    <a:p>
                      <a:pPr marL="161925" marR="168275">
                        <a:lnSpc>
                          <a:spcPct val="86700"/>
                        </a:lnSpc>
                        <a:spcBef>
                          <a:spcPts val="285"/>
                        </a:spcBef>
                      </a:pPr>
                      <a:r>
                        <a:rPr lang="en-US" sz="900" spc="0" dirty="0">
                          <a:latin typeface="Countach Light" panose="02000000000000000000" pitchFamily="50" charset="0"/>
                          <a:cs typeface="Arial"/>
                        </a:rPr>
                        <a:t>PERFECT GAME’S NON-LOCAL VISITATION IS BASED ON VISITS TO TOURNAMENTS AND EVENTS THAT ARE BEYOND A MARKETPLACE DRIVE TIME TO THE COMPLEX.</a:t>
                      </a:r>
                    </a:p>
                  </a:txBody>
                  <a:tcPr marL="0" marR="0" marT="36195" marB="0">
                    <a:lnL w="12700">
                      <a:solidFill>
                        <a:srgbClr val="A6A6A6"/>
                      </a:solidFill>
                      <a:prstDash val="solid"/>
                    </a:lnL>
                    <a:solidFill>
                      <a:srgbClr val="FFFFFF"/>
                    </a:solidFill>
                  </a:tcPr>
                </a:tc>
                <a:extLst>
                  <a:ext uri="{0D108BD9-81ED-4DB2-BD59-A6C34878D82A}">
                    <a16:rowId xmlns:a16="http://schemas.microsoft.com/office/drawing/2014/main" val="10002"/>
                  </a:ext>
                </a:extLst>
              </a:tr>
              <a:tr h="1508125">
                <a:tc vMerge="1">
                  <a:txBody>
                    <a:bodyPr/>
                    <a:lstStyle/>
                    <a:p>
                      <a:endParaRPr/>
                    </a:p>
                  </a:txBody>
                  <a:tcPr marL="0" marR="0" marT="0" marB="0">
                    <a:solidFill>
                      <a:srgbClr val="233038"/>
                    </a:solidFill>
                  </a:tcPr>
                </a:tc>
                <a:tc>
                  <a:txBody>
                    <a:bodyPr/>
                    <a:lstStyle/>
                    <a:p>
                      <a:pPr marL="190500">
                        <a:lnSpc>
                          <a:spcPct val="100000"/>
                        </a:lnSpc>
                        <a:spcBef>
                          <a:spcPts val="365"/>
                        </a:spcBef>
                      </a:pPr>
                      <a:r>
                        <a:rPr lang="en-US" sz="900" b="1" spc="0" dirty="0">
                          <a:latin typeface="Countach" panose="02000000000000000000" pitchFamily="50" charset="0"/>
                          <a:cs typeface="Arial Narrow"/>
                        </a:rPr>
                        <a:t>PG COMPARABLES</a:t>
                      </a:r>
                      <a:endParaRPr lang="en-US" sz="900" spc="0" dirty="0">
                        <a:latin typeface="Countach" panose="02000000000000000000" pitchFamily="50" charset="0"/>
                        <a:cs typeface="Arial Narrow"/>
                      </a:endParaRPr>
                    </a:p>
                    <a:p>
                      <a:pPr marL="316230" indent="-125730">
                        <a:lnSpc>
                          <a:spcPct val="100000"/>
                        </a:lnSpc>
                        <a:spcBef>
                          <a:spcPts val="35"/>
                        </a:spcBef>
                        <a:buClr>
                          <a:srgbClr val="FF0000"/>
                        </a:buClr>
                        <a:buFont typeface="Arial"/>
                        <a:buChar char="■"/>
                        <a:tabLst>
                          <a:tab pos="316230" algn="l"/>
                        </a:tabLst>
                      </a:pPr>
                      <a:r>
                        <a:rPr lang="en-US" sz="900" b="0" spc="0" dirty="0">
                          <a:latin typeface="Countach" panose="02000000000000000000" pitchFamily="50" charset="0"/>
                          <a:cs typeface="Calibri Light"/>
                        </a:rPr>
                        <a:t>COBB COUNTY, GA</a:t>
                      </a:r>
                      <a:endParaRPr lang="en-US" sz="900" spc="0" dirty="0">
                        <a:latin typeface="Countach" panose="02000000000000000000" pitchFamily="50" charset="0"/>
                        <a:cs typeface="Calibri Light"/>
                      </a:endParaRPr>
                    </a:p>
                    <a:p>
                      <a:pPr marL="316230" indent="-125730">
                        <a:lnSpc>
                          <a:spcPct val="100000"/>
                        </a:lnSpc>
                        <a:spcBef>
                          <a:spcPts val="165"/>
                        </a:spcBef>
                        <a:buClr>
                          <a:srgbClr val="FF0000"/>
                        </a:buClr>
                        <a:buFont typeface="Arial"/>
                        <a:buChar char="■"/>
                        <a:tabLst>
                          <a:tab pos="316230" algn="l"/>
                        </a:tabLst>
                      </a:pPr>
                      <a:r>
                        <a:rPr lang="en-US" sz="900" b="0" spc="0" dirty="0">
                          <a:latin typeface="Countach" panose="02000000000000000000" pitchFamily="50" charset="0"/>
                          <a:cs typeface="Calibri Light"/>
                        </a:rPr>
                        <a:t>LEE COUNTY, FT. MYERS, FL</a:t>
                      </a:r>
                      <a:endParaRPr lang="en-US" sz="900" spc="0" dirty="0">
                        <a:latin typeface="Countach" panose="02000000000000000000" pitchFamily="50" charset="0"/>
                        <a:cs typeface="Calibri Light"/>
                      </a:endParaRPr>
                    </a:p>
                    <a:p>
                      <a:pPr marL="316230" indent="-125730">
                        <a:lnSpc>
                          <a:spcPct val="100000"/>
                        </a:lnSpc>
                        <a:spcBef>
                          <a:spcPts val="195"/>
                        </a:spcBef>
                        <a:buClr>
                          <a:srgbClr val="FF0000"/>
                        </a:buClr>
                        <a:buFont typeface="Arial"/>
                        <a:buChar char="■"/>
                        <a:tabLst>
                          <a:tab pos="316230" algn="l"/>
                        </a:tabLst>
                      </a:pPr>
                      <a:r>
                        <a:rPr lang="en-US" sz="900" b="0" spc="0" dirty="0">
                          <a:latin typeface="Countach" panose="02000000000000000000" pitchFamily="50" charset="0"/>
                          <a:cs typeface="Calibri Light"/>
                        </a:rPr>
                        <a:t>PALM BEACH COUNTY, FL</a:t>
                      </a:r>
                      <a:endParaRPr lang="en-US" sz="900" spc="0" dirty="0">
                        <a:latin typeface="Countach" panose="02000000000000000000" pitchFamily="50" charset="0"/>
                        <a:cs typeface="Calibri Light"/>
                      </a:endParaRPr>
                    </a:p>
                    <a:p>
                      <a:pPr marL="316230" indent="-125730">
                        <a:lnSpc>
                          <a:spcPct val="100000"/>
                        </a:lnSpc>
                        <a:spcBef>
                          <a:spcPts val="70"/>
                        </a:spcBef>
                        <a:buClr>
                          <a:srgbClr val="FF0000"/>
                        </a:buClr>
                        <a:buFont typeface="Arial"/>
                        <a:buChar char="■"/>
                        <a:tabLst>
                          <a:tab pos="316230" algn="l"/>
                        </a:tabLst>
                      </a:pPr>
                      <a:r>
                        <a:rPr lang="en-US" sz="900" b="0" spc="0" dirty="0">
                          <a:latin typeface="Countach" panose="02000000000000000000" pitchFamily="50" charset="0"/>
                          <a:cs typeface="Calibri Light"/>
                        </a:rPr>
                        <a:t>HOOVER MET COMPLEX, AL</a:t>
                      </a:r>
                      <a:endParaRPr lang="en-US" sz="900" spc="0" dirty="0">
                        <a:latin typeface="Countach" panose="02000000000000000000" pitchFamily="50" charset="0"/>
                        <a:cs typeface="Calibri Light"/>
                      </a:endParaRPr>
                    </a:p>
                  </a:txBody>
                  <a:tcPr marL="0" marR="0" marT="46355" marB="0">
                    <a:lnR w="12700">
                      <a:solidFill>
                        <a:srgbClr val="A6A6A6"/>
                      </a:solidFill>
                      <a:prstDash val="solid"/>
                    </a:lnR>
                    <a:solidFill>
                      <a:srgbClr val="FFFFFF"/>
                    </a:solidFill>
                  </a:tcPr>
                </a:tc>
                <a:tc>
                  <a:txBody>
                    <a:bodyPr/>
                    <a:lstStyle/>
                    <a:p>
                      <a:pPr marL="161925" marR="440055">
                        <a:lnSpc>
                          <a:spcPct val="83300"/>
                        </a:lnSpc>
                        <a:spcBef>
                          <a:spcPts val="285"/>
                        </a:spcBef>
                      </a:pPr>
                      <a:r>
                        <a:rPr lang="en-US" sz="900" spc="0" dirty="0">
                          <a:latin typeface="Countach Light" panose="02000000000000000000" pitchFamily="50" charset="0"/>
                          <a:cs typeface="Arial"/>
                        </a:rPr>
                        <a:t>NON-LOCAL VISITORS ARE THE DRIVERS OF DIRECT SPENDING TO THE MARKETPLACE AS IT RELATES LODGING, DINING, ENTERTAINMENT, RETAIL AND ENTERTAINMENT.</a:t>
                      </a:r>
                    </a:p>
                    <a:p>
                      <a:pPr marL="161925" marR="229870">
                        <a:lnSpc>
                          <a:spcPct val="85400"/>
                        </a:lnSpc>
                        <a:spcBef>
                          <a:spcPts val="765"/>
                        </a:spcBef>
                      </a:pPr>
                      <a:r>
                        <a:rPr lang="en-US" sz="900" spc="0" dirty="0">
                          <a:latin typeface="Countach Light" panose="02000000000000000000" pitchFamily="50" charset="0"/>
                          <a:cs typeface="Arial"/>
                        </a:rPr>
                        <a:t>THE ANALYSIS ACCOUNTS FOR THE LENGTH OF STAY BASED ON THE EVENT AND THE ESTIMATED PERCENT OF NON-LOCAL PARTICIPATION THAT IS ANTICIPATED FOR EACH EVENT FOR EACH YEAR. FOR THE PURPOSE OF THIS ANALYSIS THE PERCENTAGE OF NON-LOCAL VISITATION BASED ON THE EVENT MIX WILL RANGE FROM 60-80%.</a:t>
                      </a:r>
                    </a:p>
                  </a:txBody>
                  <a:tcPr marL="0" marR="0" marT="36195" marB="0">
                    <a:lnL w="12700">
                      <a:solidFill>
                        <a:srgbClr val="A6A6A6"/>
                      </a:solidFill>
                      <a:prstDash val="solid"/>
                    </a:lnL>
                    <a:solidFill>
                      <a:srgbClr val="FFFFFF"/>
                    </a:solidFill>
                  </a:tcPr>
                </a:tc>
                <a:extLst>
                  <a:ext uri="{0D108BD9-81ED-4DB2-BD59-A6C34878D82A}">
                    <a16:rowId xmlns:a16="http://schemas.microsoft.com/office/drawing/2014/main" val="10003"/>
                  </a:ext>
                </a:extLst>
              </a:tr>
            </a:tbl>
          </a:graphicData>
        </a:graphic>
      </p:graphicFrame>
      <p:sp>
        <p:nvSpPr>
          <p:cNvPr id="7" name="object 7"/>
          <p:cNvSpPr txBox="1"/>
          <p:nvPr/>
        </p:nvSpPr>
        <p:spPr>
          <a:xfrm>
            <a:off x="5425084" y="4849966"/>
            <a:ext cx="2597785" cy="93345"/>
          </a:xfrm>
          <a:prstGeom prst="rect">
            <a:avLst/>
          </a:prstGeom>
        </p:spPr>
        <p:txBody>
          <a:bodyPr vert="horz" wrap="square" lIns="0" tIns="0" rIns="0" bIns="0" rtlCol="0">
            <a:spAutoFit/>
          </a:bodyPr>
          <a:lstStyle/>
          <a:p>
            <a:pPr>
              <a:lnSpc>
                <a:spcPts val="690"/>
              </a:lnSpc>
            </a:pPr>
            <a:r>
              <a:rPr sz="600" dirty="0">
                <a:solidFill>
                  <a:srgbClr val="FFFFFF"/>
                </a:solidFill>
                <a:latin typeface="Calibri"/>
                <a:cs typeface="Calibri"/>
              </a:rPr>
              <a:t>TH</a:t>
            </a:r>
            <a:r>
              <a:rPr sz="600" spc="-55" dirty="0">
                <a:solidFill>
                  <a:srgbClr val="FFFFFF"/>
                </a:solidFill>
                <a:latin typeface="Calibri"/>
                <a:cs typeface="Calibri"/>
              </a:rPr>
              <a:t> </a:t>
            </a:r>
            <a:r>
              <a:rPr sz="600" dirty="0">
                <a:solidFill>
                  <a:srgbClr val="FFFFFF"/>
                </a:solidFill>
                <a:latin typeface="Calibri"/>
                <a:cs typeface="Calibri"/>
              </a:rPr>
              <a:t>I</a:t>
            </a:r>
            <a:r>
              <a:rPr sz="600" spc="-55" dirty="0">
                <a:solidFill>
                  <a:srgbClr val="FFFFFF"/>
                </a:solidFill>
                <a:latin typeface="Calibri"/>
                <a:cs typeface="Calibri"/>
              </a:rPr>
              <a:t> </a:t>
            </a:r>
            <a:r>
              <a:rPr sz="600" dirty="0">
                <a:solidFill>
                  <a:srgbClr val="FFFFFF"/>
                </a:solidFill>
                <a:latin typeface="Calibri"/>
                <a:cs typeface="Calibri"/>
              </a:rPr>
              <a:t>S</a:t>
            </a:r>
            <a:r>
              <a:rPr sz="600" spc="175" dirty="0">
                <a:solidFill>
                  <a:srgbClr val="FFFFFF"/>
                </a:solidFill>
                <a:latin typeface="Calibri"/>
                <a:cs typeface="Calibri"/>
              </a:rPr>
              <a:t> </a:t>
            </a:r>
            <a:r>
              <a:rPr sz="600" spc="-10" dirty="0">
                <a:solidFill>
                  <a:srgbClr val="FFFFFF"/>
                </a:solidFill>
                <a:latin typeface="Calibri"/>
                <a:cs typeface="Calibri"/>
              </a:rPr>
              <a:t>P</a:t>
            </a:r>
            <a:r>
              <a:rPr sz="600" spc="-45" dirty="0">
                <a:solidFill>
                  <a:srgbClr val="FFFFFF"/>
                </a:solidFill>
                <a:latin typeface="Calibri"/>
                <a:cs typeface="Calibri"/>
              </a:rPr>
              <a:t> </a:t>
            </a:r>
            <a:r>
              <a:rPr sz="600" dirty="0">
                <a:solidFill>
                  <a:srgbClr val="FFFFFF"/>
                </a:solidFill>
                <a:latin typeface="Calibri"/>
                <a:cs typeface="Calibri"/>
              </a:rPr>
              <a:t>R</a:t>
            </a:r>
            <a:r>
              <a:rPr sz="600" spc="-55" dirty="0">
                <a:solidFill>
                  <a:srgbClr val="FFFFFF"/>
                </a:solidFill>
                <a:latin typeface="Calibri"/>
                <a:cs typeface="Calibri"/>
              </a:rPr>
              <a:t> </a:t>
            </a:r>
            <a:r>
              <a:rPr sz="600" spc="-10" dirty="0">
                <a:solidFill>
                  <a:srgbClr val="FFFFFF"/>
                </a:solidFill>
                <a:latin typeface="Calibri"/>
                <a:cs typeface="Calibri"/>
              </a:rPr>
              <a:t>O</a:t>
            </a:r>
            <a:r>
              <a:rPr sz="600" spc="-45" dirty="0">
                <a:solidFill>
                  <a:srgbClr val="FFFFFF"/>
                </a:solidFill>
                <a:latin typeface="Calibri"/>
                <a:cs typeface="Calibri"/>
              </a:rPr>
              <a:t> </a:t>
            </a:r>
            <a:r>
              <a:rPr sz="600" dirty="0">
                <a:solidFill>
                  <a:srgbClr val="FFFFFF"/>
                </a:solidFill>
                <a:latin typeface="Calibri"/>
                <a:cs typeface="Calibri"/>
              </a:rPr>
              <a:t>J</a:t>
            </a:r>
            <a:r>
              <a:rPr sz="600" spc="-6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spc="-10" dirty="0">
                <a:solidFill>
                  <a:srgbClr val="FFFFFF"/>
                </a:solidFill>
                <a:latin typeface="Calibri"/>
                <a:cs typeface="Calibri"/>
              </a:rPr>
              <a:t>C</a:t>
            </a:r>
            <a:r>
              <a:rPr sz="600" spc="-45" dirty="0">
                <a:solidFill>
                  <a:srgbClr val="FFFFFF"/>
                </a:solidFill>
                <a:latin typeface="Calibri"/>
                <a:cs typeface="Calibri"/>
              </a:rPr>
              <a:t> </a:t>
            </a:r>
            <a:r>
              <a:rPr sz="600" dirty="0">
                <a:solidFill>
                  <a:srgbClr val="FFFFFF"/>
                </a:solidFill>
                <a:latin typeface="Calibri"/>
                <a:cs typeface="Calibri"/>
              </a:rPr>
              <a:t>T</a:t>
            </a:r>
            <a:r>
              <a:rPr sz="600" spc="170" dirty="0">
                <a:solidFill>
                  <a:srgbClr val="FFFFFF"/>
                </a:solidFill>
                <a:latin typeface="Calibri"/>
                <a:cs typeface="Calibri"/>
              </a:rPr>
              <a:t> </a:t>
            </a:r>
            <a:r>
              <a:rPr sz="600" spc="-10" dirty="0">
                <a:solidFill>
                  <a:srgbClr val="FFFFFF"/>
                </a:solidFill>
                <a:latin typeface="Calibri"/>
                <a:cs typeface="Calibri"/>
              </a:rPr>
              <a:t>H</a:t>
            </a:r>
            <a:r>
              <a:rPr sz="600" spc="-55" dirty="0">
                <a:solidFill>
                  <a:srgbClr val="FFFFFF"/>
                </a:solidFill>
                <a:latin typeface="Calibri"/>
                <a:cs typeface="Calibri"/>
              </a:rPr>
              <a:t> </a:t>
            </a:r>
            <a:r>
              <a:rPr sz="600" spc="-10" dirty="0">
                <a:solidFill>
                  <a:srgbClr val="FFFFFF"/>
                </a:solidFill>
                <a:latin typeface="Calibri"/>
                <a:cs typeface="Calibri"/>
              </a:rPr>
              <a:t>A</a:t>
            </a:r>
            <a:r>
              <a:rPr sz="600" spc="-45" dirty="0">
                <a:solidFill>
                  <a:srgbClr val="FFFFFF"/>
                </a:solidFill>
                <a:latin typeface="Calibri"/>
                <a:cs typeface="Calibri"/>
              </a:rPr>
              <a:t> </a:t>
            </a:r>
            <a:r>
              <a:rPr sz="600" dirty="0">
                <a:solidFill>
                  <a:srgbClr val="FFFFFF"/>
                </a:solidFill>
                <a:latin typeface="Calibri"/>
                <a:cs typeface="Calibri"/>
              </a:rPr>
              <a:t>S</a:t>
            </a:r>
            <a:r>
              <a:rPr sz="600" spc="170" dirty="0">
                <a:solidFill>
                  <a:srgbClr val="FFFFFF"/>
                </a:solidFill>
                <a:latin typeface="Calibri"/>
                <a:cs typeface="Calibri"/>
              </a:rPr>
              <a:t> </a:t>
            </a:r>
            <a:r>
              <a:rPr sz="600" dirty="0">
                <a:solidFill>
                  <a:srgbClr val="FFFFFF"/>
                </a:solidFill>
                <a:latin typeface="Calibri"/>
                <a:cs typeface="Calibri"/>
              </a:rPr>
              <a:t>B</a:t>
            </a:r>
            <a:r>
              <a:rPr sz="600" spc="-5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dirty="0">
                <a:solidFill>
                  <a:srgbClr val="FFFFFF"/>
                </a:solidFill>
                <a:latin typeface="Calibri"/>
                <a:cs typeface="Calibri"/>
              </a:rPr>
              <a:t>E</a:t>
            </a:r>
            <a:r>
              <a:rPr sz="600" spc="-55" dirty="0">
                <a:solidFill>
                  <a:srgbClr val="FFFFFF"/>
                </a:solidFill>
                <a:latin typeface="Calibri"/>
                <a:cs typeface="Calibri"/>
              </a:rPr>
              <a:t> </a:t>
            </a:r>
            <a:r>
              <a:rPr sz="600" dirty="0">
                <a:solidFill>
                  <a:srgbClr val="FFFFFF"/>
                </a:solidFill>
                <a:latin typeface="Calibri"/>
                <a:cs typeface="Calibri"/>
              </a:rPr>
              <a:t>N</a:t>
            </a:r>
            <a:r>
              <a:rPr sz="600" spc="170" dirty="0">
                <a:solidFill>
                  <a:srgbClr val="FFFFFF"/>
                </a:solidFill>
                <a:latin typeface="Calibri"/>
                <a:cs typeface="Calibri"/>
              </a:rPr>
              <a:t> </a:t>
            </a:r>
            <a:r>
              <a:rPr sz="600" dirty="0">
                <a:solidFill>
                  <a:srgbClr val="FFFFFF"/>
                </a:solidFill>
                <a:latin typeface="Calibri"/>
                <a:cs typeface="Calibri"/>
              </a:rPr>
              <a:t>F</a:t>
            </a:r>
            <a:r>
              <a:rPr sz="600" spc="-50" dirty="0">
                <a:solidFill>
                  <a:srgbClr val="FFFFFF"/>
                </a:solidFill>
                <a:latin typeface="Calibri"/>
                <a:cs typeface="Calibri"/>
              </a:rPr>
              <a:t> </a:t>
            </a:r>
            <a:r>
              <a:rPr sz="600" spc="-10" dirty="0">
                <a:solidFill>
                  <a:srgbClr val="FFFFFF"/>
                </a:solidFill>
                <a:latin typeface="Calibri"/>
                <a:cs typeface="Calibri"/>
              </a:rPr>
              <a:t>U</a:t>
            </a:r>
            <a:r>
              <a:rPr sz="600" spc="-50" dirty="0">
                <a:solidFill>
                  <a:srgbClr val="FFFFFF"/>
                </a:solidFill>
                <a:latin typeface="Calibri"/>
                <a:cs typeface="Calibri"/>
              </a:rPr>
              <a:t> </a:t>
            </a:r>
            <a:r>
              <a:rPr sz="600" dirty="0">
                <a:solidFill>
                  <a:srgbClr val="FFFFFF"/>
                </a:solidFill>
                <a:latin typeface="Calibri"/>
                <a:cs typeface="Calibri"/>
              </a:rPr>
              <a:t>L</a:t>
            </a:r>
            <a:r>
              <a:rPr sz="600" spc="-50" dirty="0">
                <a:solidFill>
                  <a:srgbClr val="FFFFFF"/>
                </a:solidFill>
                <a:latin typeface="Calibri"/>
                <a:cs typeface="Calibri"/>
              </a:rPr>
              <a:t> </a:t>
            </a:r>
            <a:r>
              <a:rPr sz="600" dirty="0">
                <a:solidFill>
                  <a:srgbClr val="FFFFFF"/>
                </a:solidFill>
                <a:latin typeface="Calibri"/>
                <a:cs typeface="Calibri"/>
              </a:rPr>
              <a:t>L</a:t>
            </a:r>
            <a:r>
              <a:rPr sz="600" spc="-55" dirty="0">
                <a:solidFill>
                  <a:srgbClr val="FFFFFF"/>
                </a:solidFill>
                <a:latin typeface="Calibri"/>
                <a:cs typeface="Calibri"/>
              </a:rPr>
              <a:t> </a:t>
            </a:r>
            <a:r>
              <a:rPr sz="600" dirty="0">
                <a:solidFill>
                  <a:srgbClr val="FFFFFF"/>
                </a:solidFill>
                <a:latin typeface="Calibri"/>
                <a:cs typeface="Calibri"/>
              </a:rPr>
              <a:t>Y</a:t>
            </a:r>
            <a:r>
              <a:rPr sz="600" spc="170" dirty="0">
                <a:solidFill>
                  <a:srgbClr val="FFFFFF"/>
                </a:solidFill>
                <a:latin typeface="Calibri"/>
                <a:cs typeface="Calibri"/>
              </a:rPr>
              <a:t> </a:t>
            </a:r>
            <a:r>
              <a:rPr sz="600" dirty="0">
                <a:solidFill>
                  <a:srgbClr val="FFFFFF"/>
                </a:solidFill>
                <a:latin typeface="Calibri"/>
                <a:cs typeface="Calibri"/>
              </a:rPr>
              <a:t>V</a:t>
            </a:r>
            <a:r>
              <a:rPr sz="600" spc="-60" dirty="0">
                <a:solidFill>
                  <a:srgbClr val="FFFFFF"/>
                </a:solidFill>
                <a:latin typeface="Calibri"/>
                <a:cs typeface="Calibri"/>
              </a:rPr>
              <a:t> </a:t>
            </a:r>
            <a:r>
              <a:rPr sz="600" dirty="0">
                <a:solidFill>
                  <a:srgbClr val="FFFFFF"/>
                </a:solidFill>
                <a:latin typeface="Calibri"/>
                <a:cs typeface="Calibri"/>
              </a:rPr>
              <a:t>E</a:t>
            </a:r>
            <a:r>
              <a:rPr sz="600" spc="-55" dirty="0">
                <a:solidFill>
                  <a:srgbClr val="FFFFFF"/>
                </a:solidFill>
                <a:latin typeface="Calibri"/>
                <a:cs typeface="Calibri"/>
              </a:rPr>
              <a:t> </a:t>
            </a:r>
            <a:r>
              <a:rPr sz="600" spc="50" dirty="0">
                <a:solidFill>
                  <a:srgbClr val="FFFFFF"/>
                </a:solidFill>
                <a:latin typeface="Calibri"/>
                <a:cs typeface="Calibri"/>
              </a:rPr>
              <a:t>TTE</a:t>
            </a:r>
            <a:r>
              <a:rPr sz="600" spc="-60" dirty="0">
                <a:solidFill>
                  <a:srgbClr val="FFFFFF"/>
                </a:solidFill>
                <a:latin typeface="Calibri"/>
                <a:cs typeface="Calibri"/>
              </a:rPr>
              <a:t> </a:t>
            </a:r>
            <a:r>
              <a:rPr sz="600" dirty="0">
                <a:solidFill>
                  <a:srgbClr val="FFFFFF"/>
                </a:solidFill>
                <a:latin typeface="Calibri"/>
                <a:cs typeface="Calibri"/>
              </a:rPr>
              <a:t>D</a:t>
            </a:r>
            <a:r>
              <a:rPr sz="600" spc="180" dirty="0">
                <a:solidFill>
                  <a:srgbClr val="FFFFFF"/>
                </a:solidFill>
                <a:latin typeface="Calibri"/>
                <a:cs typeface="Calibri"/>
              </a:rPr>
              <a:t> </a:t>
            </a:r>
            <a:r>
              <a:rPr sz="600" spc="-10" dirty="0">
                <a:solidFill>
                  <a:srgbClr val="FFFFFF"/>
                </a:solidFill>
                <a:latin typeface="Calibri"/>
                <a:cs typeface="Calibri"/>
              </a:rPr>
              <a:t>A</a:t>
            </a:r>
            <a:r>
              <a:rPr sz="600" spc="-50" dirty="0">
                <a:solidFill>
                  <a:srgbClr val="FFFFFF"/>
                </a:solidFill>
                <a:latin typeface="Calibri"/>
                <a:cs typeface="Calibri"/>
              </a:rPr>
              <a:t> </a:t>
            </a:r>
            <a:r>
              <a:rPr sz="600" spc="-10" dirty="0">
                <a:solidFill>
                  <a:srgbClr val="FFFFFF"/>
                </a:solidFill>
                <a:latin typeface="Calibri"/>
                <a:cs typeface="Calibri"/>
              </a:rPr>
              <a:t>N</a:t>
            </a:r>
            <a:r>
              <a:rPr sz="600" spc="-50" dirty="0">
                <a:solidFill>
                  <a:srgbClr val="FFFFFF"/>
                </a:solidFill>
                <a:latin typeface="Calibri"/>
                <a:cs typeface="Calibri"/>
              </a:rPr>
              <a:t> </a:t>
            </a:r>
            <a:r>
              <a:rPr sz="600" dirty="0">
                <a:solidFill>
                  <a:srgbClr val="FFFFFF"/>
                </a:solidFill>
                <a:latin typeface="Calibri"/>
                <a:cs typeface="Calibri"/>
              </a:rPr>
              <a:t>D</a:t>
            </a:r>
            <a:r>
              <a:rPr sz="600" spc="175" dirty="0">
                <a:solidFill>
                  <a:srgbClr val="FFFFFF"/>
                </a:solidFill>
                <a:latin typeface="Calibri"/>
                <a:cs typeface="Calibri"/>
              </a:rPr>
              <a:t> </a:t>
            </a:r>
            <a:r>
              <a:rPr sz="600" dirty="0">
                <a:solidFill>
                  <a:srgbClr val="FFFFFF"/>
                </a:solidFill>
                <a:latin typeface="Calibri"/>
                <a:cs typeface="Calibri"/>
              </a:rPr>
              <a:t>R</a:t>
            </a:r>
            <a:r>
              <a:rPr sz="600" spc="-5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dirty="0">
                <a:solidFill>
                  <a:srgbClr val="FFFFFF"/>
                </a:solidFill>
                <a:latin typeface="Calibri"/>
                <a:cs typeface="Calibri"/>
              </a:rPr>
              <a:t>S</a:t>
            </a:r>
            <a:r>
              <a:rPr sz="600" spc="-5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spc="-10" dirty="0">
                <a:solidFill>
                  <a:srgbClr val="FFFFFF"/>
                </a:solidFill>
                <a:latin typeface="Calibri"/>
                <a:cs typeface="Calibri"/>
              </a:rPr>
              <a:t>A</a:t>
            </a:r>
            <a:r>
              <a:rPr sz="600" spc="-45" dirty="0">
                <a:solidFill>
                  <a:srgbClr val="FFFFFF"/>
                </a:solidFill>
                <a:latin typeface="Calibri"/>
                <a:cs typeface="Calibri"/>
              </a:rPr>
              <a:t> </a:t>
            </a:r>
            <a:r>
              <a:rPr sz="600" dirty="0">
                <a:solidFill>
                  <a:srgbClr val="FFFFFF"/>
                </a:solidFill>
                <a:latin typeface="Calibri"/>
                <a:cs typeface="Calibri"/>
              </a:rPr>
              <a:t>R</a:t>
            </a:r>
            <a:r>
              <a:rPr sz="600" spc="-55" dirty="0">
                <a:solidFill>
                  <a:srgbClr val="FFFFFF"/>
                </a:solidFill>
                <a:latin typeface="Calibri"/>
                <a:cs typeface="Calibri"/>
              </a:rPr>
              <a:t> </a:t>
            </a:r>
            <a:r>
              <a:rPr sz="600" spc="-10" dirty="0">
                <a:solidFill>
                  <a:srgbClr val="FFFFFF"/>
                </a:solidFill>
                <a:latin typeface="Calibri"/>
                <a:cs typeface="Calibri"/>
              </a:rPr>
              <a:t>C</a:t>
            </a:r>
            <a:r>
              <a:rPr sz="600" spc="-45" dirty="0">
                <a:solidFill>
                  <a:srgbClr val="FFFFFF"/>
                </a:solidFill>
                <a:latin typeface="Calibri"/>
                <a:cs typeface="Calibri"/>
              </a:rPr>
              <a:t> </a:t>
            </a:r>
            <a:r>
              <a:rPr sz="600" spc="-10" dirty="0">
                <a:solidFill>
                  <a:srgbClr val="FFFFFF"/>
                </a:solidFill>
                <a:latin typeface="Calibri"/>
                <a:cs typeface="Calibri"/>
              </a:rPr>
              <a:t>H</a:t>
            </a:r>
            <a:r>
              <a:rPr sz="600" spc="-55" dirty="0">
                <a:solidFill>
                  <a:srgbClr val="FFFFFF"/>
                </a:solidFill>
                <a:latin typeface="Calibri"/>
                <a:cs typeface="Calibri"/>
              </a:rPr>
              <a:t> </a:t>
            </a:r>
            <a:r>
              <a:rPr sz="600" dirty="0">
                <a:solidFill>
                  <a:srgbClr val="FFFFFF"/>
                </a:solidFill>
                <a:latin typeface="Calibri"/>
                <a:cs typeface="Calibri"/>
              </a:rPr>
              <a:t>E</a:t>
            </a:r>
            <a:r>
              <a:rPr sz="600" spc="-55" dirty="0">
                <a:solidFill>
                  <a:srgbClr val="FFFFFF"/>
                </a:solidFill>
                <a:latin typeface="Calibri"/>
                <a:cs typeface="Calibri"/>
              </a:rPr>
              <a:t> </a:t>
            </a:r>
            <a:r>
              <a:rPr sz="600" dirty="0">
                <a:solidFill>
                  <a:srgbClr val="FFFFFF"/>
                </a:solidFill>
                <a:latin typeface="Calibri"/>
                <a:cs typeface="Calibri"/>
              </a:rPr>
              <a:t>D</a:t>
            </a:r>
            <a:r>
              <a:rPr sz="600" spc="175" dirty="0">
                <a:solidFill>
                  <a:srgbClr val="FFFFFF"/>
                </a:solidFill>
                <a:latin typeface="Calibri"/>
                <a:cs typeface="Calibri"/>
              </a:rPr>
              <a:t> </a:t>
            </a:r>
            <a:r>
              <a:rPr sz="600" dirty="0">
                <a:solidFill>
                  <a:srgbClr val="FFFFFF"/>
                </a:solidFill>
                <a:latin typeface="Calibri"/>
                <a:cs typeface="Calibri"/>
              </a:rPr>
              <a:t>B</a:t>
            </a:r>
            <a:r>
              <a:rPr sz="600" spc="-50" dirty="0">
                <a:solidFill>
                  <a:srgbClr val="FFFFFF"/>
                </a:solidFill>
                <a:latin typeface="Calibri"/>
                <a:cs typeface="Calibri"/>
              </a:rPr>
              <a:t> </a:t>
            </a:r>
            <a:r>
              <a:rPr sz="600" dirty="0">
                <a:solidFill>
                  <a:srgbClr val="FFFFFF"/>
                </a:solidFill>
                <a:latin typeface="Calibri"/>
                <a:cs typeface="Calibri"/>
              </a:rPr>
              <a:t>Y</a:t>
            </a:r>
            <a:r>
              <a:rPr sz="600" spc="165" dirty="0">
                <a:solidFill>
                  <a:srgbClr val="FFFFFF"/>
                </a:solidFill>
                <a:latin typeface="Calibri"/>
                <a:cs typeface="Calibri"/>
              </a:rPr>
              <a:t> </a:t>
            </a:r>
            <a:r>
              <a:rPr sz="600" dirty="0">
                <a:solidFill>
                  <a:srgbClr val="FFFFFF"/>
                </a:solidFill>
                <a:latin typeface="Calibri"/>
                <a:cs typeface="Calibri"/>
              </a:rPr>
              <a:t>S</a:t>
            </a:r>
            <a:r>
              <a:rPr sz="600" spc="-50" dirty="0">
                <a:solidFill>
                  <a:srgbClr val="FFFFFF"/>
                </a:solidFill>
                <a:latin typeface="Calibri"/>
                <a:cs typeface="Calibri"/>
              </a:rPr>
              <a:t> </a:t>
            </a:r>
            <a:r>
              <a:rPr sz="600" dirty="0">
                <a:solidFill>
                  <a:srgbClr val="FFFFFF"/>
                </a:solidFill>
                <a:latin typeface="Calibri"/>
                <a:cs typeface="Calibri"/>
              </a:rPr>
              <a:t>F</a:t>
            </a:r>
            <a:r>
              <a:rPr sz="600" spc="-55" dirty="0">
                <a:solidFill>
                  <a:srgbClr val="FFFFFF"/>
                </a:solidFill>
                <a:latin typeface="Calibri"/>
                <a:cs typeface="Calibri"/>
              </a:rPr>
              <a:t> </a:t>
            </a:r>
            <a:r>
              <a:rPr sz="600" spc="-50" dirty="0">
                <a:solidFill>
                  <a:srgbClr val="FFFFFF"/>
                </a:solidFill>
                <a:latin typeface="Calibri"/>
                <a:cs typeface="Calibri"/>
              </a:rPr>
              <a:t>A</a:t>
            </a:r>
            <a:endParaRPr sz="600">
              <a:latin typeface="Calibri"/>
              <a:cs typeface="Calibri"/>
            </a:endParaRPr>
          </a:p>
        </p:txBody>
      </p:sp>
      <p:graphicFrame>
        <p:nvGraphicFramePr>
          <p:cNvPr id="8" name="object 8"/>
          <p:cNvGraphicFramePr>
            <a:graphicFrameLocks noGrp="1"/>
          </p:cNvGraphicFramePr>
          <p:nvPr/>
        </p:nvGraphicFramePr>
        <p:xfrm>
          <a:off x="4070531" y="530016"/>
          <a:ext cx="4888227" cy="3936365"/>
        </p:xfrm>
        <a:graphic>
          <a:graphicData uri="http://schemas.openxmlformats.org/drawingml/2006/table">
            <a:tbl>
              <a:tblPr firstRow="1" bandRow="1">
                <a:tableStyleId>{2D5ABB26-0587-4C30-8999-92F81FD0307C}</a:tableStyleId>
              </a:tblPr>
              <a:tblGrid>
                <a:gridCol w="1115695">
                  <a:extLst>
                    <a:ext uri="{9D8B030D-6E8A-4147-A177-3AD203B41FA5}">
                      <a16:colId xmlns:a16="http://schemas.microsoft.com/office/drawing/2014/main" val="20000"/>
                    </a:ext>
                  </a:extLst>
                </a:gridCol>
                <a:gridCol w="262255">
                  <a:extLst>
                    <a:ext uri="{9D8B030D-6E8A-4147-A177-3AD203B41FA5}">
                      <a16:colId xmlns:a16="http://schemas.microsoft.com/office/drawing/2014/main" val="20001"/>
                    </a:ext>
                  </a:extLst>
                </a:gridCol>
                <a:gridCol w="252730">
                  <a:extLst>
                    <a:ext uri="{9D8B030D-6E8A-4147-A177-3AD203B41FA5}">
                      <a16:colId xmlns:a16="http://schemas.microsoft.com/office/drawing/2014/main" val="20002"/>
                    </a:ext>
                  </a:extLst>
                </a:gridCol>
                <a:gridCol w="252730">
                  <a:extLst>
                    <a:ext uri="{9D8B030D-6E8A-4147-A177-3AD203B41FA5}">
                      <a16:colId xmlns:a16="http://schemas.microsoft.com/office/drawing/2014/main" val="20003"/>
                    </a:ext>
                  </a:extLst>
                </a:gridCol>
                <a:gridCol w="252730">
                  <a:extLst>
                    <a:ext uri="{9D8B030D-6E8A-4147-A177-3AD203B41FA5}">
                      <a16:colId xmlns:a16="http://schemas.microsoft.com/office/drawing/2014/main" val="20004"/>
                    </a:ext>
                  </a:extLst>
                </a:gridCol>
                <a:gridCol w="243205">
                  <a:extLst>
                    <a:ext uri="{9D8B030D-6E8A-4147-A177-3AD203B41FA5}">
                      <a16:colId xmlns:a16="http://schemas.microsoft.com/office/drawing/2014/main" val="20005"/>
                    </a:ext>
                  </a:extLst>
                </a:gridCol>
                <a:gridCol w="332739">
                  <a:extLst>
                    <a:ext uri="{9D8B030D-6E8A-4147-A177-3AD203B41FA5}">
                      <a16:colId xmlns:a16="http://schemas.microsoft.com/office/drawing/2014/main" val="20006"/>
                    </a:ext>
                  </a:extLst>
                </a:gridCol>
                <a:gridCol w="249555">
                  <a:extLst>
                    <a:ext uri="{9D8B030D-6E8A-4147-A177-3AD203B41FA5}">
                      <a16:colId xmlns:a16="http://schemas.microsoft.com/office/drawing/2014/main" val="20007"/>
                    </a:ext>
                  </a:extLst>
                </a:gridCol>
                <a:gridCol w="269239">
                  <a:extLst>
                    <a:ext uri="{9D8B030D-6E8A-4147-A177-3AD203B41FA5}">
                      <a16:colId xmlns:a16="http://schemas.microsoft.com/office/drawing/2014/main" val="20008"/>
                    </a:ext>
                  </a:extLst>
                </a:gridCol>
                <a:gridCol w="331469">
                  <a:extLst>
                    <a:ext uri="{9D8B030D-6E8A-4147-A177-3AD203B41FA5}">
                      <a16:colId xmlns:a16="http://schemas.microsoft.com/office/drawing/2014/main" val="20009"/>
                    </a:ext>
                  </a:extLst>
                </a:gridCol>
                <a:gridCol w="331470">
                  <a:extLst>
                    <a:ext uri="{9D8B030D-6E8A-4147-A177-3AD203B41FA5}">
                      <a16:colId xmlns:a16="http://schemas.microsoft.com/office/drawing/2014/main" val="20010"/>
                    </a:ext>
                  </a:extLst>
                </a:gridCol>
                <a:gridCol w="331470">
                  <a:extLst>
                    <a:ext uri="{9D8B030D-6E8A-4147-A177-3AD203B41FA5}">
                      <a16:colId xmlns:a16="http://schemas.microsoft.com/office/drawing/2014/main" val="20011"/>
                    </a:ext>
                  </a:extLst>
                </a:gridCol>
                <a:gridCol w="331470">
                  <a:extLst>
                    <a:ext uri="{9D8B030D-6E8A-4147-A177-3AD203B41FA5}">
                      <a16:colId xmlns:a16="http://schemas.microsoft.com/office/drawing/2014/main" val="20012"/>
                    </a:ext>
                  </a:extLst>
                </a:gridCol>
                <a:gridCol w="331470">
                  <a:extLst>
                    <a:ext uri="{9D8B030D-6E8A-4147-A177-3AD203B41FA5}">
                      <a16:colId xmlns:a16="http://schemas.microsoft.com/office/drawing/2014/main" val="20013"/>
                    </a:ext>
                  </a:extLst>
                </a:gridCol>
              </a:tblGrid>
              <a:tr h="136525">
                <a:tc gridSpan="14">
                  <a:txBody>
                    <a:bodyPr/>
                    <a:lstStyle/>
                    <a:p>
                      <a:pPr marL="417830">
                        <a:lnSpc>
                          <a:spcPct val="100000"/>
                        </a:lnSpc>
                        <a:spcBef>
                          <a:spcPts val="35"/>
                        </a:spcBef>
                        <a:tabLst>
                          <a:tab pos="1417955" algn="l"/>
                          <a:tab pos="2439035" algn="l"/>
                          <a:tab pos="3770629" algn="l"/>
                        </a:tabLst>
                      </a:pPr>
                      <a:r>
                        <a:rPr sz="600" b="1" baseline="-34722" dirty="0">
                          <a:solidFill>
                            <a:srgbClr val="FFFFFF"/>
                          </a:solidFill>
                          <a:latin typeface="Arial"/>
                          <a:cs typeface="Arial"/>
                        </a:rPr>
                        <a:t>Event</a:t>
                      </a:r>
                      <a:r>
                        <a:rPr sz="600" b="1" spc="22" baseline="-34722" dirty="0">
                          <a:solidFill>
                            <a:srgbClr val="FFFFFF"/>
                          </a:solidFill>
                          <a:latin typeface="Arial"/>
                          <a:cs typeface="Arial"/>
                        </a:rPr>
                        <a:t> </a:t>
                      </a:r>
                      <a:r>
                        <a:rPr sz="600" b="1" spc="-30" baseline="-34722" dirty="0">
                          <a:solidFill>
                            <a:srgbClr val="FFFFFF"/>
                          </a:solidFill>
                          <a:latin typeface="Arial"/>
                          <a:cs typeface="Arial"/>
                        </a:rPr>
                        <a:t>Type</a:t>
                      </a:r>
                      <a:r>
                        <a:rPr sz="600" b="1" baseline="-34722" dirty="0">
                          <a:solidFill>
                            <a:srgbClr val="FFFFFF"/>
                          </a:solidFill>
                          <a:latin typeface="Arial"/>
                          <a:cs typeface="Arial"/>
                        </a:rPr>
                        <a:t>	</a:t>
                      </a:r>
                      <a:r>
                        <a:rPr sz="400" b="1" dirty="0">
                          <a:solidFill>
                            <a:srgbClr val="FFFFFF"/>
                          </a:solidFill>
                          <a:latin typeface="Arial"/>
                          <a:cs typeface="Arial"/>
                        </a:rPr>
                        <a:t>Number</a:t>
                      </a:r>
                      <a:r>
                        <a:rPr sz="400" b="1" spc="25" dirty="0">
                          <a:solidFill>
                            <a:srgbClr val="FFFFFF"/>
                          </a:solidFill>
                          <a:latin typeface="Arial"/>
                          <a:cs typeface="Arial"/>
                        </a:rPr>
                        <a:t> </a:t>
                      </a:r>
                      <a:r>
                        <a:rPr sz="400" b="1" dirty="0">
                          <a:solidFill>
                            <a:srgbClr val="FFFFFF"/>
                          </a:solidFill>
                          <a:latin typeface="Arial"/>
                          <a:cs typeface="Arial"/>
                        </a:rPr>
                        <a:t>of</a:t>
                      </a:r>
                      <a:r>
                        <a:rPr sz="400" b="1" spc="10" dirty="0">
                          <a:solidFill>
                            <a:srgbClr val="FFFFFF"/>
                          </a:solidFill>
                          <a:latin typeface="Arial"/>
                          <a:cs typeface="Arial"/>
                        </a:rPr>
                        <a:t> </a:t>
                      </a:r>
                      <a:r>
                        <a:rPr sz="400" b="1" dirty="0">
                          <a:solidFill>
                            <a:srgbClr val="FFFFFF"/>
                          </a:solidFill>
                          <a:latin typeface="Arial"/>
                          <a:cs typeface="Arial"/>
                        </a:rPr>
                        <a:t>Unique</a:t>
                      </a:r>
                      <a:r>
                        <a:rPr sz="400" b="1" spc="35" dirty="0">
                          <a:solidFill>
                            <a:srgbClr val="FFFFFF"/>
                          </a:solidFill>
                          <a:latin typeface="Arial"/>
                          <a:cs typeface="Arial"/>
                        </a:rPr>
                        <a:t> </a:t>
                      </a:r>
                      <a:r>
                        <a:rPr sz="400" b="1" spc="-10" dirty="0">
                          <a:solidFill>
                            <a:srgbClr val="FFFFFF"/>
                          </a:solidFill>
                          <a:latin typeface="Arial"/>
                          <a:cs typeface="Arial"/>
                        </a:rPr>
                        <a:t>Visitors</a:t>
                      </a:r>
                      <a:r>
                        <a:rPr sz="400" b="1" dirty="0">
                          <a:solidFill>
                            <a:srgbClr val="FFFFFF"/>
                          </a:solidFill>
                          <a:latin typeface="Arial"/>
                          <a:cs typeface="Arial"/>
                        </a:rPr>
                        <a:t>	Event</a:t>
                      </a:r>
                      <a:r>
                        <a:rPr sz="400" b="1" spc="295" dirty="0">
                          <a:solidFill>
                            <a:srgbClr val="FFFFFF"/>
                          </a:solidFill>
                          <a:latin typeface="Arial"/>
                          <a:cs typeface="Arial"/>
                        </a:rPr>
                        <a:t>  </a:t>
                      </a:r>
                      <a:r>
                        <a:rPr sz="400" b="1" dirty="0">
                          <a:solidFill>
                            <a:srgbClr val="FFFFFF"/>
                          </a:solidFill>
                          <a:latin typeface="Arial"/>
                          <a:cs typeface="Arial"/>
                        </a:rPr>
                        <a:t>Days</a:t>
                      </a:r>
                      <a:r>
                        <a:rPr sz="400" b="1" spc="-5" dirty="0">
                          <a:solidFill>
                            <a:srgbClr val="FFFFFF"/>
                          </a:solidFill>
                          <a:latin typeface="Arial"/>
                          <a:cs typeface="Arial"/>
                        </a:rPr>
                        <a:t> </a:t>
                      </a:r>
                      <a:r>
                        <a:rPr sz="400" b="1" dirty="0">
                          <a:solidFill>
                            <a:srgbClr val="FFFFFF"/>
                          </a:solidFill>
                          <a:latin typeface="Arial"/>
                          <a:cs typeface="Arial"/>
                        </a:rPr>
                        <a:t>per</a:t>
                      </a:r>
                      <a:r>
                        <a:rPr sz="400" b="1" spc="225" dirty="0">
                          <a:solidFill>
                            <a:srgbClr val="FFFFFF"/>
                          </a:solidFill>
                          <a:latin typeface="Arial"/>
                          <a:cs typeface="Arial"/>
                        </a:rPr>
                        <a:t>  </a:t>
                      </a:r>
                      <a:r>
                        <a:rPr sz="400" b="1" spc="-10" dirty="0">
                          <a:solidFill>
                            <a:srgbClr val="FFFFFF"/>
                          </a:solidFill>
                          <a:latin typeface="Arial"/>
                          <a:cs typeface="Arial"/>
                        </a:rPr>
                        <a:t>Percent</a:t>
                      </a:r>
                      <a:r>
                        <a:rPr sz="400" b="1" dirty="0">
                          <a:solidFill>
                            <a:srgbClr val="FFFFFF"/>
                          </a:solidFill>
                          <a:latin typeface="Arial"/>
                          <a:cs typeface="Arial"/>
                        </a:rPr>
                        <a:t>	Non-Local</a:t>
                      </a:r>
                      <a:r>
                        <a:rPr sz="400" b="1" spc="55" dirty="0">
                          <a:solidFill>
                            <a:srgbClr val="FFFFFF"/>
                          </a:solidFill>
                          <a:latin typeface="Arial"/>
                          <a:cs typeface="Arial"/>
                        </a:rPr>
                        <a:t> </a:t>
                      </a:r>
                      <a:r>
                        <a:rPr sz="400" b="1" dirty="0">
                          <a:solidFill>
                            <a:srgbClr val="FFFFFF"/>
                          </a:solidFill>
                          <a:latin typeface="Arial"/>
                          <a:cs typeface="Arial"/>
                        </a:rPr>
                        <a:t>Visitor</a:t>
                      </a:r>
                      <a:r>
                        <a:rPr sz="400" b="1" spc="40" dirty="0">
                          <a:solidFill>
                            <a:srgbClr val="FFFFFF"/>
                          </a:solidFill>
                          <a:latin typeface="Arial"/>
                          <a:cs typeface="Arial"/>
                        </a:rPr>
                        <a:t> </a:t>
                      </a:r>
                      <a:r>
                        <a:rPr sz="400" b="1" spc="-20" dirty="0">
                          <a:solidFill>
                            <a:srgbClr val="FFFFFF"/>
                          </a:solidFill>
                          <a:latin typeface="Arial"/>
                          <a:cs typeface="Arial"/>
                        </a:rPr>
                        <a:t>Days</a:t>
                      </a:r>
                      <a:endParaRPr sz="400">
                        <a:latin typeface="Arial"/>
                        <a:cs typeface="Arial"/>
                      </a:endParaRPr>
                    </a:p>
                    <a:p>
                      <a:pPr marL="1160145">
                        <a:lnSpc>
                          <a:spcPts val="405"/>
                        </a:lnSpc>
                        <a:spcBef>
                          <a:spcPts val="55"/>
                        </a:spcBef>
                        <a:tabLst>
                          <a:tab pos="3644265" algn="l"/>
                          <a:tab pos="3975735" algn="l"/>
                          <a:tab pos="4307205" algn="l"/>
                          <a:tab pos="4638675" algn="l"/>
                        </a:tabLst>
                      </a:pPr>
                      <a:r>
                        <a:rPr sz="400" b="1" dirty="0">
                          <a:solidFill>
                            <a:srgbClr val="FFFFFF"/>
                          </a:solidFill>
                          <a:latin typeface="Arial"/>
                          <a:cs typeface="Arial"/>
                        </a:rPr>
                        <a:t>Year</a:t>
                      </a:r>
                      <a:r>
                        <a:rPr sz="400" b="1" spc="25" dirty="0">
                          <a:solidFill>
                            <a:srgbClr val="FFFFFF"/>
                          </a:solidFill>
                          <a:latin typeface="Arial"/>
                          <a:cs typeface="Arial"/>
                        </a:rPr>
                        <a:t> </a:t>
                      </a:r>
                      <a:r>
                        <a:rPr sz="400" b="1" dirty="0">
                          <a:solidFill>
                            <a:srgbClr val="FFFFFF"/>
                          </a:solidFill>
                          <a:latin typeface="Arial"/>
                          <a:cs typeface="Arial"/>
                        </a:rPr>
                        <a:t>1</a:t>
                      </a:r>
                      <a:r>
                        <a:rPr sz="400" b="1" spc="265" dirty="0">
                          <a:solidFill>
                            <a:srgbClr val="FFFFFF"/>
                          </a:solidFill>
                          <a:latin typeface="Arial"/>
                          <a:cs typeface="Arial"/>
                        </a:rPr>
                        <a:t>  </a:t>
                      </a:r>
                      <a:r>
                        <a:rPr sz="400" b="1" dirty="0">
                          <a:solidFill>
                            <a:srgbClr val="FFFFFF"/>
                          </a:solidFill>
                          <a:latin typeface="Arial"/>
                          <a:cs typeface="Arial"/>
                        </a:rPr>
                        <a:t>Year</a:t>
                      </a:r>
                      <a:r>
                        <a:rPr sz="400" b="1" spc="30" dirty="0">
                          <a:solidFill>
                            <a:srgbClr val="FFFFFF"/>
                          </a:solidFill>
                          <a:latin typeface="Arial"/>
                          <a:cs typeface="Arial"/>
                        </a:rPr>
                        <a:t> </a:t>
                      </a:r>
                      <a:r>
                        <a:rPr sz="400" b="1" dirty="0">
                          <a:solidFill>
                            <a:srgbClr val="FFFFFF"/>
                          </a:solidFill>
                          <a:latin typeface="Arial"/>
                          <a:cs typeface="Arial"/>
                        </a:rPr>
                        <a:t>2</a:t>
                      </a:r>
                      <a:r>
                        <a:rPr sz="400" b="1" spc="260" dirty="0">
                          <a:solidFill>
                            <a:srgbClr val="FFFFFF"/>
                          </a:solidFill>
                          <a:latin typeface="Arial"/>
                          <a:cs typeface="Arial"/>
                        </a:rPr>
                        <a:t>  </a:t>
                      </a:r>
                      <a:r>
                        <a:rPr sz="400" b="1" dirty="0">
                          <a:solidFill>
                            <a:srgbClr val="FFFFFF"/>
                          </a:solidFill>
                          <a:latin typeface="Arial"/>
                          <a:cs typeface="Arial"/>
                        </a:rPr>
                        <a:t>Year</a:t>
                      </a:r>
                      <a:r>
                        <a:rPr sz="400" b="1" spc="35" dirty="0">
                          <a:solidFill>
                            <a:srgbClr val="FFFFFF"/>
                          </a:solidFill>
                          <a:latin typeface="Arial"/>
                          <a:cs typeface="Arial"/>
                        </a:rPr>
                        <a:t> </a:t>
                      </a:r>
                      <a:r>
                        <a:rPr sz="400" b="1" dirty="0">
                          <a:solidFill>
                            <a:srgbClr val="FFFFFF"/>
                          </a:solidFill>
                          <a:latin typeface="Arial"/>
                          <a:cs typeface="Arial"/>
                        </a:rPr>
                        <a:t>3</a:t>
                      </a:r>
                      <a:r>
                        <a:rPr sz="400" b="1" spc="265" dirty="0">
                          <a:solidFill>
                            <a:srgbClr val="FFFFFF"/>
                          </a:solidFill>
                          <a:latin typeface="Arial"/>
                          <a:cs typeface="Arial"/>
                        </a:rPr>
                        <a:t>  </a:t>
                      </a:r>
                      <a:r>
                        <a:rPr sz="400" b="1" dirty="0">
                          <a:solidFill>
                            <a:srgbClr val="FFFFFF"/>
                          </a:solidFill>
                          <a:latin typeface="Arial"/>
                          <a:cs typeface="Arial"/>
                        </a:rPr>
                        <a:t>Year</a:t>
                      </a:r>
                      <a:r>
                        <a:rPr sz="400" b="1" spc="30" dirty="0">
                          <a:solidFill>
                            <a:srgbClr val="FFFFFF"/>
                          </a:solidFill>
                          <a:latin typeface="Arial"/>
                          <a:cs typeface="Arial"/>
                        </a:rPr>
                        <a:t> </a:t>
                      </a:r>
                      <a:r>
                        <a:rPr sz="400" b="1" dirty="0">
                          <a:solidFill>
                            <a:srgbClr val="FFFFFF"/>
                          </a:solidFill>
                          <a:latin typeface="Arial"/>
                          <a:cs typeface="Arial"/>
                        </a:rPr>
                        <a:t>4</a:t>
                      </a:r>
                      <a:r>
                        <a:rPr sz="400" b="1" spc="260" dirty="0">
                          <a:solidFill>
                            <a:srgbClr val="FFFFFF"/>
                          </a:solidFill>
                          <a:latin typeface="Arial"/>
                          <a:cs typeface="Arial"/>
                        </a:rPr>
                        <a:t>  </a:t>
                      </a:r>
                      <a:r>
                        <a:rPr sz="400" b="1" dirty="0">
                          <a:solidFill>
                            <a:srgbClr val="FFFFFF"/>
                          </a:solidFill>
                          <a:latin typeface="Arial"/>
                          <a:cs typeface="Arial"/>
                        </a:rPr>
                        <a:t>Year</a:t>
                      </a:r>
                      <a:r>
                        <a:rPr sz="400" b="1" spc="35" dirty="0">
                          <a:solidFill>
                            <a:srgbClr val="FFFFFF"/>
                          </a:solidFill>
                          <a:latin typeface="Arial"/>
                          <a:cs typeface="Arial"/>
                        </a:rPr>
                        <a:t> </a:t>
                      </a:r>
                      <a:r>
                        <a:rPr sz="400" b="1" dirty="0">
                          <a:solidFill>
                            <a:srgbClr val="FFFFFF"/>
                          </a:solidFill>
                          <a:latin typeface="Arial"/>
                          <a:cs typeface="Arial"/>
                        </a:rPr>
                        <a:t>5</a:t>
                      </a:r>
                      <a:r>
                        <a:rPr sz="400" b="1" spc="220" dirty="0">
                          <a:solidFill>
                            <a:srgbClr val="FFFFFF"/>
                          </a:solidFill>
                          <a:latin typeface="Arial"/>
                          <a:cs typeface="Arial"/>
                        </a:rPr>
                        <a:t>  </a:t>
                      </a:r>
                      <a:r>
                        <a:rPr sz="400" b="1" dirty="0">
                          <a:solidFill>
                            <a:srgbClr val="FFFFFF"/>
                          </a:solidFill>
                          <a:latin typeface="Arial"/>
                          <a:cs typeface="Arial"/>
                        </a:rPr>
                        <a:t>Length</a:t>
                      </a:r>
                      <a:r>
                        <a:rPr sz="400" b="1" spc="395" dirty="0">
                          <a:solidFill>
                            <a:srgbClr val="FFFFFF"/>
                          </a:solidFill>
                          <a:latin typeface="Arial"/>
                          <a:cs typeface="Arial"/>
                        </a:rPr>
                        <a:t> </a:t>
                      </a:r>
                      <a:r>
                        <a:rPr sz="400" b="1" dirty="0">
                          <a:solidFill>
                            <a:srgbClr val="FFFFFF"/>
                          </a:solidFill>
                          <a:latin typeface="Arial"/>
                          <a:cs typeface="Arial"/>
                        </a:rPr>
                        <a:t>Non-Local</a:t>
                      </a:r>
                      <a:r>
                        <a:rPr sz="400" b="1" spc="225" dirty="0">
                          <a:solidFill>
                            <a:srgbClr val="FFFFFF"/>
                          </a:solidFill>
                          <a:latin typeface="Arial"/>
                          <a:cs typeface="Arial"/>
                        </a:rPr>
                        <a:t> </a:t>
                      </a:r>
                      <a:r>
                        <a:rPr sz="400" b="1" dirty="0">
                          <a:solidFill>
                            <a:srgbClr val="FFFFFF"/>
                          </a:solidFill>
                          <a:latin typeface="Arial"/>
                          <a:cs typeface="Arial"/>
                        </a:rPr>
                        <a:t>Non-Local</a:t>
                      </a:r>
                      <a:r>
                        <a:rPr sz="400" b="1" spc="335" dirty="0">
                          <a:solidFill>
                            <a:srgbClr val="FFFFFF"/>
                          </a:solidFill>
                          <a:latin typeface="Arial"/>
                          <a:cs typeface="Arial"/>
                        </a:rPr>
                        <a:t>  </a:t>
                      </a:r>
                      <a:r>
                        <a:rPr sz="400" b="1" dirty="0">
                          <a:solidFill>
                            <a:srgbClr val="FFFFFF"/>
                          </a:solidFill>
                          <a:latin typeface="Arial"/>
                          <a:cs typeface="Arial"/>
                        </a:rPr>
                        <a:t>Year</a:t>
                      </a:r>
                      <a:r>
                        <a:rPr sz="400" b="1" spc="30" dirty="0">
                          <a:solidFill>
                            <a:srgbClr val="FFFFFF"/>
                          </a:solidFill>
                          <a:latin typeface="Arial"/>
                          <a:cs typeface="Arial"/>
                        </a:rPr>
                        <a:t> </a:t>
                      </a:r>
                      <a:r>
                        <a:rPr sz="400" b="1" spc="-50" dirty="0">
                          <a:solidFill>
                            <a:srgbClr val="FFFFFF"/>
                          </a:solidFill>
                          <a:latin typeface="Arial"/>
                          <a:cs typeface="Arial"/>
                        </a:rPr>
                        <a:t>1</a:t>
                      </a:r>
                      <a:r>
                        <a:rPr sz="400" b="1" dirty="0">
                          <a:solidFill>
                            <a:srgbClr val="FFFFFF"/>
                          </a:solidFill>
                          <a:latin typeface="Arial"/>
                          <a:cs typeface="Arial"/>
                        </a:rPr>
                        <a:t>	Year</a:t>
                      </a:r>
                      <a:r>
                        <a:rPr sz="400" b="1" spc="90" dirty="0">
                          <a:solidFill>
                            <a:srgbClr val="FFFFFF"/>
                          </a:solidFill>
                          <a:latin typeface="Arial"/>
                          <a:cs typeface="Arial"/>
                        </a:rPr>
                        <a:t> </a:t>
                      </a:r>
                      <a:r>
                        <a:rPr sz="400" b="1" spc="-50" dirty="0">
                          <a:solidFill>
                            <a:srgbClr val="FFFFFF"/>
                          </a:solidFill>
                          <a:latin typeface="Arial"/>
                          <a:cs typeface="Arial"/>
                        </a:rPr>
                        <a:t>2</a:t>
                      </a:r>
                      <a:r>
                        <a:rPr sz="400" b="1" dirty="0">
                          <a:solidFill>
                            <a:srgbClr val="FFFFFF"/>
                          </a:solidFill>
                          <a:latin typeface="Arial"/>
                          <a:cs typeface="Arial"/>
                        </a:rPr>
                        <a:t>	Year</a:t>
                      </a:r>
                      <a:r>
                        <a:rPr sz="400" b="1" spc="90" dirty="0">
                          <a:solidFill>
                            <a:srgbClr val="FFFFFF"/>
                          </a:solidFill>
                          <a:latin typeface="Arial"/>
                          <a:cs typeface="Arial"/>
                        </a:rPr>
                        <a:t> </a:t>
                      </a:r>
                      <a:r>
                        <a:rPr sz="400" b="1" spc="-50" dirty="0">
                          <a:solidFill>
                            <a:srgbClr val="FFFFFF"/>
                          </a:solidFill>
                          <a:latin typeface="Arial"/>
                          <a:cs typeface="Arial"/>
                        </a:rPr>
                        <a:t>3</a:t>
                      </a:r>
                      <a:r>
                        <a:rPr sz="400" b="1" dirty="0">
                          <a:solidFill>
                            <a:srgbClr val="FFFFFF"/>
                          </a:solidFill>
                          <a:latin typeface="Arial"/>
                          <a:cs typeface="Arial"/>
                        </a:rPr>
                        <a:t>	Year</a:t>
                      </a:r>
                      <a:r>
                        <a:rPr sz="400" b="1" spc="90" dirty="0">
                          <a:solidFill>
                            <a:srgbClr val="FFFFFF"/>
                          </a:solidFill>
                          <a:latin typeface="Arial"/>
                          <a:cs typeface="Arial"/>
                        </a:rPr>
                        <a:t> </a:t>
                      </a:r>
                      <a:r>
                        <a:rPr sz="400" b="1" spc="-50" dirty="0">
                          <a:solidFill>
                            <a:srgbClr val="FFFFFF"/>
                          </a:solidFill>
                          <a:latin typeface="Arial"/>
                          <a:cs typeface="Arial"/>
                        </a:rPr>
                        <a:t>4</a:t>
                      </a:r>
                      <a:r>
                        <a:rPr sz="400" b="1" dirty="0">
                          <a:solidFill>
                            <a:srgbClr val="FFFFFF"/>
                          </a:solidFill>
                          <a:latin typeface="Arial"/>
                          <a:cs typeface="Arial"/>
                        </a:rPr>
                        <a:t>	Year</a:t>
                      </a:r>
                      <a:r>
                        <a:rPr sz="400" b="1" spc="90" dirty="0">
                          <a:solidFill>
                            <a:srgbClr val="FFFFFF"/>
                          </a:solidFill>
                          <a:latin typeface="Arial"/>
                          <a:cs typeface="Arial"/>
                        </a:rPr>
                        <a:t> </a:t>
                      </a:r>
                      <a:r>
                        <a:rPr sz="400" b="1" spc="-50" dirty="0">
                          <a:solidFill>
                            <a:srgbClr val="FFFFFF"/>
                          </a:solidFill>
                          <a:latin typeface="Arial"/>
                          <a:cs typeface="Arial"/>
                        </a:rPr>
                        <a:t>5</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769DA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7945">
                <a:tc>
                  <a:txBody>
                    <a:bodyPr/>
                    <a:lstStyle/>
                    <a:p>
                      <a:pPr marL="12700">
                        <a:lnSpc>
                          <a:spcPts val="405"/>
                        </a:lnSpc>
                        <a:spcBef>
                          <a:spcPts val="35"/>
                        </a:spcBef>
                      </a:pPr>
                      <a:r>
                        <a:rPr sz="400" b="1" dirty="0">
                          <a:solidFill>
                            <a:srgbClr val="FFFFFF"/>
                          </a:solidFill>
                          <a:latin typeface="Arial"/>
                          <a:cs typeface="Arial"/>
                        </a:rPr>
                        <a:t>Spring</a:t>
                      </a:r>
                      <a:r>
                        <a:rPr sz="400" b="1" spc="30" dirty="0">
                          <a:solidFill>
                            <a:srgbClr val="FFFFFF"/>
                          </a:solidFill>
                          <a:latin typeface="Arial"/>
                          <a:cs typeface="Arial"/>
                        </a:rPr>
                        <a:t> </a:t>
                      </a:r>
                      <a:r>
                        <a:rPr sz="400" b="1" dirty="0">
                          <a:solidFill>
                            <a:srgbClr val="FFFFFF"/>
                          </a:solidFill>
                          <a:latin typeface="Arial"/>
                          <a:cs typeface="Arial"/>
                        </a:rPr>
                        <a:t>Tournaments</a:t>
                      </a:r>
                      <a:r>
                        <a:rPr sz="400" b="1" spc="20" dirty="0">
                          <a:solidFill>
                            <a:srgbClr val="FFFFFF"/>
                          </a:solidFill>
                          <a:latin typeface="Arial"/>
                          <a:cs typeface="Arial"/>
                        </a:rPr>
                        <a:t> </a:t>
                      </a:r>
                      <a:r>
                        <a:rPr sz="400" b="1" dirty="0">
                          <a:solidFill>
                            <a:srgbClr val="FFFFFF"/>
                          </a:solidFill>
                          <a:latin typeface="Arial"/>
                          <a:cs typeface="Arial"/>
                        </a:rPr>
                        <a:t>and</a:t>
                      </a:r>
                      <a:r>
                        <a:rPr sz="400" b="1" spc="35" dirty="0">
                          <a:solidFill>
                            <a:srgbClr val="FFFFFF"/>
                          </a:solidFill>
                          <a:latin typeface="Arial"/>
                          <a:cs typeface="Arial"/>
                        </a:rPr>
                        <a:t> </a:t>
                      </a:r>
                      <a:r>
                        <a:rPr sz="400" b="1" spc="-10" dirty="0">
                          <a:solidFill>
                            <a:srgbClr val="FFFFFF"/>
                          </a:solidFill>
                          <a:latin typeface="Arial"/>
                          <a:cs typeface="Arial"/>
                        </a:rPr>
                        <a:t>Events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33038"/>
                    </a:solidFill>
                  </a:tcPr>
                </a:tc>
                <a:tc gridSpan="5">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C0C0C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8CCE4"/>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D4D4D4"/>
                      </a:solidFill>
                      <a:prstDash val="solid"/>
                    </a:lnR>
                    <a:lnT w="6350">
                      <a:solidFill>
                        <a:srgbClr val="000000"/>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000000"/>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000000"/>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000000"/>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33038"/>
                    </a:solidFill>
                  </a:tcPr>
                </a:tc>
                <a:extLst>
                  <a:ext uri="{0D108BD9-81ED-4DB2-BD59-A6C34878D82A}">
                    <a16:rowId xmlns:a16="http://schemas.microsoft.com/office/drawing/2014/main" val="10001"/>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15" dirty="0">
                          <a:solidFill>
                            <a:srgbClr val="FFFFFF"/>
                          </a:solidFill>
                          <a:latin typeface="Arial"/>
                          <a:cs typeface="Arial"/>
                        </a:rPr>
                        <a:t> </a:t>
                      </a:r>
                      <a:r>
                        <a:rPr sz="400" dirty="0">
                          <a:solidFill>
                            <a:srgbClr val="FFFFFF"/>
                          </a:solidFill>
                          <a:latin typeface="Arial"/>
                          <a:cs typeface="Arial"/>
                        </a:rPr>
                        <a:t>Spring</a:t>
                      </a:r>
                      <a:r>
                        <a:rPr sz="400" spc="25" dirty="0">
                          <a:solidFill>
                            <a:srgbClr val="FFFFFF"/>
                          </a:solidFill>
                          <a:latin typeface="Arial"/>
                          <a:cs typeface="Arial"/>
                        </a:rPr>
                        <a:t> </a:t>
                      </a:r>
                      <a:r>
                        <a:rPr sz="400" spc="-10" dirty="0">
                          <a:solidFill>
                            <a:srgbClr val="FFFFFF"/>
                          </a:solidFill>
                          <a:latin typeface="Arial"/>
                          <a:cs typeface="Arial"/>
                        </a:rPr>
                        <a:t>Select</a:t>
                      </a:r>
                      <a:r>
                        <a:rPr sz="400" spc="10" dirty="0">
                          <a:solidFill>
                            <a:srgbClr val="FFFFFF"/>
                          </a:solidFill>
                          <a:latin typeface="Arial"/>
                          <a:cs typeface="Arial"/>
                        </a:rPr>
                        <a:t> </a:t>
                      </a:r>
                      <a:r>
                        <a:rPr sz="400" dirty="0">
                          <a:solidFill>
                            <a:srgbClr val="FFFFFF"/>
                          </a:solidFill>
                          <a:latin typeface="Arial"/>
                          <a:cs typeface="Arial"/>
                        </a:rPr>
                        <a:t>(6</a:t>
                      </a:r>
                      <a:r>
                        <a:rPr sz="400" spc="3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lnT w="6350">
                      <a:solidFill>
                        <a:srgbClr val="000000"/>
                      </a:solidFill>
                      <a:prstDash val="solid"/>
                    </a:lnT>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lnT w="6350">
                      <a:solidFill>
                        <a:srgbClr val="000000"/>
                      </a:solidFill>
                      <a:prstDash val="solid"/>
                    </a:lnT>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lnT w="6350">
                      <a:solidFill>
                        <a:srgbClr val="000000"/>
                      </a:solidFill>
                      <a:prstDash val="solid"/>
                    </a:lnT>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lnT w="6350">
                      <a:solidFill>
                        <a:srgbClr val="000000"/>
                      </a:solidFill>
                      <a:prstDash val="solid"/>
                    </a:lnT>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lnT w="6350">
                      <a:solidFill>
                        <a:srgbClr val="000000"/>
                      </a:solidFill>
                      <a:prstDash val="solid"/>
                    </a:lnT>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2"/>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15" dirty="0">
                          <a:solidFill>
                            <a:srgbClr val="FFFFFF"/>
                          </a:solidFill>
                          <a:latin typeface="Arial"/>
                          <a:cs typeface="Arial"/>
                        </a:rPr>
                        <a:t> </a:t>
                      </a:r>
                      <a:r>
                        <a:rPr sz="400" dirty="0">
                          <a:solidFill>
                            <a:srgbClr val="FFFFFF"/>
                          </a:solidFill>
                          <a:latin typeface="Arial"/>
                          <a:cs typeface="Arial"/>
                        </a:rPr>
                        <a:t>Spring</a:t>
                      </a:r>
                      <a:r>
                        <a:rPr sz="400" spc="35" dirty="0">
                          <a:solidFill>
                            <a:srgbClr val="FFFFFF"/>
                          </a:solidFill>
                          <a:latin typeface="Arial"/>
                          <a:cs typeface="Arial"/>
                        </a:rPr>
                        <a:t> </a:t>
                      </a:r>
                      <a:r>
                        <a:rPr sz="400" spc="-10" dirty="0">
                          <a:solidFill>
                            <a:srgbClr val="FFFFFF"/>
                          </a:solidFill>
                          <a:latin typeface="Arial"/>
                          <a:cs typeface="Arial"/>
                        </a:rPr>
                        <a:t>Elite</a:t>
                      </a:r>
                      <a:r>
                        <a:rPr sz="400" dirty="0">
                          <a:solidFill>
                            <a:srgbClr val="FFFFFF"/>
                          </a:solidFill>
                          <a:latin typeface="Arial"/>
                          <a:cs typeface="Arial"/>
                        </a:rPr>
                        <a:t> (6</a:t>
                      </a:r>
                      <a:r>
                        <a:rPr sz="400" spc="4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3"/>
                  </a:ext>
                </a:extLst>
              </a:tr>
              <a:tr h="67945">
                <a:tc>
                  <a:txBody>
                    <a:bodyPr/>
                    <a:lstStyle/>
                    <a:p>
                      <a:pPr marL="107314">
                        <a:lnSpc>
                          <a:spcPts val="405"/>
                        </a:lnSpc>
                        <a:spcBef>
                          <a:spcPts val="35"/>
                        </a:spcBef>
                      </a:pPr>
                      <a:r>
                        <a:rPr sz="400" dirty="0">
                          <a:solidFill>
                            <a:srgbClr val="FFFFFF"/>
                          </a:solidFill>
                          <a:latin typeface="Arial"/>
                          <a:cs typeface="Arial"/>
                        </a:rPr>
                        <a:t>St</a:t>
                      </a:r>
                      <a:r>
                        <a:rPr sz="400" spc="-5" dirty="0">
                          <a:solidFill>
                            <a:srgbClr val="FFFFFF"/>
                          </a:solidFill>
                          <a:latin typeface="Arial"/>
                          <a:cs typeface="Arial"/>
                        </a:rPr>
                        <a:t> </a:t>
                      </a:r>
                      <a:r>
                        <a:rPr sz="400" dirty="0">
                          <a:solidFill>
                            <a:srgbClr val="FFFFFF"/>
                          </a:solidFill>
                          <a:latin typeface="Arial"/>
                          <a:cs typeface="Arial"/>
                        </a:rPr>
                        <a:t>Pattys Day</a:t>
                      </a:r>
                      <a:r>
                        <a:rPr sz="400" spc="5" dirty="0">
                          <a:solidFill>
                            <a:srgbClr val="FFFFFF"/>
                          </a:solidFill>
                          <a:latin typeface="Arial"/>
                          <a:cs typeface="Arial"/>
                        </a:rPr>
                        <a:t> </a:t>
                      </a:r>
                      <a:r>
                        <a:rPr sz="400" dirty="0">
                          <a:solidFill>
                            <a:srgbClr val="FFFFFF"/>
                          </a:solidFill>
                          <a:latin typeface="Arial"/>
                          <a:cs typeface="Arial"/>
                        </a:rPr>
                        <a:t>Classic</a:t>
                      </a:r>
                      <a:r>
                        <a:rPr sz="400" spc="-15" dirty="0">
                          <a:solidFill>
                            <a:srgbClr val="FFFFFF"/>
                          </a:solidFill>
                          <a:latin typeface="Arial"/>
                          <a:cs typeface="Arial"/>
                        </a:rPr>
                        <a:t> </a:t>
                      </a:r>
                      <a:r>
                        <a:rPr sz="400" dirty="0">
                          <a:solidFill>
                            <a:srgbClr val="FFFFFF"/>
                          </a:solidFill>
                          <a:latin typeface="Arial"/>
                          <a:cs typeface="Arial"/>
                        </a:rPr>
                        <a:t>(6</a:t>
                      </a:r>
                      <a:r>
                        <a:rPr sz="400" spc="2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4"/>
                  </a:ext>
                </a:extLst>
              </a:tr>
              <a:tr h="67945">
                <a:tc>
                  <a:txBody>
                    <a:bodyPr/>
                    <a:lstStyle/>
                    <a:p>
                      <a:pPr marL="107314">
                        <a:lnSpc>
                          <a:spcPts val="405"/>
                        </a:lnSpc>
                        <a:spcBef>
                          <a:spcPts val="35"/>
                        </a:spcBef>
                      </a:pPr>
                      <a:r>
                        <a:rPr sz="400" dirty="0">
                          <a:solidFill>
                            <a:srgbClr val="FFFFFF"/>
                          </a:solidFill>
                          <a:latin typeface="Arial"/>
                          <a:cs typeface="Arial"/>
                        </a:rPr>
                        <a:t>South</a:t>
                      </a:r>
                      <a:r>
                        <a:rPr sz="400" spc="40" dirty="0">
                          <a:solidFill>
                            <a:srgbClr val="FFFFFF"/>
                          </a:solidFill>
                          <a:latin typeface="Arial"/>
                          <a:cs typeface="Arial"/>
                        </a:rPr>
                        <a:t> </a:t>
                      </a:r>
                      <a:r>
                        <a:rPr sz="400" dirty="0">
                          <a:solidFill>
                            <a:srgbClr val="FFFFFF"/>
                          </a:solidFill>
                          <a:latin typeface="Arial"/>
                          <a:cs typeface="Arial"/>
                        </a:rPr>
                        <a:t>Spring</a:t>
                      </a:r>
                      <a:r>
                        <a:rPr sz="400" spc="35" dirty="0">
                          <a:solidFill>
                            <a:srgbClr val="FFFFFF"/>
                          </a:solidFill>
                          <a:latin typeface="Arial"/>
                          <a:cs typeface="Arial"/>
                        </a:rPr>
                        <a:t> </a:t>
                      </a:r>
                      <a:r>
                        <a:rPr sz="400" spc="-10" dirty="0">
                          <a:solidFill>
                            <a:srgbClr val="FFFFFF"/>
                          </a:solidFill>
                          <a:latin typeface="Arial"/>
                          <a:cs typeface="Arial"/>
                        </a:rPr>
                        <a:t>Select</a:t>
                      </a:r>
                      <a:r>
                        <a:rPr sz="400" spc="15" dirty="0">
                          <a:solidFill>
                            <a:srgbClr val="FFFFFF"/>
                          </a:solidFill>
                          <a:latin typeface="Arial"/>
                          <a:cs typeface="Arial"/>
                        </a:rPr>
                        <a:t> </a:t>
                      </a:r>
                      <a:r>
                        <a:rPr sz="400" dirty="0">
                          <a:solidFill>
                            <a:srgbClr val="FFFFFF"/>
                          </a:solidFill>
                          <a:latin typeface="Arial"/>
                          <a:cs typeface="Arial"/>
                        </a:rPr>
                        <a:t>(6</a:t>
                      </a:r>
                      <a:r>
                        <a:rPr sz="400" spc="4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5"/>
                  </a:ext>
                </a:extLst>
              </a:tr>
              <a:tr h="67945">
                <a:tc>
                  <a:txBody>
                    <a:bodyPr/>
                    <a:lstStyle/>
                    <a:p>
                      <a:pPr marL="107314">
                        <a:lnSpc>
                          <a:spcPts val="405"/>
                        </a:lnSpc>
                        <a:spcBef>
                          <a:spcPts val="35"/>
                        </a:spcBef>
                      </a:pPr>
                      <a:r>
                        <a:rPr sz="400" dirty="0">
                          <a:solidFill>
                            <a:srgbClr val="FFFFFF"/>
                          </a:solidFill>
                          <a:latin typeface="Arial"/>
                          <a:cs typeface="Arial"/>
                        </a:rPr>
                        <a:t>April Fools</a:t>
                      </a:r>
                      <a:r>
                        <a:rPr sz="400" spc="15" dirty="0">
                          <a:solidFill>
                            <a:srgbClr val="FFFFFF"/>
                          </a:solidFill>
                          <a:latin typeface="Arial"/>
                          <a:cs typeface="Arial"/>
                        </a:rPr>
                        <a:t> </a:t>
                      </a:r>
                      <a:r>
                        <a:rPr sz="400" dirty="0">
                          <a:solidFill>
                            <a:srgbClr val="FFFFFF"/>
                          </a:solidFill>
                          <a:latin typeface="Arial"/>
                          <a:cs typeface="Arial"/>
                        </a:rPr>
                        <a:t>Classic (6</a:t>
                      </a:r>
                      <a:r>
                        <a:rPr sz="400" spc="3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6"/>
                  </a:ext>
                </a:extLst>
              </a:tr>
              <a:tr h="67945">
                <a:tc>
                  <a:txBody>
                    <a:bodyPr/>
                    <a:lstStyle/>
                    <a:p>
                      <a:pPr marL="107314">
                        <a:lnSpc>
                          <a:spcPts val="405"/>
                        </a:lnSpc>
                        <a:spcBef>
                          <a:spcPts val="35"/>
                        </a:spcBef>
                      </a:pPr>
                      <a:r>
                        <a:rPr sz="400" dirty="0">
                          <a:solidFill>
                            <a:srgbClr val="FFFFFF"/>
                          </a:solidFill>
                          <a:latin typeface="Arial"/>
                          <a:cs typeface="Arial"/>
                        </a:rPr>
                        <a:t>South</a:t>
                      </a:r>
                      <a:r>
                        <a:rPr sz="400" spc="45" dirty="0">
                          <a:solidFill>
                            <a:srgbClr val="FFFFFF"/>
                          </a:solidFill>
                          <a:latin typeface="Arial"/>
                          <a:cs typeface="Arial"/>
                        </a:rPr>
                        <a:t> </a:t>
                      </a:r>
                      <a:r>
                        <a:rPr sz="400" dirty="0">
                          <a:solidFill>
                            <a:srgbClr val="FFFFFF"/>
                          </a:solidFill>
                          <a:latin typeface="Arial"/>
                          <a:cs typeface="Arial"/>
                        </a:rPr>
                        <a:t>Spring</a:t>
                      </a:r>
                      <a:r>
                        <a:rPr sz="400" spc="40" dirty="0">
                          <a:solidFill>
                            <a:srgbClr val="FFFFFF"/>
                          </a:solidFill>
                          <a:latin typeface="Arial"/>
                          <a:cs typeface="Arial"/>
                        </a:rPr>
                        <a:t> </a:t>
                      </a:r>
                      <a:r>
                        <a:rPr sz="400" spc="-10" dirty="0">
                          <a:solidFill>
                            <a:srgbClr val="FFFFFF"/>
                          </a:solidFill>
                          <a:latin typeface="Arial"/>
                          <a:cs typeface="Arial"/>
                        </a:rPr>
                        <a:t>Elite</a:t>
                      </a:r>
                      <a:r>
                        <a:rPr sz="400" spc="10" dirty="0">
                          <a:solidFill>
                            <a:srgbClr val="FFFFFF"/>
                          </a:solidFill>
                          <a:latin typeface="Arial"/>
                          <a:cs typeface="Arial"/>
                        </a:rPr>
                        <a:t> </a:t>
                      </a:r>
                      <a:r>
                        <a:rPr sz="400" dirty="0">
                          <a:solidFill>
                            <a:srgbClr val="FFFFFF"/>
                          </a:solidFill>
                          <a:latin typeface="Arial"/>
                          <a:cs typeface="Arial"/>
                        </a:rPr>
                        <a:t>(6</a:t>
                      </a:r>
                      <a:r>
                        <a:rPr sz="400" spc="5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7"/>
                  </a:ext>
                </a:extLst>
              </a:tr>
              <a:tr h="67945">
                <a:tc>
                  <a:txBody>
                    <a:bodyPr/>
                    <a:lstStyle/>
                    <a:p>
                      <a:pPr marL="107314">
                        <a:lnSpc>
                          <a:spcPts val="405"/>
                        </a:lnSpc>
                        <a:spcBef>
                          <a:spcPts val="35"/>
                        </a:spcBef>
                      </a:pPr>
                      <a:r>
                        <a:rPr sz="400" spc="-10" dirty="0">
                          <a:solidFill>
                            <a:srgbClr val="FFFFFF"/>
                          </a:solidFill>
                          <a:latin typeface="Arial"/>
                          <a:cs typeface="Arial"/>
                        </a:rPr>
                        <a:t>Easter </a:t>
                      </a:r>
                      <a:r>
                        <a:rPr sz="400" dirty="0">
                          <a:solidFill>
                            <a:srgbClr val="FFFFFF"/>
                          </a:solidFill>
                          <a:latin typeface="Arial"/>
                          <a:cs typeface="Arial"/>
                        </a:rPr>
                        <a:t>Classic</a:t>
                      </a:r>
                      <a:r>
                        <a:rPr sz="400" spc="-5" dirty="0">
                          <a:solidFill>
                            <a:srgbClr val="FFFFFF"/>
                          </a:solidFill>
                          <a:latin typeface="Arial"/>
                          <a:cs typeface="Arial"/>
                        </a:rPr>
                        <a:t> </a:t>
                      </a:r>
                      <a:r>
                        <a:rPr sz="400" dirty="0">
                          <a:solidFill>
                            <a:srgbClr val="FFFFFF"/>
                          </a:solidFill>
                          <a:latin typeface="Arial"/>
                          <a:cs typeface="Arial"/>
                        </a:rPr>
                        <a:t>(6</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2.0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8"/>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10" dirty="0">
                          <a:solidFill>
                            <a:srgbClr val="FFFFFF"/>
                          </a:solidFill>
                          <a:latin typeface="Arial"/>
                          <a:cs typeface="Arial"/>
                        </a:rPr>
                        <a:t> </a:t>
                      </a:r>
                      <a:r>
                        <a:rPr sz="400" dirty="0">
                          <a:solidFill>
                            <a:srgbClr val="FFFFFF"/>
                          </a:solidFill>
                          <a:latin typeface="Arial"/>
                          <a:cs typeface="Arial"/>
                        </a:rPr>
                        <a:t>Spring</a:t>
                      </a:r>
                      <a:r>
                        <a:rPr sz="400" spc="20" dirty="0">
                          <a:solidFill>
                            <a:srgbClr val="FFFFFF"/>
                          </a:solidFill>
                          <a:latin typeface="Arial"/>
                          <a:cs typeface="Arial"/>
                        </a:rPr>
                        <a:t> </a:t>
                      </a:r>
                      <a:r>
                        <a:rPr sz="400" dirty="0">
                          <a:solidFill>
                            <a:srgbClr val="FFFFFF"/>
                          </a:solidFill>
                          <a:latin typeface="Arial"/>
                          <a:cs typeface="Arial"/>
                        </a:rPr>
                        <a:t>World</a:t>
                      </a:r>
                      <a:r>
                        <a:rPr sz="400" spc="15" dirty="0">
                          <a:solidFill>
                            <a:srgbClr val="FFFFFF"/>
                          </a:solidFill>
                          <a:latin typeface="Arial"/>
                          <a:cs typeface="Arial"/>
                        </a:rPr>
                        <a:t> </a:t>
                      </a:r>
                      <a:r>
                        <a:rPr sz="400" spc="-10" dirty="0">
                          <a:solidFill>
                            <a:srgbClr val="FFFFFF"/>
                          </a:solidFill>
                          <a:latin typeface="Arial"/>
                          <a:cs typeface="Arial"/>
                        </a:rPr>
                        <a:t>Series</a:t>
                      </a:r>
                      <a:r>
                        <a:rPr sz="400" spc="15" dirty="0">
                          <a:solidFill>
                            <a:srgbClr val="FFFFFF"/>
                          </a:solidFill>
                          <a:latin typeface="Arial"/>
                          <a:cs typeface="Arial"/>
                        </a:rPr>
                        <a:t> </a:t>
                      </a:r>
                      <a:r>
                        <a:rPr sz="400" dirty="0">
                          <a:solidFill>
                            <a:srgbClr val="FFFFFF"/>
                          </a:solidFill>
                          <a:latin typeface="Arial"/>
                          <a:cs typeface="Arial"/>
                        </a:rPr>
                        <a:t>(6</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09"/>
                  </a:ext>
                </a:extLst>
              </a:tr>
              <a:tr h="67945">
                <a:tc>
                  <a:txBody>
                    <a:bodyPr/>
                    <a:lstStyle/>
                    <a:p>
                      <a:pPr marL="107314">
                        <a:lnSpc>
                          <a:spcPts val="405"/>
                        </a:lnSpc>
                        <a:spcBef>
                          <a:spcPts val="35"/>
                        </a:spcBef>
                      </a:pPr>
                      <a:r>
                        <a:rPr sz="400" dirty="0">
                          <a:solidFill>
                            <a:srgbClr val="FFFFFF"/>
                          </a:solidFill>
                          <a:latin typeface="Arial"/>
                          <a:cs typeface="Arial"/>
                        </a:rPr>
                        <a:t>South</a:t>
                      </a:r>
                      <a:r>
                        <a:rPr sz="400" spc="35" dirty="0">
                          <a:solidFill>
                            <a:srgbClr val="FFFFFF"/>
                          </a:solidFill>
                          <a:latin typeface="Arial"/>
                          <a:cs typeface="Arial"/>
                        </a:rPr>
                        <a:t> </a:t>
                      </a:r>
                      <a:r>
                        <a:rPr sz="400" dirty="0">
                          <a:solidFill>
                            <a:srgbClr val="FFFFFF"/>
                          </a:solidFill>
                          <a:latin typeface="Arial"/>
                          <a:cs typeface="Arial"/>
                        </a:rPr>
                        <a:t>Spring</a:t>
                      </a:r>
                      <a:r>
                        <a:rPr sz="400" spc="30" dirty="0">
                          <a:solidFill>
                            <a:srgbClr val="FFFFFF"/>
                          </a:solidFill>
                          <a:latin typeface="Arial"/>
                          <a:cs typeface="Arial"/>
                        </a:rPr>
                        <a:t> </a:t>
                      </a:r>
                      <a:r>
                        <a:rPr sz="400" dirty="0">
                          <a:solidFill>
                            <a:srgbClr val="FFFFFF"/>
                          </a:solidFill>
                          <a:latin typeface="Arial"/>
                          <a:cs typeface="Arial"/>
                        </a:rPr>
                        <a:t>World</a:t>
                      </a:r>
                      <a:r>
                        <a:rPr sz="400" spc="20" dirty="0">
                          <a:solidFill>
                            <a:srgbClr val="FFFFFF"/>
                          </a:solidFill>
                          <a:latin typeface="Arial"/>
                          <a:cs typeface="Arial"/>
                        </a:rPr>
                        <a:t> </a:t>
                      </a:r>
                      <a:r>
                        <a:rPr sz="400" spc="-10" dirty="0">
                          <a:solidFill>
                            <a:srgbClr val="FFFFFF"/>
                          </a:solidFill>
                          <a:latin typeface="Arial"/>
                          <a:cs typeface="Arial"/>
                        </a:rPr>
                        <a:t>Series</a:t>
                      </a:r>
                      <a:r>
                        <a:rPr sz="400" spc="20" dirty="0">
                          <a:solidFill>
                            <a:srgbClr val="FFFFFF"/>
                          </a:solidFill>
                          <a:latin typeface="Arial"/>
                          <a:cs typeface="Arial"/>
                        </a:rPr>
                        <a:t> </a:t>
                      </a:r>
                      <a:r>
                        <a:rPr sz="400" dirty="0">
                          <a:solidFill>
                            <a:srgbClr val="FFFFFF"/>
                          </a:solidFill>
                          <a:latin typeface="Arial"/>
                          <a:cs typeface="Arial"/>
                        </a:rPr>
                        <a:t>(6</a:t>
                      </a:r>
                      <a:r>
                        <a:rPr sz="400" spc="3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0"/>
                  </a:ext>
                </a:extLst>
              </a:tr>
              <a:tr h="67945">
                <a:tc>
                  <a:txBody>
                    <a:bodyPr/>
                    <a:lstStyle/>
                    <a:p>
                      <a:pPr marL="107314">
                        <a:lnSpc>
                          <a:spcPts val="405"/>
                        </a:lnSpc>
                        <a:spcBef>
                          <a:spcPts val="35"/>
                        </a:spcBef>
                      </a:pPr>
                      <a:r>
                        <a:rPr sz="400" dirty="0">
                          <a:solidFill>
                            <a:srgbClr val="FFFFFF"/>
                          </a:solidFill>
                          <a:latin typeface="Arial"/>
                          <a:cs typeface="Arial"/>
                        </a:rPr>
                        <a:t>Mothers</a:t>
                      </a:r>
                      <a:r>
                        <a:rPr sz="400" spc="10" dirty="0">
                          <a:solidFill>
                            <a:srgbClr val="FFFFFF"/>
                          </a:solidFill>
                          <a:latin typeface="Arial"/>
                          <a:cs typeface="Arial"/>
                        </a:rPr>
                        <a:t> </a:t>
                      </a:r>
                      <a:r>
                        <a:rPr sz="400" dirty="0">
                          <a:solidFill>
                            <a:srgbClr val="FFFFFF"/>
                          </a:solidFill>
                          <a:latin typeface="Arial"/>
                          <a:cs typeface="Arial"/>
                        </a:rPr>
                        <a:t>Day</a:t>
                      </a:r>
                      <a:r>
                        <a:rPr sz="400" spc="15" dirty="0">
                          <a:solidFill>
                            <a:srgbClr val="FFFFFF"/>
                          </a:solidFill>
                          <a:latin typeface="Arial"/>
                          <a:cs typeface="Arial"/>
                        </a:rPr>
                        <a:t> </a:t>
                      </a:r>
                      <a:r>
                        <a:rPr sz="400" dirty="0">
                          <a:solidFill>
                            <a:srgbClr val="FFFFFF"/>
                          </a:solidFill>
                          <a:latin typeface="Arial"/>
                          <a:cs typeface="Arial"/>
                        </a:rPr>
                        <a:t>(6</a:t>
                      </a:r>
                      <a:r>
                        <a:rPr sz="400" spc="3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1"/>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45" dirty="0">
                          <a:solidFill>
                            <a:srgbClr val="FFFFFF"/>
                          </a:solidFill>
                          <a:latin typeface="Arial"/>
                          <a:cs typeface="Arial"/>
                        </a:rPr>
                        <a:t> </a:t>
                      </a:r>
                      <a:r>
                        <a:rPr sz="400" dirty="0">
                          <a:solidFill>
                            <a:srgbClr val="FFFFFF"/>
                          </a:solidFill>
                          <a:latin typeface="Arial"/>
                          <a:cs typeface="Arial"/>
                        </a:rPr>
                        <a:t>Shootout</a:t>
                      </a:r>
                      <a:r>
                        <a:rPr sz="400" spc="40" dirty="0">
                          <a:solidFill>
                            <a:srgbClr val="FFFFFF"/>
                          </a:solidFill>
                          <a:latin typeface="Arial"/>
                          <a:cs typeface="Arial"/>
                        </a:rPr>
                        <a:t> </a:t>
                      </a:r>
                      <a:r>
                        <a:rPr sz="400" dirty="0">
                          <a:solidFill>
                            <a:srgbClr val="FFFFFF"/>
                          </a:solidFill>
                          <a:latin typeface="Arial"/>
                          <a:cs typeface="Arial"/>
                        </a:rPr>
                        <a:t>(6</a:t>
                      </a:r>
                      <a:r>
                        <a:rPr sz="400" spc="7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2"/>
                  </a:ext>
                </a:extLst>
              </a:tr>
              <a:tr h="67945">
                <a:tc>
                  <a:txBody>
                    <a:bodyPr/>
                    <a:lstStyle/>
                    <a:p>
                      <a:pPr marL="107314">
                        <a:lnSpc>
                          <a:spcPts val="405"/>
                        </a:lnSpc>
                        <a:spcBef>
                          <a:spcPts val="35"/>
                        </a:spcBef>
                      </a:pPr>
                      <a:r>
                        <a:rPr sz="400" dirty="0">
                          <a:solidFill>
                            <a:srgbClr val="FFFFFF"/>
                          </a:solidFill>
                          <a:latin typeface="Arial"/>
                          <a:cs typeface="Arial"/>
                        </a:rPr>
                        <a:t>South</a:t>
                      </a:r>
                      <a:r>
                        <a:rPr sz="400" spc="80" dirty="0">
                          <a:solidFill>
                            <a:srgbClr val="FFFFFF"/>
                          </a:solidFill>
                          <a:latin typeface="Arial"/>
                          <a:cs typeface="Arial"/>
                        </a:rPr>
                        <a:t> </a:t>
                      </a:r>
                      <a:r>
                        <a:rPr sz="400" dirty="0">
                          <a:solidFill>
                            <a:srgbClr val="FFFFFF"/>
                          </a:solidFill>
                          <a:latin typeface="Arial"/>
                          <a:cs typeface="Arial"/>
                        </a:rPr>
                        <a:t>Shootout</a:t>
                      </a:r>
                      <a:r>
                        <a:rPr sz="400" spc="45" dirty="0">
                          <a:solidFill>
                            <a:srgbClr val="FFFFFF"/>
                          </a:solidFill>
                          <a:latin typeface="Arial"/>
                          <a:cs typeface="Arial"/>
                        </a:rPr>
                        <a:t> </a:t>
                      </a:r>
                      <a:r>
                        <a:rPr sz="400" dirty="0">
                          <a:solidFill>
                            <a:srgbClr val="FFFFFF"/>
                          </a:solidFill>
                          <a:latin typeface="Arial"/>
                          <a:cs typeface="Arial"/>
                        </a:rPr>
                        <a:t>(6</a:t>
                      </a:r>
                      <a:r>
                        <a:rPr sz="400" spc="8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3"/>
                  </a:ext>
                </a:extLst>
              </a:tr>
              <a:tr h="67945">
                <a:tc>
                  <a:txBody>
                    <a:bodyPr/>
                    <a:lstStyle/>
                    <a:p>
                      <a:pPr marL="107314">
                        <a:lnSpc>
                          <a:spcPts val="405"/>
                        </a:lnSpc>
                        <a:spcBef>
                          <a:spcPts val="35"/>
                        </a:spcBef>
                      </a:pPr>
                      <a:r>
                        <a:rPr sz="400" dirty="0">
                          <a:solidFill>
                            <a:srgbClr val="FFFFFF"/>
                          </a:solidFill>
                          <a:latin typeface="Arial"/>
                          <a:cs typeface="Arial"/>
                        </a:rPr>
                        <a:t>Memorial Day</a:t>
                      </a:r>
                      <a:r>
                        <a:rPr sz="400" spc="10" dirty="0">
                          <a:solidFill>
                            <a:srgbClr val="FFFFFF"/>
                          </a:solidFill>
                          <a:latin typeface="Arial"/>
                          <a:cs typeface="Arial"/>
                        </a:rPr>
                        <a:t> </a:t>
                      </a:r>
                      <a:r>
                        <a:rPr sz="400" dirty="0">
                          <a:solidFill>
                            <a:srgbClr val="FFFFFF"/>
                          </a:solidFill>
                          <a:latin typeface="Arial"/>
                          <a:cs typeface="Arial"/>
                        </a:rPr>
                        <a:t>Classic</a:t>
                      </a:r>
                      <a:r>
                        <a:rPr sz="400" spc="-5" dirty="0">
                          <a:solidFill>
                            <a:srgbClr val="FFFFFF"/>
                          </a:solidFill>
                          <a:latin typeface="Arial"/>
                          <a:cs typeface="Arial"/>
                        </a:rPr>
                        <a:t> </a:t>
                      </a:r>
                      <a:r>
                        <a:rPr sz="400" dirty="0">
                          <a:solidFill>
                            <a:srgbClr val="FFFFFF"/>
                          </a:solidFill>
                          <a:latin typeface="Arial"/>
                          <a:cs typeface="Arial"/>
                        </a:rPr>
                        <a:t>(10</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9,520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9,994</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10,492</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11,014</a:t>
                      </a:r>
                      <a:endParaRPr sz="400">
                        <a:latin typeface="Arial"/>
                        <a:cs typeface="Arial"/>
                      </a:endParaRPr>
                    </a:p>
                  </a:txBody>
                  <a:tcPr marL="0" marR="0" marT="4445" marB="0">
                    <a:solidFill>
                      <a:srgbClr val="C0C0C0"/>
                    </a:solidFill>
                  </a:tcPr>
                </a:tc>
                <a:tc>
                  <a:txBody>
                    <a:bodyPr/>
                    <a:lstStyle/>
                    <a:p>
                      <a:pPr marL="11430" algn="ctr">
                        <a:lnSpc>
                          <a:spcPts val="405"/>
                        </a:lnSpc>
                        <a:spcBef>
                          <a:spcPts val="35"/>
                        </a:spcBef>
                      </a:pPr>
                      <a:r>
                        <a:rPr sz="400" spc="-10" dirty="0">
                          <a:latin typeface="Arial"/>
                          <a:cs typeface="Arial"/>
                        </a:rPr>
                        <a:t>11,563</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4.0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3.0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22,848</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23,986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25,180</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26,434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27,751</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4"/>
                  </a:ext>
                </a:extLst>
              </a:tr>
              <a:tr h="67945">
                <a:tc>
                  <a:txBody>
                    <a:bodyPr/>
                    <a:lstStyle/>
                    <a:p>
                      <a:pPr marL="12700">
                        <a:lnSpc>
                          <a:spcPts val="405"/>
                        </a:lnSpc>
                        <a:spcBef>
                          <a:spcPts val="35"/>
                        </a:spcBef>
                      </a:pPr>
                      <a:r>
                        <a:rPr sz="400" b="1" dirty="0">
                          <a:solidFill>
                            <a:srgbClr val="FFFFFF"/>
                          </a:solidFill>
                          <a:latin typeface="Arial"/>
                          <a:cs typeface="Arial"/>
                        </a:rPr>
                        <a:t>Summer</a:t>
                      </a:r>
                      <a:r>
                        <a:rPr sz="400" b="1" spc="60" dirty="0">
                          <a:solidFill>
                            <a:srgbClr val="FFFFFF"/>
                          </a:solidFill>
                          <a:latin typeface="Arial"/>
                          <a:cs typeface="Arial"/>
                        </a:rPr>
                        <a:t> </a:t>
                      </a:r>
                      <a:r>
                        <a:rPr sz="400" b="1" dirty="0">
                          <a:solidFill>
                            <a:srgbClr val="FFFFFF"/>
                          </a:solidFill>
                          <a:latin typeface="Arial"/>
                          <a:cs typeface="Arial"/>
                        </a:rPr>
                        <a:t>Tournaments</a:t>
                      </a:r>
                      <a:r>
                        <a:rPr sz="400" b="1" spc="40" dirty="0">
                          <a:solidFill>
                            <a:srgbClr val="FFFFFF"/>
                          </a:solidFill>
                          <a:latin typeface="Arial"/>
                          <a:cs typeface="Arial"/>
                        </a:rPr>
                        <a:t> </a:t>
                      </a:r>
                      <a:r>
                        <a:rPr sz="400" b="1" dirty="0">
                          <a:solidFill>
                            <a:srgbClr val="FFFFFF"/>
                          </a:solidFill>
                          <a:latin typeface="Arial"/>
                          <a:cs typeface="Arial"/>
                        </a:rPr>
                        <a:t>and</a:t>
                      </a:r>
                      <a:r>
                        <a:rPr sz="400" b="1" spc="50" dirty="0">
                          <a:solidFill>
                            <a:srgbClr val="FFFFFF"/>
                          </a:solidFill>
                          <a:latin typeface="Arial"/>
                          <a:cs typeface="Arial"/>
                        </a:rPr>
                        <a:t> </a:t>
                      </a:r>
                      <a:r>
                        <a:rPr sz="400" b="1" spc="-10" dirty="0">
                          <a:solidFill>
                            <a:srgbClr val="FFFFFF"/>
                          </a:solidFill>
                          <a:latin typeface="Arial"/>
                          <a:cs typeface="Arial"/>
                        </a:rPr>
                        <a:t>Events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tc gridSpan="5">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rgbClr val="C0C0C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rgbClr val="B8CCE4"/>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extLst>
                  <a:ext uri="{0D108BD9-81ED-4DB2-BD59-A6C34878D82A}">
                    <a16:rowId xmlns:a16="http://schemas.microsoft.com/office/drawing/2014/main" val="10015"/>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45" dirty="0">
                          <a:solidFill>
                            <a:srgbClr val="FFFFFF"/>
                          </a:solidFill>
                          <a:latin typeface="Arial"/>
                          <a:cs typeface="Arial"/>
                        </a:rPr>
                        <a:t> </a:t>
                      </a:r>
                      <a:r>
                        <a:rPr sz="400" spc="-10" dirty="0">
                          <a:solidFill>
                            <a:srgbClr val="FFFFFF"/>
                          </a:solidFill>
                          <a:latin typeface="Arial"/>
                          <a:cs typeface="Arial"/>
                        </a:rPr>
                        <a:t>Select</a:t>
                      </a:r>
                      <a:r>
                        <a:rPr sz="400" spc="40" dirty="0">
                          <a:solidFill>
                            <a:srgbClr val="FFFFFF"/>
                          </a:solidFill>
                          <a:latin typeface="Arial"/>
                          <a:cs typeface="Arial"/>
                        </a:rPr>
                        <a:t> </a:t>
                      </a:r>
                      <a:r>
                        <a:rPr sz="400" dirty="0">
                          <a:solidFill>
                            <a:srgbClr val="FFFFFF"/>
                          </a:solidFill>
                          <a:latin typeface="Arial"/>
                          <a:cs typeface="Arial"/>
                        </a:rPr>
                        <a:t>Championships</a:t>
                      </a:r>
                      <a:r>
                        <a:rPr sz="400" spc="45" dirty="0">
                          <a:solidFill>
                            <a:srgbClr val="FFFFFF"/>
                          </a:solidFill>
                          <a:latin typeface="Arial"/>
                          <a:cs typeface="Arial"/>
                        </a:rPr>
                        <a:t> </a:t>
                      </a:r>
                      <a:r>
                        <a:rPr sz="400" dirty="0">
                          <a:solidFill>
                            <a:srgbClr val="FFFFFF"/>
                          </a:solidFill>
                          <a:latin typeface="Arial"/>
                          <a:cs typeface="Arial"/>
                        </a:rPr>
                        <a:t>(10</a:t>
                      </a:r>
                      <a:r>
                        <a:rPr sz="400" spc="75" dirty="0">
                          <a:solidFill>
                            <a:srgbClr val="FFFFFF"/>
                          </a:solidFill>
                          <a:latin typeface="Arial"/>
                          <a:cs typeface="Arial"/>
                        </a:rPr>
                        <a:t> </a:t>
                      </a:r>
                      <a:r>
                        <a:rPr sz="400" spc="-2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4,434</a:t>
                      </a:r>
                      <a:endParaRPr sz="400">
                        <a:latin typeface="Arial"/>
                        <a:cs typeface="Arial"/>
                      </a:endParaRPr>
                    </a:p>
                  </a:txBody>
                  <a:tcPr marL="0" marR="0" marT="4445" marB="0">
                    <a:lnL w="6350">
                      <a:solidFill>
                        <a:srgbClr val="000000"/>
                      </a:solidFill>
                      <a:prstDash val="solid"/>
                    </a:lnL>
                    <a:lnT w="6350">
                      <a:solidFill>
                        <a:srgbClr val="000000"/>
                      </a:solidFill>
                      <a:prstDash val="solid"/>
                    </a:lnT>
                    <a:solidFill>
                      <a:srgbClr val="C0C0C0"/>
                    </a:solidFill>
                  </a:tcPr>
                </a:tc>
                <a:tc>
                  <a:txBody>
                    <a:bodyPr/>
                    <a:lstStyle/>
                    <a:p>
                      <a:pPr marL="33655" algn="ctr">
                        <a:lnSpc>
                          <a:spcPts val="405"/>
                        </a:lnSpc>
                        <a:spcBef>
                          <a:spcPts val="35"/>
                        </a:spcBef>
                      </a:pPr>
                      <a:r>
                        <a:rPr sz="400" spc="-10" dirty="0">
                          <a:latin typeface="Arial"/>
                          <a:cs typeface="Arial"/>
                        </a:rPr>
                        <a:t>4,655</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33655" algn="ctr">
                        <a:lnSpc>
                          <a:spcPts val="405"/>
                        </a:lnSpc>
                        <a:spcBef>
                          <a:spcPts val="35"/>
                        </a:spcBef>
                      </a:pPr>
                      <a:r>
                        <a:rPr sz="400" spc="-10" dirty="0">
                          <a:latin typeface="Arial"/>
                          <a:cs typeface="Arial"/>
                        </a:rPr>
                        <a:t>4,887</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33655" algn="ctr">
                        <a:lnSpc>
                          <a:spcPts val="405"/>
                        </a:lnSpc>
                        <a:spcBef>
                          <a:spcPts val="35"/>
                        </a:spcBef>
                      </a:pPr>
                      <a:r>
                        <a:rPr sz="400" spc="-10" dirty="0">
                          <a:latin typeface="Arial"/>
                          <a:cs typeface="Arial"/>
                        </a:rPr>
                        <a:t>5,131</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43180" algn="ctr">
                        <a:lnSpc>
                          <a:spcPts val="405"/>
                        </a:lnSpc>
                        <a:spcBef>
                          <a:spcPts val="35"/>
                        </a:spcBef>
                      </a:pPr>
                      <a:r>
                        <a:rPr sz="400" spc="-10" dirty="0">
                          <a:latin typeface="Arial"/>
                          <a:cs typeface="Arial"/>
                        </a:rPr>
                        <a:t>5,387</a:t>
                      </a:r>
                      <a:endParaRPr sz="400">
                        <a:latin typeface="Arial"/>
                        <a:cs typeface="Arial"/>
                      </a:endParaRPr>
                    </a:p>
                  </a:txBody>
                  <a:tcPr marL="0" marR="0" marT="4445" marB="0">
                    <a:lnR w="6350">
                      <a:solidFill>
                        <a:srgbClr val="000000"/>
                      </a:solidFill>
                      <a:prstDash val="solid"/>
                    </a:lnR>
                    <a:lnT w="6350">
                      <a:solidFill>
                        <a:srgbClr val="000000"/>
                      </a:solidFill>
                      <a:prstDash val="solid"/>
                    </a:lnT>
                    <a:solidFill>
                      <a:srgbClr val="C0C0C0"/>
                    </a:solidFill>
                  </a:tcPr>
                </a:tc>
                <a:tc>
                  <a:txBody>
                    <a:bodyPr/>
                    <a:lstStyle/>
                    <a:p>
                      <a:pPr marL="33020" algn="ctr">
                        <a:lnSpc>
                          <a:spcPts val="405"/>
                        </a:lnSpc>
                        <a:spcBef>
                          <a:spcPts val="35"/>
                        </a:spcBef>
                      </a:pPr>
                      <a:r>
                        <a:rPr sz="400" spc="-25" dirty="0">
                          <a:latin typeface="Arial"/>
                          <a:cs typeface="Arial"/>
                        </a:rPr>
                        <a:t>4.0</a:t>
                      </a:r>
                      <a:endParaRPr sz="400">
                        <a:latin typeface="Arial"/>
                        <a:cs typeface="Arial"/>
                      </a:endParaRPr>
                    </a:p>
                  </a:txBody>
                  <a:tcPr marL="0" marR="0" marT="4445" marB="0">
                    <a:lnL w="6350">
                      <a:solidFill>
                        <a:srgbClr val="000000"/>
                      </a:solidFill>
                      <a:prstDash val="solid"/>
                    </a:lnL>
                    <a:lnT w="6350">
                      <a:solidFill>
                        <a:srgbClr val="000000"/>
                      </a:solidFill>
                      <a:prstDash val="solid"/>
                    </a:lnT>
                    <a:solidFill>
                      <a:srgbClr val="B8CCE4"/>
                    </a:solidFill>
                  </a:tcPr>
                </a:tc>
                <a:tc>
                  <a:txBody>
                    <a:bodyPr/>
                    <a:lstStyle/>
                    <a:p>
                      <a:pPr marL="49530" algn="ctr">
                        <a:lnSpc>
                          <a:spcPts val="405"/>
                        </a:lnSpc>
                        <a:spcBef>
                          <a:spcPts val="35"/>
                        </a:spcBef>
                      </a:pPr>
                      <a:r>
                        <a:rPr sz="400" spc="-25" dirty="0">
                          <a:latin typeface="Arial"/>
                          <a:cs typeface="Arial"/>
                        </a:rPr>
                        <a:t>3.0</a:t>
                      </a:r>
                      <a:endParaRPr sz="400">
                        <a:latin typeface="Arial"/>
                        <a:cs typeface="Arial"/>
                      </a:endParaRPr>
                    </a:p>
                  </a:txBody>
                  <a:tcPr marL="0" marR="0" marT="4445" marB="0">
                    <a:lnT w="6350">
                      <a:solidFill>
                        <a:srgbClr val="000000"/>
                      </a:solidFill>
                      <a:prstDash val="solid"/>
                    </a:lnT>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lnT w="6350">
                      <a:solidFill>
                        <a:srgbClr val="000000"/>
                      </a:solidFill>
                      <a:prstDash val="solid"/>
                    </a:lnT>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7,981</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8,379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8,797</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9,236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9,697</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6"/>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50" dirty="0">
                          <a:solidFill>
                            <a:srgbClr val="FFFFFF"/>
                          </a:solidFill>
                          <a:latin typeface="Arial"/>
                          <a:cs typeface="Arial"/>
                        </a:rPr>
                        <a:t> </a:t>
                      </a:r>
                      <a:r>
                        <a:rPr sz="400" spc="-10" dirty="0">
                          <a:solidFill>
                            <a:srgbClr val="FFFFFF"/>
                          </a:solidFill>
                          <a:latin typeface="Arial"/>
                          <a:cs typeface="Arial"/>
                        </a:rPr>
                        <a:t>Elite</a:t>
                      </a:r>
                      <a:r>
                        <a:rPr sz="400" spc="30" dirty="0">
                          <a:solidFill>
                            <a:srgbClr val="FFFFFF"/>
                          </a:solidFill>
                          <a:latin typeface="Arial"/>
                          <a:cs typeface="Arial"/>
                        </a:rPr>
                        <a:t> </a:t>
                      </a:r>
                      <a:r>
                        <a:rPr sz="400" dirty="0">
                          <a:solidFill>
                            <a:srgbClr val="FFFFFF"/>
                          </a:solidFill>
                          <a:latin typeface="Arial"/>
                          <a:cs typeface="Arial"/>
                        </a:rPr>
                        <a:t>Championships</a:t>
                      </a:r>
                      <a:r>
                        <a:rPr sz="400" spc="55" dirty="0">
                          <a:solidFill>
                            <a:srgbClr val="FFFFFF"/>
                          </a:solidFill>
                          <a:latin typeface="Arial"/>
                          <a:cs typeface="Arial"/>
                        </a:rPr>
                        <a:t> </a:t>
                      </a:r>
                      <a:r>
                        <a:rPr sz="400" dirty="0">
                          <a:solidFill>
                            <a:srgbClr val="FFFFFF"/>
                          </a:solidFill>
                          <a:latin typeface="Arial"/>
                          <a:cs typeface="Arial"/>
                        </a:rPr>
                        <a:t>(10</a:t>
                      </a:r>
                      <a:r>
                        <a:rPr sz="400" spc="7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4,434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4,655</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4,887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5,131</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5,387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5.0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4.0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10,642</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11,172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11,730</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12,315</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12,930</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7"/>
                  </a:ext>
                </a:extLst>
              </a:tr>
              <a:tr h="67945">
                <a:tc>
                  <a:txBody>
                    <a:bodyPr/>
                    <a:lstStyle/>
                    <a:p>
                      <a:pPr marL="107314">
                        <a:lnSpc>
                          <a:spcPts val="405"/>
                        </a:lnSpc>
                        <a:spcBef>
                          <a:spcPts val="35"/>
                        </a:spcBef>
                      </a:pPr>
                      <a:r>
                        <a:rPr sz="400" dirty="0">
                          <a:solidFill>
                            <a:srgbClr val="FFFFFF"/>
                          </a:solidFill>
                          <a:latin typeface="Arial"/>
                          <a:cs typeface="Arial"/>
                        </a:rPr>
                        <a:t>End</a:t>
                      </a:r>
                      <a:r>
                        <a:rPr sz="400" spc="35" dirty="0">
                          <a:solidFill>
                            <a:srgbClr val="FFFFFF"/>
                          </a:solidFill>
                          <a:latin typeface="Arial"/>
                          <a:cs typeface="Arial"/>
                        </a:rPr>
                        <a:t> </a:t>
                      </a:r>
                      <a:r>
                        <a:rPr sz="400" dirty="0">
                          <a:solidFill>
                            <a:srgbClr val="FFFFFF"/>
                          </a:solidFill>
                          <a:latin typeface="Arial"/>
                          <a:cs typeface="Arial"/>
                        </a:rPr>
                        <a:t>of</a:t>
                      </a:r>
                      <a:r>
                        <a:rPr sz="400" spc="35" dirty="0">
                          <a:solidFill>
                            <a:srgbClr val="FFFFFF"/>
                          </a:solidFill>
                          <a:latin typeface="Arial"/>
                          <a:cs typeface="Arial"/>
                        </a:rPr>
                        <a:t> </a:t>
                      </a:r>
                      <a:r>
                        <a:rPr sz="400" dirty="0">
                          <a:solidFill>
                            <a:srgbClr val="FFFFFF"/>
                          </a:solidFill>
                          <a:latin typeface="Arial"/>
                          <a:cs typeface="Arial"/>
                        </a:rPr>
                        <a:t>School</a:t>
                      </a:r>
                      <a:r>
                        <a:rPr sz="400" spc="20" dirty="0">
                          <a:solidFill>
                            <a:srgbClr val="FFFFFF"/>
                          </a:solidFill>
                          <a:latin typeface="Arial"/>
                          <a:cs typeface="Arial"/>
                        </a:rPr>
                        <a:t> </a:t>
                      </a:r>
                      <a:r>
                        <a:rPr sz="400" dirty="0">
                          <a:solidFill>
                            <a:srgbClr val="FFFFFF"/>
                          </a:solidFill>
                          <a:latin typeface="Arial"/>
                          <a:cs typeface="Arial"/>
                        </a:rPr>
                        <a:t>Classic</a:t>
                      </a:r>
                      <a:r>
                        <a:rPr sz="400" spc="15" dirty="0">
                          <a:solidFill>
                            <a:srgbClr val="FFFFFF"/>
                          </a:solidFill>
                          <a:latin typeface="Arial"/>
                          <a:cs typeface="Arial"/>
                        </a:rPr>
                        <a:t> </a:t>
                      </a:r>
                      <a:r>
                        <a:rPr sz="400" dirty="0">
                          <a:solidFill>
                            <a:srgbClr val="FFFFFF"/>
                          </a:solidFill>
                          <a:latin typeface="Arial"/>
                          <a:cs typeface="Arial"/>
                        </a:rPr>
                        <a:t>(10</a:t>
                      </a:r>
                      <a:r>
                        <a:rPr sz="400" spc="6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4,434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4,655</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4,887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5,131</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5,387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5.0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4.0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10,642</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11,172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11,730</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12,315</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12,930</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8"/>
                  </a:ext>
                </a:extLst>
              </a:tr>
              <a:tr h="67945">
                <a:tc>
                  <a:txBody>
                    <a:bodyPr/>
                    <a:lstStyle/>
                    <a:p>
                      <a:pPr marL="107314">
                        <a:lnSpc>
                          <a:spcPts val="405"/>
                        </a:lnSpc>
                        <a:spcBef>
                          <a:spcPts val="35"/>
                        </a:spcBef>
                      </a:pPr>
                      <a:r>
                        <a:rPr sz="400" dirty="0">
                          <a:solidFill>
                            <a:srgbClr val="FFFFFF"/>
                          </a:solidFill>
                          <a:latin typeface="Arial"/>
                          <a:cs typeface="Arial"/>
                        </a:rPr>
                        <a:t>WWBA</a:t>
                      </a:r>
                      <a:r>
                        <a:rPr sz="400" spc="30" dirty="0">
                          <a:solidFill>
                            <a:srgbClr val="FFFFFF"/>
                          </a:solidFill>
                          <a:latin typeface="Arial"/>
                          <a:cs typeface="Arial"/>
                        </a:rPr>
                        <a:t> </a:t>
                      </a:r>
                      <a:r>
                        <a:rPr sz="400" dirty="0">
                          <a:solidFill>
                            <a:srgbClr val="FFFFFF"/>
                          </a:solidFill>
                          <a:latin typeface="Arial"/>
                          <a:cs typeface="Arial"/>
                        </a:rPr>
                        <a:t>National</a:t>
                      </a:r>
                      <a:r>
                        <a:rPr sz="400" spc="40" dirty="0">
                          <a:solidFill>
                            <a:srgbClr val="FFFFFF"/>
                          </a:solidFill>
                          <a:latin typeface="Arial"/>
                          <a:cs typeface="Arial"/>
                        </a:rPr>
                        <a:t> </a:t>
                      </a:r>
                      <a:r>
                        <a:rPr sz="400" dirty="0">
                          <a:solidFill>
                            <a:srgbClr val="FFFFFF"/>
                          </a:solidFill>
                          <a:latin typeface="Arial"/>
                          <a:cs typeface="Arial"/>
                        </a:rPr>
                        <a:t>Championship</a:t>
                      </a:r>
                      <a:r>
                        <a:rPr sz="400" spc="65" dirty="0">
                          <a:solidFill>
                            <a:srgbClr val="FFFFFF"/>
                          </a:solidFill>
                          <a:latin typeface="Arial"/>
                          <a:cs typeface="Arial"/>
                        </a:rPr>
                        <a:t> </a:t>
                      </a:r>
                      <a:r>
                        <a:rPr sz="400" spc="-25" dirty="0">
                          <a:solidFill>
                            <a:srgbClr val="FFFFFF"/>
                          </a:solidFill>
                          <a:latin typeface="Arial"/>
                          <a:cs typeface="Arial"/>
                        </a:rPr>
                        <a:t>14u</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9,560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1905" algn="ctr">
                        <a:lnSpc>
                          <a:spcPts val="405"/>
                        </a:lnSpc>
                        <a:spcBef>
                          <a:spcPts val="35"/>
                        </a:spcBef>
                      </a:pPr>
                      <a:r>
                        <a:rPr sz="400" spc="-10" dirty="0">
                          <a:latin typeface="Arial"/>
                          <a:cs typeface="Arial"/>
                        </a:rPr>
                        <a:t>10,034</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10,532</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11,054</a:t>
                      </a:r>
                      <a:endParaRPr sz="400">
                        <a:latin typeface="Arial"/>
                        <a:cs typeface="Arial"/>
                      </a:endParaRPr>
                    </a:p>
                  </a:txBody>
                  <a:tcPr marL="0" marR="0" marT="4445" marB="0">
                    <a:solidFill>
                      <a:srgbClr val="C0C0C0"/>
                    </a:solidFill>
                  </a:tcPr>
                </a:tc>
                <a:tc>
                  <a:txBody>
                    <a:bodyPr/>
                    <a:lstStyle/>
                    <a:p>
                      <a:pPr marL="11430" algn="ctr">
                        <a:lnSpc>
                          <a:spcPts val="405"/>
                        </a:lnSpc>
                        <a:spcBef>
                          <a:spcPts val="35"/>
                        </a:spcBef>
                      </a:pPr>
                      <a:r>
                        <a:rPr sz="400" spc="-10" dirty="0">
                          <a:latin typeface="Arial"/>
                          <a:cs typeface="Arial"/>
                        </a:rPr>
                        <a:t>11,603</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8.0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6.0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45,888</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48,163</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50,552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53,061</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55,694</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19"/>
                  </a:ext>
                </a:extLst>
              </a:tr>
              <a:tr h="67945">
                <a:tc>
                  <a:txBody>
                    <a:bodyPr/>
                    <a:lstStyle/>
                    <a:p>
                      <a:pPr marL="107314">
                        <a:lnSpc>
                          <a:spcPts val="405"/>
                        </a:lnSpc>
                        <a:spcBef>
                          <a:spcPts val="35"/>
                        </a:spcBef>
                      </a:pPr>
                      <a:r>
                        <a:rPr sz="400" dirty="0">
                          <a:solidFill>
                            <a:srgbClr val="FFFFFF"/>
                          </a:solidFill>
                          <a:latin typeface="Arial"/>
                          <a:cs typeface="Arial"/>
                        </a:rPr>
                        <a:t>Freedom</a:t>
                      </a:r>
                      <a:r>
                        <a:rPr sz="400" spc="25" dirty="0">
                          <a:solidFill>
                            <a:srgbClr val="FFFFFF"/>
                          </a:solidFill>
                          <a:latin typeface="Arial"/>
                          <a:cs typeface="Arial"/>
                        </a:rPr>
                        <a:t> </a:t>
                      </a:r>
                      <a:r>
                        <a:rPr sz="400" dirty="0">
                          <a:solidFill>
                            <a:srgbClr val="FFFFFF"/>
                          </a:solidFill>
                          <a:latin typeface="Arial"/>
                          <a:cs typeface="Arial"/>
                        </a:rPr>
                        <a:t>Classic</a:t>
                      </a:r>
                      <a:r>
                        <a:rPr sz="400" spc="-5" dirty="0">
                          <a:solidFill>
                            <a:srgbClr val="FFFFFF"/>
                          </a:solidFill>
                          <a:latin typeface="Arial"/>
                          <a:cs typeface="Arial"/>
                        </a:rPr>
                        <a:t> </a:t>
                      </a:r>
                      <a:r>
                        <a:rPr sz="400" dirty="0">
                          <a:solidFill>
                            <a:srgbClr val="FFFFFF"/>
                          </a:solidFill>
                          <a:latin typeface="Arial"/>
                          <a:cs typeface="Arial"/>
                        </a:rPr>
                        <a:t>(10</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9,480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9,954</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10,452</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10,974</a:t>
                      </a:r>
                      <a:endParaRPr sz="400">
                        <a:latin typeface="Arial"/>
                        <a:cs typeface="Arial"/>
                      </a:endParaRPr>
                    </a:p>
                  </a:txBody>
                  <a:tcPr marL="0" marR="0" marT="4445" marB="0">
                    <a:solidFill>
                      <a:srgbClr val="C0C0C0"/>
                    </a:solidFill>
                  </a:tcPr>
                </a:tc>
                <a:tc>
                  <a:txBody>
                    <a:bodyPr/>
                    <a:lstStyle/>
                    <a:p>
                      <a:pPr marL="11430" algn="ctr">
                        <a:lnSpc>
                          <a:spcPts val="405"/>
                        </a:lnSpc>
                        <a:spcBef>
                          <a:spcPts val="35"/>
                        </a:spcBef>
                      </a:pPr>
                      <a:r>
                        <a:rPr sz="400" spc="-10" dirty="0">
                          <a:latin typeface="Arial"/>
                          <a:cs typeface="Arial"/>
                        </a:rPr>
                        <a:t>11,523</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4.0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3.0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17,064</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17,917</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18,813</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19,754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20,741</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0"/>
                  </a:ext>
                </a:extLst>
              </a:tr>
              <a:tr h="67945">
                <a:tc>
                  <a:txBody>
                    <a:bodyPr/>
                    <a:lstStyle/>
                    <a:p>
                      <a:pPr marL="107314">
                        <a:lnSpc>
                          <a:spcPts val="405"/>
                        </a:lnSpc>
                        <a:spcBef>
                          <a:spcPts val="35"/>
                        </a:spcBef>
                      </a:pPr>
                      <a:r>
                        <a:rPr sz="400" dirty="0">
                          <a:solidFill>
                            <a:srgbClr val="FFFFFF"/>
                          </a:solidFill>
                          <a:latin typeface="Arial"/>
                          <a:cs typeface="Arial"/>
                        </a:rPr>
                        <a:t>WWBA</a:t>
                      </a:r>
                      <a:r>
                        <a:rPr sz="400" spc="30" dirty="0">
                          <a:solidFill>
                            <a:srgbClr val="FFFFFF"/>
                          </a:solidFill>
                          <a:latin typeface="Arial"/>
                          <a:cs typeface="Arial"/>
                        </a:rPr>
                        <a:t> </a:t>
                      </a:r>
                      <a:r>
                        <a:rPr sz="400" dirty="0">
                          <a:solidFill>
                            <a:srgbClr val="FFFFFF"/>
                          </a:solidFill>
                          <a:latin typeface="Arial"/>
                          <a:cs typeface="Arial"/>
                        </a:rPr>
                        <a:t>National</a:t>
                      </a:r>
                      <a:r>
                        <a:rPr sz="400" spc="40" dirty="0">
                          <a:solidFill>
                            <a:srgbClr val="FFFFFF"/>
                          </a:solidFill>
                          <a:latin typeface="Arial"/>
                          <a:cs typeface="Arial"/>
                        </a:rPr>
                        <a:t> </a:t>
                      </a:r>
                      <a:r>
                        <a:rPr sz="400" dirty="0">
                          <a:solidFill>
                            <a:srgbClr val="FFFFFF"/>
                          </a:solidFill>
                          <a:latin typeface="Arial"/>
                          <a:cs typeface="Arial"/>
                        </a:rPr>
                        <a:t>Championship</a:t>
                      </a:r>
                      <a:r>
                        <a:rPr sz="400" spc="65" dirty="0">
                          <a:solidFill>
                            <a:srgbClr val="FFFFFF"/>
                          </a:solidFill>
                          <a:latin typeface="Arial"/>
                          <a:cs typeface="Arial"/>
                        </a:rPr>
                        <a:t> </a:t>
                      </a:r>
                      <a:r>
                        <a:rPr sz="400" spc="-25" dirty="0">
                          <a:solidFill>
                            <a:srgbClr val="FFFFFF"/>
                          </a:solidFill>
                          <a:latin typeface="Arial"/>
                          <a:cs typeface="Arial"/>
                        </a:rPr>
                        <a:t>18u</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8,360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8,776</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9,213</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9,671</a:t>
                      </a:r>
                      <a:endParaRPr sz="400">
                        <a:latin typeface="Arial"/>
                        <a:cs typeface="Arial"/>
                      </a:endParaRPr>
                    </a:p>
                  </a:txBody>
                  <a:tcPr marL="0" marR="0" marT="4445" marB="0">
                    <a:solidFill>
                      <a:srgbClr val="C0C0C0"/>
                    </a:solidFill>
                  </a:tcPr>
                </a:tc>
                <a:tc>
                  <a:txBody>
                    <a:bodyPr/>
                    <a:lstStyle/>
                    <a:p>
                      <a:pPr marL="11430" algn="ctr">
                        <a:lnSpc>
                          <a:spcPts val="405"/>
                        </a:lnSpc>
                        <a:spcBef>
                          <a:spcPts val="35"/>
                        </a:spcBef>
                      </a:pPr>
                      <a:r>
                        <a:rPr sz="400" spc="-10" dirty="0">
                          <a:latin typeface="Arial"/>
                          <a:cs typeface="Arial"/>
                        </a:rPr>
                        <a:t>10,153</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7.0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5.0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33,440</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35,104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36,851</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38,686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40,612</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1"/>
                  </a:ext>
                </a:extLst>
              </a:tr>
              <a:tr h="67945">
                <a:tc>
                  <a:txBody>
                    <a:bodyPr/>
                    <a:lstStyle/>
                    <a:p>
                      <a:pPr marL="107314">
                        <a:lnSpc>
                          <a:spcPts val="405"/>
                        </a:lnSpc>
                        <a:spcBef>
                          <a:spcPts val="35"/>
                        </a:spcBef>
                      </a:pPr>
                      <a:r>
                        <a:rPr sz="400" dirty="0">
                          <a:solidFill>
                            <a:srgbClr val="FFFFFF"/>
                          </a:solidFill>
                          <a:latin typeface="Arial"/>
                          <a:cs typeface="Arial"/>
                        </a:rPr>
                        <a:t>WWBA</a:t>
                      </a:r>
                      <a:r>
                        <a:rPr sz="400" spc="30" dirty="0">
                          <a:solidFill>
                            <a:srgbClr val="FFFFFF"/>
                          </a:solidFill>
                          <a:latin typeface="Arial"/>
                          <a:cs typeface="Arial"/>
                        </a:rPr>
                        <a:t> </a:t>
                      </a:r>
                      <a:r>
                        <a:rPr sz="400" dirty="0">
                          <a:solidFill>
                            <a:srgbClr val="FFFFFF"/>
                          </a:solidFill>
                          <a:latin typeface="Arial"/>
                          <a:cs typeface="Arial"/>
                        </a:rPr>
                        <a:t>National</a:t>
                      </a:r>
                      <a:r>
                        <a:rPr sz="400" spc="40" dirty="0">
                          <a:solidFill>
                            <a:srgbClr val="FFFFFF"/>
                          </a:solidFill>
                          <a:latin typeface="Arial"/>
                          <a:cs typeface="Arial"/>
                        </a:rPr>
                        <a:t> </a:t>
                      </a:r>
                      <a:r>
                        <a:rPr sz="400" dirty="0">
                          <a:solidFill>
                            <a:srgbClr val="FFFFFF"/>
                          </a:solidFill>
                          <a:latin typeface="Arial"/>
                          <a:cs typeface="Arial"/>
                        </a:rPr>
                        <a:t>Championship</a:t>
                      </a:r>
                      <a:r>
                        <a:rPr sz="400" spc="65" dirty="0">
                          <a:solidFill>
                            <a:srgbClr val="FFFFFF"/>
                          </a:solidFill>
                          <a:latin typeface="Arial"/>
                          <a:cs typeface="Arial"/>
                        </a:rPr>
                        <a:t> </a:t>
                      </a:r>
                      <a:r>
                        <a:rPr sz="400" spc="-25" dirty="0">
                          <a:solidFill>
                            <a:srgbClr val="FFFFFF"/>
                          </a:solidFill>
                          <a:latin typeface="Arial"/>
                          <a:cs typeface="Arial"/>
                        </a:rPr>
                        <a:t>17u</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1430" algn="ctr">
                        <a:lnSpc>
                          <a:spcPts val="405"/>
                        </a:lnSpc>
                        <a:spcBef>
                          <a:spcPts val="35"/>
                        </a:spcBef>
                      </a:pPr>
                      <a:r>
                        <a:rPr sz="400" spc="-10" dirty="0">
                          <a:latin typeface="Arial"/>
                          <a:cs typeface="Arial"/>
                        </a:rPr>
                        <a:t>21,300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1905" algn="ctr">
                        <a:lnSpc>
                          <a:spcPts val="405"/>
                        </a:lnSpc>
                        <a:spcBef>
                          <a:spcPts val="35"/>
                        </a:spcBef>
                      </a:pPr>
                      <a:r>
                        <a:rPr sz="400" spc="-10" dirty="0">
                          <a:latin typeface="Arial"/>
                          <a:cs typeface="Arial"/>
                        </a:rPr>
                        <a:t>22,340</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23,432</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24,579</a:t>
                      </a:r>
                      <a:endParaRPr sz="400">
                        <a:latin typeface="Arial"/>
                        <a:cs typeface="Arial"/>
                      </a:endParaRPr>
                    </a:p>
                  </a:txBody>
                  <a:tcPr marL="0" marR="0" marT="4445" marB="0">
                    <a:solidFill>
                      <a:srgbClr val="C0C0C0"/>
                    </a:solidFill>
                  </a:tcPr>
                </a:tc>
                <a:tc>
                  <a:txBody>
                    <a:bodyPr/>
                    <a:lstStyle/>
                    <a:p>
                      <a:pPr marL="11430" algn="ctr">
                        <a:lnSpc>
                          <a:spcPts val="405"/>
                        </a:lnSpc>
                        <a:spcBef>
                          <a:spcPts val="35"/>
                        </a:spcBef>
                      </a:pPr>
                      <a:r>
                        <a:rPr sz="400" spc="-10" dirty="0">
                          <a:latin typeface="Arial"/>
                          <a:cs typeface="Arial"/>
                        </a:rPr>
                        <a:t>25,783</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8.0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6.0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102,240</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67945" algn="ctr">
                        <a:lnSpc>
                          <a:spcPts val="405"/>
                        </a:lnSpc>
                        <a:spcBef>
                          <a:spcPts val="35"/>
                        </a:spcBef>
                      </a:pPr>
                      <a:r>
                        <a:rPr sz="400" b="1" spc="-10" dirty="0">
                          <a:solidFill>
                            <a:srgbClr val="FFFFFF"/>
                          </a:solidFill>
                          <a:latin typeface="Arial"/>
                          <a:cs typeface="Arial"/>
                        </a:rPr>
                        <a:t>107,232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112,474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67945" algn="ctr">
                        <a:lnSpc>
                          <a:spcPts val="405"/>
                        </a:lnSpc>
                        <a:spcBef>
                          <a:spcPts val="35"/>
                        </a:spcBef>
                      </a:pPr>
                      <a:r>
                        <a:rPr sz="400" b="1" spc="-10" dirty="0">
                          <a:solidFill>
                            <a:srgbClr val="FFFFFF"/>
                          </a:solidFill>
                          <a:latin typeface="Arial"/>
                          <a:cs typeface="Arial"/>
                        </a:rPr>
                        <a:t>117,977</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123,756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2"/>
                  </a:ext>
                </a:extLst>
              </a:tr>
              <a:tr h="67945">
                <a:tc>
                  <a:txBody>
                    <a:bodyPr/>
                    <a:lstStyle/>
                    <a:p>
                      <a:pPr marL="107314">
                        <a:lnSpc>
                          <a:spcPts val="405"/>
                        </a:lnSpc>
                        <a:spcBef>
                          <a:spcPts val="35"/>
                        </a:spcBef>
                      </a:pPr>
                      <a:r>
                        <a:rPr sz="400" dirty="0">
                          <a:solidFill>
                            <a:srgbClr val="FFFFFF"/>
                          </a:solidFill>
                          <a:latin typeface="Arial"/>
                          <a:cs typeface="Arial"/>
                        </a:rPr>
                        <a:t>WWBA</a:t>
                      </a:r>
                      <a:r>
                        <a:rPr sz="400" spc="30" dirty="0">
                          <a:solidFill>
                            <a:srgbClr val="FFFFFF"/>
                          </a:solidFill>
                          <a:latin typeface="Arial"/>
                          <a:cs typeface="Arial"/>
                        </a:rPr>
                        <a:t> </a:t>
                      </a:r>
                      <a:r>
                        <a:rPr sz="400" dirty="0">
                          <a:solidFill>
                            <a:srgbClr val="FFFFFF"/>
                          </a:solidFill>
                          <a:latin typeface="Arial"/>
                          <a:cs typeface="Arial"/>
                        </a:rPr>
                        <a:t>National</a:t>
                      </a:r>
                      <a:r>
                        <a:rPr sz="400" spc="40" dirty="0">
                          <a:solidFill>
                            <a:srgbClr val="FFFFFF"/>
                          </a:solidFill>
                          <a:latin typeface="Arial"/>
                          <a:cs typeface="Arial"/>
                        </a:rPr>
                        <a:t> </a:t>
                      </a:r>
                      <a:r>
                        <a:rPr sz="400" dirty="0">
                          <a:solidFill>
                            <a:srgbClr val="FFFFFF"/>
                          </a:solidFill>
                          <a:latin typeface="Arial"/>
                          <a:cs typeface="Arial"/>
                        </a:rPr>
                        <a:t>Championship</a:t>
                      </a:r>
                      <a:r>
                        <a:rPr sz="400" spc="65" dirty="0">
                          <a:solidFill>
                            <a:srgbClr val="FFFFFF"/>
                          </a:solidFill>
                          <a:latin typeface="Arial"/>
                          <a:cs typeface="Arial"/>
                        </a:rPr>
                        <a:t> </a:t>
                      </a:r>
                      <a:r>
                        <a:rPr sz="400" spc="-25" dirty="0">
                          <a:solidFill>
                            <a:srgbClr val="FFFFFF"/>
                          </a:solidFill>
                          <a:latin typeface="Arial"/>
                          <a:cs typeface="Arial"/>
                        </a:rPr>
                        <a:t>16u</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1430" algn="ctr">
                        <a:lnSpc>
                          <a:spcPts val="405"/>
                        </a:lnSpc>
                        <a:spcBef>
                          <a:spcPts val="35"/>
                        </a:spcBef>
                      </a:pPr>
                      <a:r>
                        <a:rPr sz="400" spc="-10" dirty="0">
                          <a:latin typeface="Arial"/>
                          <a:cs typeface="Arial"/>
                        </a:rPr>
                        <a:t>21,300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1905" algn="ctr">
                        <a:lnSpc>
                          <a:spcPts val="405"/>
                        </a:lnSpc>
                        <a:spcBef>
                          <a:spcPts val="35"/>
                        </a:spcBef>
                      </a:pPr>
                      <a:r>
                        <a:rPr sz="400" spc="-10" dirty="0">
                          <a:latin typeface="Arial"/>
                          <a:cs typeface="Arial"/>
                        </a:rPr>
                        <a:t>22,340</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23,432</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24,579</a:t>
                      </a:r>
                      <a:endParaRPr sz="400">
                        <a:latin typeface="Arial"/>
                        <a:cs typeface="Arial"/>
                      </a:endParaRPr>
                    </a:p>
                  </a:txBody>
                  <a:tcPr marL="0" marR="0" marT="4445" marB="0">
                    <a:solidFill>
                      <a:srgbClr val="C0C0C0"/>
                    </a:solidFill>
                  </a:tcPr>
                </a:tc>
                <a:tc>
                  <a:txBody>
                    <a:bodyPr/>
                    <a:lstStyle/>
                    <a:p>
                      <a:pPr marL="11430" algn="ctr">
                        <a:lnSpc>
                          <a:spcPts val="405"/>
                        </a:lnSpc>
                        <a:spcBef>
                          <a:spcPts val="35"/>
                        </a:spcBef>
                      </a:pPr>
                      <a:r>
                        <a:rPr sz="400" spc="-10" dirty="0">
                          <a:latin typeface="Arial"/>
                          <a:cs typeface="Arial"/>
                        </a:rPr>
                        <a:t>25,783</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8.0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6.0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102,240</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67945" algn="ctr">
                        <a:lnSpc>
                          <a:spcPts val="405"/>
                        </a:lnSpc>
                        <a:spcBef>
                          <a:spcPts val="35"/>
                        </a:spcBef>
                      </a:pPr>
                      <a:r>
                        <a:rPr sz="400" b="1" spc="-10" dirty="0">
                          <a:solidFill>
                            <a:srgbClr val="FFFFFF"/>
                          </a:solidFill>
                          <a:latin typeface="Arial"/>
                          <a:cs typeface="Arial"/>
                        </a:rPr>
                        <a:t>107,232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112,474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67945" algn="ctr">
                        <a:lnSpc>
                          <a:spcPts val="405"/>
                        </a:lnSpc>
                        <a:spcBef>
                          <a:spcPts val="35"/>
                        </a:spcBef>
                      </a:pPr>
                      <a:r>
                        <a:rPr sz="400" b="1" spc="-10" dirty="0">
                          <a:solidFill>
                            <a:srgbClr val="FFFFFF"/>
                          </a:solidFill>
                          <a:latin typeface="Arial"/>
                          <a:cs typeface="Arial"/>
                        </a:rPr>
                        <a:t>117,977</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123,756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3"/>
                  </a:ext>
                </a:extLst>
              </a:tr>
              <a:tr h="67945">
                <a:tc>
                  <a:txBody>
                    <a:bodyPr/>
                    <a:lstStyle/>
                    <a:p>
                      <a:pPr marL="107314">
                        <a:lnSpc>
                          <a:spcPts val="405"/>
                        </a:lnSpc>
                        <a:spcBef>
                          <a:spcPts val="35"/>
                        </a:spcBef>
                      </a:pPr>
                      <a:r>
                        <a:rPr sz="400" dirty="0">
                          <a:solidFill>
                            <a:srgbClr val="FFFFFF"/>
                          </a:solidFill>
                          <a:latin typeface="Arial"/>
                          <a:cs typeface="Arial"/>
                        </a:rPr>
                        <a:t>WWBA</a:t>
                      </a:r>
                      <a:r>
                        <a:rPr sz="400" spc="30" dirty="0">
                          <a:solidFill>
                            <a:srgbClr val="FFFFFF"/>
                          </a:solidFill>
                          <a:latin typeface="Arial"/>
                          <a:cs typeface="Arial"/>
                        </a:rPr>
                        <a:t> </a:t>
                      </a:r>
                      <a:r>
                        <a:rPr sz="400" dirty="0">
                          <a:solidFill>
                            <a:srgbClr val="FFFFFF"/>
                          </a:solidFill>
                          <a:latin typeface="Arial"/>
                          <a:cs typeface="Arial"/>
                        </a:rPr>
                        <a:t>National</a:t>
                      </a:r>
                      <a:r>
                        <a:rPr sz="400" spc="40" dirty="0">
                          <a:solidFill>
                            <a:srgbClr val="FFFFFF"/>
                          </a:solidFill>
                          <a:latin typeface="Arial"/>
                          <a:cs typeface="Arial"/>
                        </a:rPr>
                        <a:t> </a:t>
                      </a:r>
                      <a:r>
                        <a:rPr sz="400" dirty="0">
                          <a:solidFill>
                            <a:srgbClr val="FFFFFF"/>
                          </a:solidFill>
                          <a:latin typeface="Arial"/>
                          <a:cs typeface="Arial"/>
                        </a:rPr>
                        <a:t>Championship</a:t>
                      </a:r>
                      <a:r>
                        <a:rPr sz="400" spc="65" dirty="0">
                          <a:solidFill>
                            <a:srgbClr val="FFFFFF"/>
                          </a:solidFill>
                          <a:latin typeface="Arial"/>
                          <a:cs typeface="Arial"/>
                        </a:rPr>
                        <a:t> </a:t>
                      </a:r>
                      <a:r>
                        <a:rPr sz="400" spc="-25" dirty="0">
                          <a:solidFill>
                            <a:srgbClr val="FFFFFF"/>
                          </a:solidFill>
                          <a:latin typeface="Arial"/>
                          <a:cs typeface="Arial"/>
                        </a:rPr>
                        <a:t>15u</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1430" algn="ctr">
                        <a:lnSpc>
                          <a:spcPts val="405"/>
                        </a:lnSpc>
                        <a:spcBef>
                          <a:spcPts val="35"/>
                        </a:spcBef>
                      </a:pPr>
                      <a:r>
                        <a:rPr sz="400" spc="-10" dirty="0">
                          <a:latin typeface="Arial"/>
                          <a:cs typeface="Arial"/>
                        </a:rPr>
                        <a:t>17,120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1905" algn="ctr">
                        <a:lnSpc>
                          <a:spcPts val="405"/>
                        </a:lnSpc>
                        <a:spcBef>
                          <a:spcPts val="35"/>
                        </a:spcBef>
                      </a:pPr>
                      <a:r>
                        <a:rPr sz="400" spc="-10" dirty="0">
                          <a:latin typeface="Arial"/>
                          <a:cs typeface="Arial"/>
                        </a:rPr>
                        <a:t>17,966</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18,854</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19,787</a:t>
                      </a:r>
                      <a:endParaRPr sz="400">
                        <a:latin typeface="Arial"/>
                        <a:cs typeface="Arial"/>
                      </a:endParaRPr>
                    </a:p>
                  </a:txBody>
                  <a:tcPr marL="0" marR="0" marT="4445" marB="0">
                    <a:solidFill>
                      <a:srgbClr val="C0C0C0"/>
                    </a:solidFill>
                  </a:tcPr>
                </a:tc>
                <a:tc>
                  <a:txBody>
                    <a:bodyPr/>
                    <a:lstStyle/>
                    <a:p>
                      <a:pPr marL="11430" algn="ctr">
                        <a:lnSpc>
                          <a:spcPts val="405"/>
                        </a:lnSpc>
                        <a:spcBef>
                          <a:spcPts val="35"/>
                        </a:spcBef>
                      </a:pPr>
                      <a:r>
                        <a:rPr sz="400" spc="-10" dirty="0">
                          <a:latin typeface="Arial"/>
                          <a:cs typeface="Arial"/>
                        </a:rPr>
                        <a:t>20,766</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8.0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6.0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82,176</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86,237</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90,501</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94,978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99,679</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4"/>
                  </a:ext>
                </a:extLst>
              </a:tr>
              <a:tr h="67945">
                <a:tc>
                  <a:txBody>
                    <a:bodyPr/>
                    <a:lstStyle/>
                    <a:p>
                      <a:pPr marL="107314">
                        <a:lnSpc>
                          <a:spcPts val="405"/>
                        </a:lnSpc>
                        <a:spcBef>
                          <a:spcPts val="35"/>
                        </a:spcBef>
                      </a:pPr>
                      <a:r>
                        <a:rPr sz="400" dirty="0">
                          <a:solidFill>
                            <a:srgbClr val="FFFFFF"/>
                          </a:solidFill>
                          <a:latin typeface="Arial"/>
                          <a:cs typeface="Arial"/>
                        </a:rPr>
                        <a:t>PG</a:t>
                      </a:r>
                      <a:r>
                        <a:rPr sz="400" spc="20" dirty="0">
                          <a:solidFill>
                            <a:srgbClr val="FFFFFF"/>
                          </a:solidFill>
                          <a:latin typeface="Arial"/>
                          <a:cs typeface="Arial"/>
                        </a:rPr>
                        <a:t> </a:t>
                      </a:r>
                      <a:r>
                        <a:rPr sz="400" dirty="0">
                          <a:solidFill>
                            <a:srgbClr val="FFFFFF"/>
                          </a:solidFill>
                          <a:latin typeface="Arial"/>
                          <a:cs typeface="Arial"/>
                        </a:rPr>
                        <a:t>World</a:t>
                      </a:r>
                      <a:r>
                        <a:rPr sz="400" spc="5" dirty="0">
                          <a:solidFill>
                            <a:srgbClr val="FFFFFF"/>
                          </a:solidFill>
                          <a:latin typeface="Arial"/>
                          <a:cs typeface="Arial"/>
                        </a:rPr>
                        <a:t> </a:t>
                      </a:r>
                      <a:r>
                        <a:rPr sz="400" spc="-10" dirty="0">
                          <a:solidFill>
                            <a:srgbClr val="FFFFFF"/>
                          </a:solidFill>
                          <a:latin typeface="Arial"/>
                          <a:cs typeface="Arial"/>
                        </a:rPr>
                        <a:t>Series</a:t>
                      </a:r>
                      <a:r>
                        <a:rPr sz="400" spc="5" dirty="0">
                          <a:solidFill>
                            <a:srgbClr val="FFFFFF"/>
                          </a:solidFill>
                          <a:latin typeface="Arial"/>
                          <a:cs typeface="Arial"/>
                        </a:rPr>
                        <a:t> </a:t>
                      </a:r>
                      <a:r>
                        <a:rPr sz="400" dirty="0">
                          <a:solidFill>
                            <a:srgbClr val="FFFFFF"/>
                          </a:solidFill>
                          <a:latin typeface="Arial"/>
                          <a:cs typeface="Arial"/>
                        </a:rPr>
                        <a:t>(5</a:t>
                      </a:r>
                      <a:r>
                        <a:rPr sz="400" spc="2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1430" algn="ctr">
                        <a:lnSpc>
                          <a:spcPts val="405"/>
                        </a:lnSpc>
                        <a:spcBef>
                          <a:spcPts val="35"/>
                        </a:spcBef>
                      </a:pPr>
                      <a:r>
                        <a:rPr sz="400" spc="-10" dirty="0">
                          <a:latin typeface="Arial"/>
                          <a:cs typeface="Arial"/>
                        </a:rPr>
                        <a:t>10,600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1905" algn="ctr">
                        <a:lnSpc>
                          <a:spcPts val="405"/>
                        </a:lnSpc>
                        <a:spcBef>
                          <a:spcPts val="35"/>
                        </a:spcBef>
                      </a:pPr>
                      <a:r>
                        <a:rPr sz="400" spc="-10" dirty="0">
                          <a:latin typeface="Arial"/>
                          <a:cs typeface="Arial"/>
                        </a:rPr>
                        <a:t>11,120</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11,666</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12,239</a:t>
                      </a:r>
                      <a:endParaRPr sz="400">
                        <a:latin typeface="Arial"/>
                        <a:cs typeface="Arial"/>
                      </a:endParaRPr>
                    </a:p>
                  </a:txBody>
                  <a:tcPr marL="0" marR="0" marT="4445" marB="0">
                    <a:solidFill>
                      <a:srgbClr val="C0C0C0"/>
                    </a:solidFill>
                  </a:tcPr>
                </a:tc>
                <a:tc>
                  <a:txBody>
                    <a:bodyPr/>
                    <a:lstStyle/>
                    <a:p>
                      <a:pPr marL="11430" algn="ctr">
                        <a:lnSpc>
                          <a:spcPts val="405"/>
                        </a:lnSpc>
                        <a:spcBef>
                          <a:spcPts val="35"/>
                        </a:spcBef>
                      </a:pPr>
                      <a:r>
                        <a:rPr sz="400" spc="-10" dirty="0">
                          <a:latin typeface="Arial"/>
                          <a:cs typeface="Arial"/>
                        </a:rPr>
                        <a:t>12,841</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5.0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4.0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33,920</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35,584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37,331</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39,166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41,092</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5"/>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5" dirty="0">
                          <a:solidFill>
                            <a:srgbClr val="FFFFFF"/>
                          </a:solidFill>
                          <a:latin typeface="Arial"/>
                          <a:cs typeface="Arial"/>
                        </a:rPr>
                        <a:t> </a:t>
                      </a:r>
                      <a:r>
                        <a:rPr sz="400" dirty="0">
                          <a:solidFill>
                            <a:srgbClr val="FFFFFF"/>
                          </a:solidFill>
                          <a:latin typeface="Arial"/>
                          <a:cs typeface="Arial"/>
                        </a:rPr>
                        <a:t>World</a:t>
                      </a:r>
                      <a:r>
                        <a:rPr sz="400" spc="15" dirty="0">
                          <a:solidFill>
                            <a:srgbClr val="FFFFFF"/>
                          </a:solidFill>
                          <a:latin typeface="Arial"/>
                          <a:cs typeface="Arial"/>
                        </a:rPr>
                        <a:t> </a:t>
                      </a:r>
                      <a:r>
                        <a:rPr sz="400" spc="-10" dirty="0">
                          <a:solidFill>
                            <a:srgbClr val="FFFFFF"/>
                          </a:solidFill>
                          <a:latin typeface="Arial"/>
                          <a:cs typeface="Arial"/>
                        </a:rPr>
                        <a:t>Series</a:t>
                      </a:r>
                      <a:r>
                        <a:rPr sz="400" spc="5" dirty="0">
                          <a:solidFill>
                            <a:srgbClr val="FFFFFF"/>
                          </a:solidFill>
                          <a:latin typeface="Arial"/>
                          <a:cs typeface="Arial"/>
                        </a:rPr>
                        <a:t> </a:t>
                      </a:r>
                      <a:r>
                        <a:rPr sz="400" dirty="0">
                          <a:solidFill>
                            <a:srgbClr val="FFFFFF"/>
                          </a:solidFill>
                          <a:latin typeface="Arial"/>
                          <a:cs typeface="Arial"/>
                        </a:rPr>
                        <a:t>(5</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4,790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5,027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5,276</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5,537</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5,811</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5.0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4.0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15,328</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16,086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16,883</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17,719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18,597</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6"/>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5" dirty="0">
                          <a:solidFill>
                            <a:srgbClr val="FFFFFF"/>
                          </a:solidFill>
                          <a:latin typeface="Arial"/>
                          <a:cs typeface="Arial"/>
                        </a:rPr>
                        <a:t> </a:t>
                      </a:r>
                      <a:r>
                        <a:rPr sz="400" dirty="0">
                          <a:solidFill>
                            <a:srgbClr val="FFFFFF"/>
                          </a:solidFill>
                          <a:latin typeface="Arial"/>
                          <a:cs typeface="Arial"/>
                        </a:rPr>
                        <a:t>World</a:t>
                      </a:r>
                      <a:r>
                        <a:rPr sz="400" spc="15" dirty="0">
                          <a:solidFill>
                            <a:srgbClr val="FFFFFF"/>
                          </a:solidFill>
                          <a:latin typeface="Arial"/>
                          <a:cs typeface="Arial"/>
                        </a:rPr>
                        <a:t> </a:t>
                      </a:r>
                      <a:r>
                        <a:rPr sz="400" spc="-10" dirty="0">
                          <a:solidFill>
                            <a:srgbClr val="FFFFFF"/>
                          </a:solidFill>
                          <a:latin typeface="Arial"/>
                          <a:cs typeface="Arial"/>
                        </a:rPr>
                        <a:t>Series</a:t>
                      </a:r>
                      <a:r>
                        <a:rPr sz="400" spc="5" dirty="0">
                          <a:solidFill>
                            <a:srgbClr val="FFFFFF"/>
                          </a:solidFill>
                          <a:latin typeface="Arial"/>
                          <a:cs typeface="Arial"/>
                        </a:rPr>
                        <a:t> </a:t>
                      </a:r>
                      <a:r>
                        <a:rPr sz="400" dirty="0">
                          <a:solidFill>
                            <a:srgbClr val="FFFFFF"/>
                          </a:solidFill>
                          <a:latin typeface="Arial"/>
                          <a:cs typeface="Arial"/>
                        </a:rPr>
                        <a:t>(5</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4,790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5,027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5,276</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5,537</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5,811</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5.0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4.0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15,328</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16,086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16,883</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17,719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18,597</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7"/>
                  </a:ext>
                </a:extLst>
              </a:tr>
              <a:tr h="67945">
                <a:tc>
                  <a:txBody>
                    <a:bodyPr/>
                    <a:lstStyle/>
                    <a:p>
                      <a:pPr marL="107314">
                        <a:lnSpc>
                          <a:spcPts val="405"/>
                        </a:lnSpc>
                        <a:spcBef>
                          <a:spcPts val="35"/>
                        </a:spcBef>
                      </a:pPr>
                      <a:r>
                        <a:rPr sz="400" dirty="0">
                          <a:solidFill>
                            <a:srgbClr val="FFFFFF"/>
                          </a:solidFill>
                          <a:latin typeface="Arial"/>
                          <a:cs typeface="Arial"/>
                        </a:rPr>
                        <a:t>Back</a:t>
                      </a:r>
                      <a:r>
                        <a:rPr sz="400" spc="25" dirty="0">
                          <a:solidFill>
                            <a:srgbClr val="FFFFFF"/>
                          </a:solidFill>
                          <a:latin typeface="Arial"/>
                          <a:cs typeface="Arial"/>
                        </a:rPr>
                        <a:t> </a:t>
                      </a:r>
                      <a:r>
                        <a:rPr sz="400" dirty="0">
                          <a:solidFill>
                            <a:srgbClr val="FFFFFF"/>
                          </a:solidFill>
                          <a:latin typeface="Arial"/>
                          <a:cs typeface="Arial"/>
                        </a:rPr>
                        <a:t>to</a:t>
                      </a:r>
                      <a:r>
                        <a:rPr sz="400" spc="50" dirty="0">
                          <a:solidFill>
                            <a:srgbClr val="FFFFFF"/>
                          </a:solidFill>
                          <a:latin typeface="Arial"/>
                          <a:cs typeface="Arial"/>
                        </a:rPr>
                        <a:t> </a:t>
                      </a:r>
                      <a:r>
                        <a:rPr sz="400" dirty="0">
                          <a:solidFill>
                            <a:srgbClr val="FFFFFF"/>
                          </a:solidFill>
                          <a:latin typeface="Arial"/>
                          <a:cs typeface="Arial"/>
                        </a:rPr>
                        <a:t>School</a:t>
                      </a:r>
                      <a:r>
                        <a:rPr sz="400" spc="25" dirty="0">
                          <a:solidFill>
                            <a:srgbClr val="FFFFFF"/>
                          </a:solidFill>
                          <a:latin typeface="Arial"/>
                          <a:cs typeface="Arial"/>
                        </a:rPr>
                        <a:t> </a:t>
                      </a:r>
                      <a:r>
                        <a:rPr sz="400" dirty="0">
                          <a:solidFill>
                            <a:srgbClr val="FFFFFF"/>
                          </a:solidFill>
                          <a:latin typeface="Arial"/>
                          <a:cs typeface="Arial"/>
                        </a:rPr>
                        <a:t>Brawl</a:t>
                      </a:r>
                      <a:r>
                        <a:rPr sz="400" spc="25" dirty="0">
                          <a:solidFill>
                            <a:srgbClr val="FFFFFF"/>
                          </a:solidFill>
                          <a:latin typeface="Arial"/>
                          <a:cs typeface="Arial"/>
                        </a:rPr>
                        <a:t> </a:t>
                      </a:r>
                      <a:r>
                        <a:rPr sz="400" dirty="0">
                          <a:solidFill>
                            <a:srgbClr val="FFFFFF"/>
                          </a:solidFill>
                          <a:latin typeface="Arial"/>
                          <a:cs typeface="Arial"/>
                        </a:rPr>
                        <a:t>(10</a:t>
                      </a:r>
                      <a:r>
                        <a:rPr sz="400" spc="6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4,434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4,655</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4,887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5,131</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5,387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5,321</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5,586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5,865</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6,158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6,465</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8"/>
                  </a:ext>
                </a:extLst>
              </a:tr>
              <a:tr h="67945">
                <a:tc>
                  <a:txBody>
                    <a:bodyPr/>
                    <a:lstStyle/>
                    <a:p>
                      <a:pPr marL="107314">
                        <a:lnSpc>
                          <a:spcPts val="405"/>
                        </a:lnSpc>
                        <a:spcBef>
                          <a:spcPts val="35"/>
                        </a:spcBef>
                      </a:pPr>
                      <a:r>
                        <a:rPr sz="400" dirty="0">
                          <a:solidFill>
                            <a:srgbClr val="FFFFFF"/>
                          </a:solidFill>
                          <a:latin typeface="Arial"/>
                          <a:cs typeface="Arial"/>
                        </a:rPr>
                        <a:t>End</a:t>
                      </a:r>
                      <a:r>
                        <a:rPr sz="400" spc="35" dirty="0">
                          <a:solidFill>
                            <a:srgbClr val="FFFFFF"/>
                          </a:solidFill>
                          <a:latin typeface="Arial"/>
                          <a:cs typeface="Arial"/>
                        </a:rPr>
                        <a:t> </a:t>
                      </a:r>
                      <a:r>
                        <a:rPr sz="400" dirty="0">
                          <a:solidFill>
                            <a:srgbClr val="FFFFFF"/>
                          </a:solidFill>
                          <a:latin typeface="Arial"/>
                          <a:cs typeface="Arial"/>
                        </a:rPr>
                        <a:t>of</a:t>
                      </a:r>
                      <a:r>
                        <a:rPr sz="400" spc="30" dirty="0">
                          <a:solidFill>
                            <a:srgbClr val="FFFFFF"/>
                          </a:solidFill>
                          <a:latin typeface="Arial"/>
                          <a:cs typeface="Arial"/>
                        </a:rPr>
                        <a:t> </a:t>
                      </a:r>
                      <a:r>
                        <a:rPr sz="400" dirty="0">
                          <a:solidFill>
                            <a:srgbClr val="FFFFFF"/>
                          </a:solidFill>
                          <a:latin typeface="Arial"/>
                          <a:cs typeface="Arial"/>
                        </a:rPr>
                        <a:t>Summer</a:t>
                      </a:r>
                      <a:r>
                        <a:rPr sz="400" spc="10" dirty="0">
                          <a:solidFill>
                            <a:srgbClr val="FFFFFF"/>
                          </a:solidFill>
                          <a:latin typeface="Arial"/>
                          <a:cs typeface="Arial"/>
                        </a:rPr>
                        <a:t> </a:t>
                      </a:r>
                      <a:r>
                        <a:rPr sz="400" dirty="0">
                          <a:solidFill>
                            <a:srgbClr val="FFFFFF"/>
                          </a:solidFill>
                          <a:latin typeface="Arial"/>
                          <a:cs typeface="Arial"/>
                        </a:rPr>
                        <a:t>Classic</a:t>
                      </a:r>
                      <a:r>
                        <a:rPr sz="400" spc="15" dirty="0">
                          <a:solidFill>
                            <a:srgbClr val="FFFFFF"/>
                          </a:solidFill>
                          <a:latin typeface="Arial"/>
                          <a:cs typeface="Arial"/>
                        </a:rPr>
                        <a:t> </a:t>
                      </a:r>
                      <a:r>
                        <a:rPr sz="400" dirty="0">
                          <a:solidFill>
                            <a:srgbClr val="FFFFFF"/>
                          </a:solidFill>
                          <a:latin typeface="Arial"/>
                          <a:cs typeface="Arial"/>
                        </a:rPr>
                        <a:t>(10</a:t>
                      </a:r>
                      <a:r>
                        <a:rPr sz="400" spc="5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4,434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4,655</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4,887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5,131</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5,387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5,321</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5,586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5,865</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6,158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6,465</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29"/>
                  </a:ext>
                </a:extLst>
              </a:tr>
              <a:tr h="67945">
                <a:tc>
                  <a:txBody>
                    <a:bodyPr/>
                    <a:lstStyle/>
                    <a:p>
                      <a:pPr marL="12700">
                        <a:lnSpc>
                          <a:spcPts val="405"/>
                        </a:lnSpc>
                        <a:spcBef>
                          <a:spcPts val="35"/>
                        </a:spcBef>
                      </a:pPr>
                      <a:r>
                        <a:rPr sz="400" b="1" dirty="0">
                          <a:solidFill>
                            <a:srgbClr val="FFFFFF"/>
                          </a:solidFill>
                          <a:latin typeface="Arial"/>
                          <a:cs typeface="Arial"/>
                        </a:rPr>
                        <a:t>Fall</a:t>
                      </a:r>
                      <a:r>
                        <a:rPr sz="400" b="1" spc="70" dirty="0">
                          <a:solidFill>
                            <a:srgbClr val="FFFFFF"/>
                          </a:solidFill>
                          <a:latin typeface="Arial"/>
                          <a:cs typeface="Arial"/>
                        </a:rPr>
                        <a:t> </a:t>
                      </a:r>
                      <a:r>
                        <a:rPr sz="400" b="1" dirty="0">
                          <a:solidFill>
                            <a:srgbClr val="FFFFFF"/>
                          </a:solidFill>
                          <a:latin typeface="Arial"/>
                          <a:cs typeface="Arial"/>
                        </a:rPr>
                        <a:t>Tournaments</a:t>
                      </a:r>
                      <a:r>
                        <a:rPr sz="400" b="1" spc="25" dirty="0">
                          <a:solidFill>
                            <a:srgbClr val="FFFFFF"/>
                          </a:solidFill>
                          <a:latin typeface="Arial"/>
                          <a:cs typeface="Arial"/>
                        </a:rPr>
                        <a:t> </a:t>
                      </a:r>
                      <a:r>
                        <a:rPr sz="400" b="1" dirty="0">
                          <a:solidFill>
                            <a:srgbClr val="FFFFFF"/>
                          </a:solidFill>
                          <a:latin typeface="Arial"/>
                          <a:cs typeface="Arial"/>
                        </a:rPr>
                        <a:t>and</a:t>
                      </a:r>
                      <a:r>
                        <a:rPr sz="400" b="1" spc="35" dirty="0">
                          <a:solidFill>
                            <a:srgbClr val="FFFFFF"/>
                          </a:solidFill>
                          <a:latin typeface="Arial"/>
                          <a:cs typeface="Arial"/>
                        </a:rPr>
                        <a:t> </a:t>
                      </a:r>
                      <a:r>
                        <a:rPr sz="400" b="1" spc="-10" dirty="0">
                          <a:solidFill>
                            <a:srgbClr val="FFFFFF"/>
                          </a:solidFill>
                          <a:latin typeface="Arial"/>
                          <a:cs typeface="Arial"/>
                        </a:rPr>
                        <a:t>Events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tc gridSpan="5">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rgbClr val="C0C0C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rgbClr val="B8CCE4"/>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extLst>
                  <a:ext uri="{0D108BD9-81ED-4DB2-BD59-A6C34878D82A}">
                    <a16:rowId xmlns:a16="http://schemas.microsoft.com/office/drawing/2014/main" val="10030"/>
                  </a:ext>
                </a:extLst>
              </a:tr>
              <a:tr h="67945">
                <a:tc>
                  <a:txBody>
                    <a:bodyPr/>
                    <a:lstStyle/>
                    <a:p>
                      <a:pPr marL="107314">
                        <a:lnSpc>
                          <a:spcPts val="405"/>
                        </a:lnSpc>
                        <a:spcBef>
                          <a:spcPts val="35"/>
                        </a:spcBef>
                      </a:pPr>
                      <a:r>
                        <a:rPr sz="400" dirty="0">
                          <a:solidFill>
                            <a:srgbClr val="FFFFFF"/>
                          </a:solidFill>
                          <a:latin typeface="Arial"/>
                          <a:cs typeface="Arial"/>
                        </a:rPr>
                        <a:t>Labor Day</a:t>
                      </a:r>
                      <a:r>
                        <a:rPr sz="400" spc="15" dirty="0">
                          <a:solidFill>
                            <a:srgbClr val="FFFFFF"/>
                          </a:solidFill>
                          <a:latin typeface="Arial"/>
                          <a:cs typeface="Arial"/>
                        </a:rPr>
                        <a:t> </a:t>
                      </a:r>
                      <a:r>
                        <a:rPr sz="400" dirty="0">
                          <a:solidFill>
                            <a:srgbClr val="FFFFFF"/>
                          </a:solidFill>
                          <a:latin typeface="Arial"/>
                          <a:cs typeface="Arial"/>
                        </a:rPr>
                        <a:t>Classic (10</a:t>
                      </a:r>
                      <a:r>
                        <a:rPr sz="400" spc="3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9,530</a:t>
                      </a:r>
                      <a:endParaRPr sz="400">
                        <a:latin typeface="Arial"/>
                        <a:cs typeface="Arial"/>
                      </a:endParaRPr>
                    </a:p>
                  </a:txBody>
                  <a:tcPr marL="0" marR="0" marT="4445" marB="0">
                    <a:lnL w="6350">
                      <a:solidFill>
                        <a:srgbClr val="000000"/>
                      </a:solidFill>
                      <a:prstDash val="solid"/>
                    </a:lnL>
                    <a:lnT w="6350">
                      <a:solidFill>
                        <a:srgbClr val="000000"/>
                      </a:solidFill>
                      <a:prstDash val="solid"/>
                    </a:lnT>
                    <a:solidFill>
                      <a:srgbClr val="C0C0C0"/>
                    </a:solidFill>
                  </a:tcPr>
                </a:tc>
                <a:tc>
                  <a:txBody>
                    <a:bodyPr/>
                    <a:lstStyle/>
                    <a:p>
                      <a:pPr marL="1905" algn="ctr">
                        <a:lnSpc>
                          <a:spcPts val="405"/>
                        </a:lnSpc>
                        <a:spcBef>
                          <a:spcPts val="35"/>
                        </a:spcBef>
                      </a:pPr>
                      <a:r>
                        <a:rPr sz="400" spc="-10" dirty="0">
                          <a:latin typeface="Arial"/>
                          <a:cs typeface="Arial"/>
                        </a:rPr>
                        <a:t>10,004</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1905" algn="ctr">
                        <a:lnSpc>
                          <a:spcPts val="405"/>
                        </a:lnSpc>
                        <a:spcBef>
                          <a:spcPts val="35"/>
                        </a:spcBef>
                      </a:pPr>
                      <a:r>
                        <a:rPr sz="400" spc="-10" dirty="0">
                          <a:latin typeface="Arial"/>
                          <a:cs typeface="Arial"/>
                        </a:rPr>
                        <a:t>10,502</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1905" algn="ctr">
                        <a:lnSpc>
                          <a:spcPts val="405"/>
                        </a:lnSpc>
                        <a:spcBef>
                          <a:spcPts val="35"/>
                        </a:spcBef>
                      </a:pPr>
                      <a:r>
                        <a:rPr sz="400" spc="-10" dirty="0">
                          <a:latin typeface="Arial"/>
                          <a:cs typeface="Arial"/>
                        </a:rPr>
                        <a:t>11,024</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11430" algn="ctr">
                        <a:lnSpc>
                          <a:spcPts val="405"/>
                        </a:lnSpc>
                        <a:spcBef>
                          <a:spcPts val="35"/>
                        </a:spcBef>
                      </a:pPr>
                      <a:r>
                        <a:rPr sz="400" spc="-10" dirty="0">
                          <a:latin typeface="Arial"/>
                          <a:cs typeface="Arial"/>
                        </a:rPr>
                        <a:t>11,573</a:t>
                      </a:r>
                      <a:endParaRPr sz="400">
                        <a:latin typeface="Arial"/>
                        <a:cs typeface="Arial"/>
                      </a:endParaRPr>
                    </a:p>
                  </a:txBody>
                  <a:tcPr marL="0" marR="0" marT="4445" marB="0">
                    <a:lnR w="6350">
                      <a:solidFill>
                        <a:srgbClr val="000000"/>
                      </a:solidFill>
                      <a:prstDash val="solid"/>
                    </a:lnR>
                    <a:lnT w="6350">
                      <a:solidFill>
                        <a:srgbClr val="000000"/>
                      </a:solidFill>
                      <a:prstDash val="solid"/>
                    </a:lnT>
                    <a:solidFill>
                      <a:srgbClr val="C0C0C0"/>
                    </a:solidFill>
                  </a:tcPr>
                </a:tc>
                <a:tc>
                  <a:txBody>
                    <a:bodyPr/>
                    <a:lstStyle/>
                    <a:p>
                      <a:pPr marL="33020" algn="ctr">
                        <a:lnSpc>
                          <a:spcPts val="405"/>
                        </a:lnSpc>
                        <a:spcBef>
                          <a:spcPts val="35"/>
                        </a:spcBef>
                      </a:pPr>
                      <a:r>
                        <a:rPr sz="400" spc="-25" dirty="0">
                          <a:latin typeface="Arial"/>
                          <a:cs typeface="Arial"/>
                        </a:rPr>
                        <a:t>4.0</a:t>
                      </a:r>
                      <a:endParaRPr sz="400">
                        <a:latin typeface="Arial"/>
                        <a:cs typeface="Arial"/>
                      </a:endParaRPr>
                    </a:p>
                  </a:txBody>
                  <a:tcPr marL="0" marR="0" marT="4445" marB="0">
                    <a:lnL w="6350">
                      <a:solidFill>
                        <a:srgbClr val="000000"/>
                      </a:solidFill>
                      <a:prstDash val="solid"/>
                    </a:lnL>
                    <a:lnT w="6350">
                      <a:solidFill>
                        <a:srgbClr val="000000"/>
                      </a:solidFill>
                      <a:prstDash val="solid"/>
                    </a:lnT>
                    <a:solidFill>
                      <a:srgbClr val="B8CCE4"/>
                    </a:solidFill>
                  </a:tcPr>
                </a:tc>
                <a:tc>
                  <a:txBody>
                    <a:bodyPr/>
                    <a:lstStyle/>
                    <a:p>
                      <a:pPr marL="49530" algn="ctr">
                        <a:lnSpc>
                          <a:spcPts val="405"/>
                        </a:lnSpc>
                        <a:spcBef>
                          <a:spcPts val="35"/>
                        </a:spcBef>
                      </a:pPr>
                      <a:r>
                        <a:rPr sz="400" spc="-25" dirty="0">
                          <a:latin typeface="Arial"/>
                          <a:cs typeface="Arial"/>
                        </a:rPr>
                        <a:t>3.0</a:t>
                      </a:r>
                      <a:endParaRPr sz="400">
                        <a:latin typeface="Arial"/>
                        <a:cs typeface="Arial"/>
                      </a:endParaRPr>
                    </a:p>
                  </a:txBody>
                  <a:tcPr marL="0" marR="0" marT="4445" marB="0">
                    <a:lnT w="6350">
                      <a:solidFill>
                        <a:srgbClr val="000000"/>
                      </a:solidFill>
                      <a:prstDash val="solid"/>
                    </a:lnT>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lnT w="6350">
                      <a:solidFill>
                        <a:srgbClr val="000000"/>
                      </a:solidFill>
                      <a:prstDash val="solid"/>
                    </a:lnT>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22,872</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24,010</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25,204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26,458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27,775</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1"/>
                  </a:ext>
                </a:extLst>
              </a:tr>
              <a:tr h="67945">
                <a:tc>
                  <a:txBody>
                    <a:bodyPr/>
                    <a:lstStyle/>
                    <a:p>
                      <a:pPr marL="107314">
                        <a:lnSpc>
                          <a:spcPts val="405"/>
                        </a:lnSpc>
                        <a:spcBef>
                          <a:spcPts val="35"/>
                        </a:spcBef>
                      </a:pPr>
                      <a:r>
                        <a:rPr sz="400" dirty="0">
                          <a:solidFill>
                            <a:srgbClr val="FFFFFF"/>
                          </a:solidFill>
                          <a:latin typeface="Arial"/>
                          <a:cs typeface="Arial"/>
                        </a:rPr>
                        <a:t>WWBA</a:t>
                      </a:r>
                      <a:r>
                        <a:rPr sz="400" spc="-5" dirty="0">
                          <a:solidFill>
                            <a:srgbClr val="FFFFFF"/>
                          </a:solidFill>
                          <a:latin typeface="Arial"/>
                          <a:cs typeface="Arial"/>
                        </a:rPr>
                        <a:t> </a:t>
                      </a:r>
                      <a:r>
                        <a:rPr sz="400" dirty="0">
                          <a:solidFill>
                            <a:srgbClr val="FFFFFF"/>
                          </a:solidFill>
                          <a:latin typeface="Arial"/>
                          <a:cs typeface="Arial"/>
                        </a:rPr>
                        <a:t>South</a:t>
                      </a:r>
                      <a:r>
                        <a:rPr sz="400" spc="45" dirty="0">
                          <a:solidFill>
                            <a:srgbClr val="FFFFFF"/>
                          </a:solidFill>
                          <a:latin typeface="Arial"/>
                          <a:cs typeface="Arial"/>
                        </a:rPr>
                        <a:t> </a:t>
                      </a:r>
                      <a:r>
                        <a:rPr sz="400" dirty="0">
                          <a:solidFill>
                            <a:srgbClr val="FFFFFF"/>
                          </a:solidFill>
                          <a:latin typeface="Arial"/>
                          <a:cs typeface="Arial"/>
                        </a:rPr>
                        <a:t>Qualifier</a:t>
                      </a:r>
                      <a:r>
                        <a:rPr sz="400" spc="5" dirty="0">
                          <a:solidFill>
                            <a:srgbClr val="FFFFFF"/>
                          </a:solidFill>
                          <a:latin typeface="Arial"/>
                          <a:cs typeface="Arial"/>
                        </a:rPr>
                        <a:t> </a:t>
                      </a:r>
                      <a:r>
                        <a:rPr sz="400" dirty="0">
                          <a:solidFill>
                            <a:srgbClr val="FFFFFF"/>
                          </a:solidFill>
                          <a:latin typeface="Arial"/>
                          <a:cs typeface="Arial"/>
                        </a:rPr>
                        <a:t>(10</a:t>
                      </a:r>
                      <a:r>
                        <a:rPr sz="400" spc="4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4,474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4,695</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4,927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5,171</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5,427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4.0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3.0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10,738</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11,268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11,826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12,411</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13,026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2"/>
                  </a:ext>
                </a:extLst>
              </a:tr>
              <a:tr h="67945">
                <a:tc>
                  <a:txBody>
                    <a:bodyPr/>
                    <a:lstStyle/>
                    <a:p>
                      <a:pPr marR="68580" algn="r">
                        <a:lnSpc>
                          <a:spcPts val="405"/>
                        </a:lnSpc>
                        <a:spcBef>
                          <a:spcPts val="35"/>
                        </a:spcBef>
                      </a:pPr>
                      <a:r>
                        <a:rPr sz="400" dirty="0">
                          <a:solidFill>
                            <a:srgbClr val="FFFFFF"/>
                          </a:solidFill>
                          <a:latin typeface="Arial"/>
                          <a:cs typeface="Arial"/>
                        </a:rPr>
                        <a:t>WWBA</a:t>
                      </a:r>
                      <a:r>
                        <a:rPr sz="400" spc="-5" dirty="0">
                          <a:solidFill>
                            <a:srgbClr val="FFFFFF"/>
                          </a:solidFill>
                          <a:latin typeface="Arial"/>
                          <a:cs typeface="Arial"/>
                        </a:rPr>
                        <a:t> </a:t>
                      </a:r>
                      <a:r>
                        <a:rPr sz="400" dirty="0">
                          <a:solidFill>
                            <a:srgbClr val="FFFFFF"/>
                          </a:solidFill>
                          <a:latin typeface="Arial"/>
                          <a:cs typeface="Arial"/>
                        </a:rPr>
                        <a:t>Freshman</a:t>
                      </a:r>
                      <a:r>
                        <a:rPr sz="400" spc="35" dirty="0">
                          <a:solidFill>
                            <a:srgbClr val="FFFFFF"/>
                          </a:solidFill>
                          <a:latin typeface="Arial"/>
                          <a:cs typeface="Arial"/>
                        </a:rPr>
                        <a:t> </a:t>
                      </a:r>
                      <a:r>
                        <a:rPr sz="400" dirty="0">
                          <a:solidFill>
                            <a:srgbClr val="FFFFFF"/>
                          </a:solidFill>
                          <a:latin typeface="Arial"/>
                          <a:cs typeface="Arial"/>
                        </a:rPr>
                        <a:t>World</a:t>
                      </a:r>
                      <a:r>
                        <a:rPr sz="400" spc="20" dirty="0">
                          <a:solidFill>
                            <a:srgbClr val="FFFFFF"/>
                          </a:solidFill>
                          <a:latin typeface="Arial"/>
                          <a:cs typeface="Arial"/>
                        </a:rPr>
                        <a:t> </a:t>
                      </a:r>
                      <a:r>
                        <a:rPr sz="400" spc="-10" dirty="0">
                          <a:solidFill>
                            <a:srgbClr val="FFFFFF"/>
                          </a:solidFill>
                          <a:latin typeface="Arial"/>
                          <a:cs typeface="Arial"/>
                        </a:rPr>
                        <a:t>Championship</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5,256</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5,509</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5,774</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6,053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6,346</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5.0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4.0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16,819</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17,628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18,478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19,369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20,306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3"/>
                  </a:ext>
                </a:extLst>
              </a:tr>
              <a:tr h="67945">
                <a:tc>
                  <a:txBody>
                    <a:bodyPr/>
                    <a:lstStyle/>
                    <a:p>
                      <a:pPr marR="26670" algn="r">
                        <a:lnSpc>
                          <a:spcPts val="405"/>
                        </a:lnSpc>
                        <a:spcBef>
                          <a:spcPts val="35"/>
                        </a:spcBef>
                      </a:pPr>
                      <a:r>
                        <a:rPr sz="400" dirty="0">
                          <a:solidFill>
                            <a:srgbClr val="FFFFFF"/>
                          </a:solidFill>
                          <a:latin typeface="Arial"/>
                          <a:cs typeface="Arial"/>
                        </a:rPr>
                        <a:t>WWBA</a:t>
                      </a:r>
                      <a:r>
                        <a:rPr sz="400" spc="25" dirty="0">
                          <a:solidFill>
                            <a:srgbClr val="FFFFFF"/>
                          </a:solidFill>
                          <a:latin typeface="Arial"/>
                          <a:cs typeface="Arial"/>
                        </a:rPr>
                        <a:t> </a:t>
                      </a:r>
                      <a:r>
                        <a:rPr sz="400" dirty="0">
                          <a:solidFill>
                            <a:srgbClr val="FFFFFF"/>
                          </a:solidFill>
                          <a:latin typeface="Arial"/>
                          <a:cs typeface="Arial"/>
                        </a:rPr>
                        <a:t>Sophomore</a:t>
                      </a:r>
                      <a:r>
                        <a:rPr sz="400" spc="35" dirty="0">
                          <a:solidFill>
                            <a:srgbClr val="FFFFFF"/>
                          </a:solidFill>
                          <a:latin typeface="Arial"/>
                          <a:cs typeface="Arial"/>
                        </a:rPr>
                        <a:t> </a:t>
                      </a:r>
                      <a:r>
                        <a:rPr sz="400" dirty="0">
                          <a:solidFill>
                            <a:srgbClr val="FFFFFF"/>
                          </a:solidFill>
                          <a:latin typeface="Arial"/>
                          <a:cs typeface="Arial"/>
                        </a:rPr>
                        <a:t>World</a:t>
                      </a:r>
                      <a:r>
                        <a:rPr sz="400" spc="65" dirty="0">
                          <a:solidFill>
                            <a:srgbClr val="FFFFFF"/>
                          </a:solidFill>
                          <a:latin typeface="Arial"/>
                          <a:cs typeface="Arial"/>
                        </a:rPr>
                        <a:t> </a:t>
                      </a:r>
                      <a:r>
                        <a:rPr sz="400" spc="-10" dirty="0">
                          <a:solidFill>
                            <a:srgbClr val="FFFFFF"/>
                          </a:solidFill>
                          <a:latin typeface="Arial"/>
                          <a:cs typeface="Arial"/>
                        </a:rPr>
                        <a:t>Championship</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6,216</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6,517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6,833</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7,164</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7,512</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5.0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4.0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19,891</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20,854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21,864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22,926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24,040</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4"/>
                  </a:ext>
                </a:extLst>
              </a:tr>
              <a:tr h="67945">
                <a:tc>
                  <a:txBody>
                    <a:bodyPr/>
                    <a:lstStyle/>
                    <a:p>
                      <a:pPr marR="47625" algn="r">
                        <a:lnSpc>
                          <a:spcPts val="405"/>
                        </a:lnSpc>
                        <a:spcBef>
                          <a:spcPts val="35"/>
                        </a:spcBef>
                      </a:pPr>
                      <a:r>
                        <a:rPr sz="400" dirty="0">
                          <a:solidFill>
                            <a:srgbClr val="FFFFFF"/>
                          </a:solidFill>
                          <a:latin typeface="Arial"/>
                          <a:cs typeface="Arial"/>
                        </a:rPr>
                        <a:t>WWBA</a:t>
                      </a:r>
                      <a:r>
                        <a:rPr sz="400" spc="-10" dirty="0">
                          <a:solidFill>
                            <a:srgbClr val="FFFFFF"/>
                          </a:solidFill>
                          <a:latin typeface="Arial"/>
                          <a:cs typeface="Arial"/>
                        </a:rPr>
                        <a:t> </a:t>
                      </a:r>
                      <a:r>
                        <a:rPr sz="400" dirty="0">
                          <a:solidFill>
                            <a:srgbClr val="FFFFFF"/>
                          </a:solidFill>
                          <a:latin typeface="Arial"/>
                          <a:cs typeface="Arial"/>
                        </a:rPr>
                        <a:t>Underclass</a:t>
                      </a:r>
                      <a:r>
                        <a:rPr sz="400" spc="15" dirty="0">
                          <a:solidFill>
                            <a:srgbClr val="FFFFFF"/>
                          </a:solidFill>
                          <a:latin typeface="Arial"/>
                          <a:cs typeface="Arial"/>
                        </a:rPr>
                        <a:t> </a:t>
                      </a:r>
                      <a:r>
                        <a:rPr sz="400" dirty="0">
                          <a:solidFill>
                            <a:srgbClr val="FFFFFF"/>
                          </a:solidFill>
                          <a:latin typeface="Arial"/>
                          <a:cs typeface="Arial"/>
                        </a:rPr>
                        <a:t>World</a:t>
                      </a:r>
                      <a:r>
                        <a:rPr sz="400" spc="25" dirty="0">
                          <a:solidFill>
                            <a:srgbClr val="FFFFFF"/>
                          </a:solidFill>
                          <a:latin typeface="Arial"/>
                          <a:cs typeface="Arial"/>
                        </a:rPr>
                        <a:t> </a:t>
                      </a:r>
                      <a:r>
                        <a:rPr sz="400" spc="-10" dirty="0">
                          <a:solidFill>
                            <a:srgbClr val="FFFFFF"/>
                          </a:solidFill>
                          <a:latin typeface="Arial"/>
                          <a:cs typeface="Arial"/>
                        </a:rPr>
                        <a:t>Championship</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1430" algn="ctr">
                        <a:lnSpc>
                          <a:spcPts val="405"/>
                        </a:lnSpc>
                        <a:spcBef>
                          <a:spcPts val="35"/>
                        </a:spcBef>
                      </a:pPr>
                      <a:r>
                        <a:rPr sz="400" spc="-10" dirty="0">
                          <a:latin typeface="Arial"/>
                          <a:cs typeface="Arial"/>
                        </a:rPr>
                        <a:t>12,980</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1905" algn="ctr">
                        <a:lnSpc>
                          <a:spcPts val="405"/>
                        </a:lnSpc>
                        <a:spcBef>
                          <a:spcPts val="35"/>
                        </a:spcBef>
                      </a:pPr>
                      <a:r>
                        <a:rPr sz="400" spc="-10" dirty="0">
                          <a:latin typeface="Arial"/>
                          <a:cs typeface="Arial"/>
                        </a:rPr>
                        <a:t>13,604</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14,259</a:t>
                      </a:r>
                      <a:endParaRPr sz="400">
                        <a:latin typeface="Arial"/>
                        <a:cs typeface="Arial"/>
                      </a:endParaRPr>
                    </a:p>
                  </a:txBody>
                  <a:tcPr marL="0" marR="0" marT="4445" marB="0">
                    <a:solidFill>
                      <a:srgbClr val="C0C0C0"/>
                    </a:solidFill>
                  </a:tcPr>
                </a:tc>
                <a:tc>
                  <a:txBody>
                    <a:bodyPr/>
                    <a:lstStyle/>
                    <a:p>
                      <a:pPr marL="1905" algn="ctr">
                        <a:lnSpc>
                          <a:spcPts val="405"/>
                        </a:lnSpc>
                        <a:spcBef>
                          <a:spcPts val="35"/>
                        </a:spcBef>
                      </a:pPr>
                      <a:r>
                        <a:rPr sz="400" spc="-10" dirty="0">
                          <a:latin typeface="Arial"/>
                          <a:cs typeface="Arial"/>
                        </a:rPr>
                        <a:t>14,947</a:t>
                      </a:r>
                      <a:endParaRPr sz="400">
                        <a:latin typeface="Arial"/>
                        <a:cs typeface="Arial"/>
                      </a:endParaRPr>
                    </a:p>
                  </a:txBody>
                  <a:tcPr marL="0" marR="0" marT="4445" marB="0">
                    <a:solidFill>
                      <a:srgbClr val="C0C0C0"/>
                    </a:solidFill>
                  </a:tcPr>
                </a:tc>
                <a:tc>
                  <a:txBody>
                    <a:bodyPr/>
                    <a:lstStyle/>
                    <a:p>
                      <a:pPr marL="11430" algn="ctr">
                        <a:lnSpc>
                          <a:spcPts val="405"/>
                        </a:lnSpc>
                        <a:spcBef>
                          <a:spcPts val="35"/>
                        </a:spcBef>
                      </a:pPr>
                      <a:r>
                        <a:rPr sz="400" spc="-10" dirty="0">
                          <a:latin typeface="Arial"/>
                          <a:cs typeface="Arial"/>
                        </a:rPr>
                        <a:t>15,670</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5.0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4.0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41,536</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43,533</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45,629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47,831</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50,142</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5"/>
                  </a:ext>
                </a:extLst>
              </a:tr>
              <a:tr h="67945">
                <a:tc>
                  <a:txBody>
                    <a:bodyPr/>
                    <a:lstStyle/>
                    <a:p>
                      <a:pPr marL="107314">
                        <a:lnSpc>
                          <a:spcPts val="405"/>
                        </a:lnSpc>
                        <a:spcBef>
                          <a:spcPts val="35"/>
                        </a:spcBef>
                      </a:pPr>
                      <a:r>
                        <a:rPr sz="400" dirty="0">
                          <a:solidFill>
                            <a:srgbClr val="FFFFFF"/>
                          </a:solidFill>
                          <a:latin typeface="Arial"/>
                          <a:cs typeface="Arial"/>
                        </a:rPr>
                        <a:t>WWBA World</a:t>
                      </a:r>
                      <a:r>
                        <a:rPr sz="400" spc="30" dirty="0">
                          <a:solidFill>
                            <a:srgbClr val="FFFFFF"/>
                          </a:solidFill>
                          <a:latin typeface="Arial"/>
                          <a:cs typeface="Arial"/>
                        </a:rPr>
                        <a:t> </a:t>
                      </a:r>
                      <a:r>
                        <a:rPr sz="400" spc="-10" dirty="0">
                          <a:solidFill>
                            <a:srgbClr val="FFFFFF"/>
                          </a:solidFill>
                          <a:latin typeface="Arial"/>
                          <a:cs typeface="Arial"/>
                        </a:rPr>
                        <a:t>Championship</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7,944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8,291</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8,656</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9,039</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9,440</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5.0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4.0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25,421</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26,532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27,698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28,923</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30,210</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6"/>
                  </a:ext>
                </a:extLst>
              </a:tr>
              <a:tr h="67945">
                <a:tc>
                  <a:txBody>
                    <a:bodyPr/>
                    <a:lstStyle/>
                    <a:p>
                      <a:pPr marL="107314">
                        <a:lnSpc>
                          <a:spcPts val="405"/>
                        </a:lnSpc>
                        <a:spcBef>
                          <a:spcPts val="35"/>
                        </a:spcBef>
                      </a:pPr>
                      <a:r>
                        <a:rPr sz="400" dirty="0">
                          <a:solidFill>
                            <a:srgbClr val="FFFFFF"/>
                          </a:solidFill>
                          <a:latin typeface="Arial"/>
                          <a:cs typeface="Arial"/>
                        </a:rPr>
                        <a:t>WWBA</a:t>
                      </a:r>
                      <a:r>
                        <a:rPr sz="400" spc="10" dirty="0">
                          <a:solidFill>
                            <a:srgbClr val="FFFFFF"/>
                          </a:solidFill>
                          <a:latin typeface="Arial"/>
                          <a:cs typeface="Arial"/>
                        </a:rPr>
                        <a:t> </a:t>
                      </a:r>
                      <a:r>
                        <a:rPr sz="400" dirty="0">
                          <a:solidFill>
                            <a:srgbClr val="FFFFFF"/>
                          </a:solidFill>
                          <a:latin typeface="Arial"/>
                          <a:cs typeface="Arial"/>
                        </a:rPr>
                        <a:t>14u</a:t>
                      </a:r>
                      <a:r>
                        <a:rPr sz="400" spc="55" dirty="0">
                          <a:solidFill>
                            <a:srgbClr val="FFFFFF"/>
                          </a:solidFill>
                          <a:latin typeface="Arial"/>
                          <a:cs typeface="Arial"/>
                        </a:rPr>
                        <a:t> </a:t>
                      </a:r>
                      <a:r>
                        <a:rPr sz="400" dirty="0">
                          <a:solidFill>
                            <a:srgbClr val="FFFFFF"/>
                          </a:solidFill>
                          <a:latin typeface="Arial"/>
                          <a:cs typeface="Arial"/>
                        </a:rPr>
                        <a:t>World</a:t>
                      </a:r>
                      <a:r>
                        <a:rPr sz="400" spc="40" dirty="0">
                          <a:solidFill>
                            <a:srgbClr val="FFFFFF"/>
                          </a:solidFill>
                          <a:latin typeface="Arial"/>
                          <a:cs typeface="Arial"/>
                        </a:rPr>
                        <a:t> </a:t>
                      </a:r>
                      <a:r>
                        <a:rPr sz="400" spc="-10" dirty="0">
                          <a:solidFill>
                            <a:srgbClr val="FFFFFF"/>
                          </a:solidFill>
                          <a:latin typeface="Arial"/>
                          <a:cs typeface="Arial"/>
                        </a:rPr>
                        <a:t>Championship</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4,524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4,745</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4,977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5,221</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5,477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5.0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4.0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14,477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15,185</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15,928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16,708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17,528</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7"/>
                  </a:ext>
                </a:extLst>
              </a:tr>
              <a:tr h="67945">
                <a:tc>
                  <a:txBody>
                    <a:bodyPr/>
                    <a:lstStyle/>
                    <a:p>
                      <a:pPr marL="107314">
                        <a:lnSpc>
                          <a:spcPts val="405"/>
                        </a:lnSpc>
                        <a:spcBef>
                          <a:spcPts val="35"/>
                        </a:spcBef>
                      </a:pPr>
                      <a:r>
                        <a:rPr sz="400" dirty="0">
                          <a:solidFill>
                            <a:srgbClr val="FFFFFF"/>
                          </a:solidFill>
                          <a:latin typeface="Arial"/>
                          <a:cs typeface="Arial"/>
                        </a:rPr>
                        <a:t>WWBA</a:t>
                      </a:r>
                      <a:r>
                        <a:rPr sz="400" spc="10" dirty="0">
                          <a:solidFill>
                            <a:srgbClr val="FFFFFF"/>
                          </a:solidFill>
                          <a:latin typeface="Arial"/>
                          <a:cs typeface="Arial"/>
                        </a:rPr>
                        <a:t> </a:t>
                      </a:r>
                      <a:r>
                        <a:rPr sz="400" dirty="0">
                          <a:solidFill>
                            <a:srgbClr val="FFFFFF"/>
                          </a:solidFill>
                          <a:latin typeface="Arial"/>
                          <a:cs typeface="Arial"/>
                        </a:rPr>
                        <a:t>13u</a:t>
                      </a:r>
                      <a:r>
                        <a:rPr sz="400" spc="55" dirty="0">
                          <a:solidFill>
                            <a:srgbClr val="FFFFFF"/>
                          </a:solidFill>
                          <a:latin typeface="Arial"/>
                          <a:cs typeface="Arial"/>
                        </a:rPr>
                        <a:t> </a:t>
                      </a:r>
                      <a:r>
                        <a:rPr sz="400" dirty="0">
                          <a:solidFill>
                            <a:srgbClr val="FFFFFF"/>
                          </a:solidFill>
                          <a:latin typeface="Arial"/>
                          <a:cs typeface="Arial"/>
                        </a:rPr>
                        <a:t>World</a:t>
                      </a:r>
                      <a:r>
                        <a:rPr sz="400" spc="40" dirty="0">
                          <a:solidFill>
                            <a:srgbClr val="FFFFFF"/>
                          </a:solidFill>
                          <a:latin typeface="Arial"/>
                          <a:cs typeface="Arial"/>
                        </a:rPr>
                        <a:t> </a:t>
                      </a:r>
                      <a:r>
                        <a:rPr sz="400" spc="-10" dirty="0">
                          <a:solidFill>
                            <a:srgbClr val="FFFFFF"/>
                          </a:solidFill>
                          <a:latin typeface="Arial"/>
                          <a:cs typeface="Arial"/>
                        </a:rPr>
                        <a:t>Championship</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4,444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4,665</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4,897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5,141</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5,397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4.0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3.0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10,666</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11,196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11,754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99695" algn="ctr">
                        <a:lnSpc>
                          <a:spcPts val="405"/>
                        </a:lnSpc>
                        <a:spcBef>
                          <a:spcPts val="35"/>
                        </a:spcBef>
                      </a:pPr>
                      <a:r>
                        <a:rPr sz="400" b="1" spc="-10" dirty="0">
                          <a:solidFill>
                            <a:srgbClr val="FFFFFF"/>
                          </a:solidFill>
                          <a:latin typeface="Arial"/>
                          <a:cs typeface="Arial"/>
                        </a:rPr>
                        <a:t>12,339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12,954</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8"/>
                  </a:ext>
                </a:extLst>
              </a:tr>
              <a:tr h="67945">
                <a:tc>
                  <a:txBody>
                    <a:bodyPr/>
                    <a:lstStyle/>
                    <a:p>
                      <a:pPr marL="107314">
                        <a:lnSpc>
                          <a:spcPts val="405"/>
                        </a:lnSpc>
                        <a:spcBef>
                          <a:spcPts val="35"/>
                        </a:spcBef>
                      </a:pPr>
                      <a:r>
                        <a:rPr sz="400" dirty="0">
                          <a:solidFill>
                            <a:srgbClr val="FFFFFF"/>
                          </a:solidFill>
                          <a:latin typeface="Arial"/>
                          <a:cs typeface="Arial"/>
                        </a:rPr>
                        <a:t>Halloween</a:t>
                      </a:r>
                      <a:r>
                        <a:rPr sz="400" spc="30" dirty="0">
                          <a:solidFill>
                            <a:srgbClr val="FFFFFF"/>
                          </a:solidFill>
                          <a:latin typeface="Arial"/>
                          <a:cs typeface="Arial"/>
                        </a:rPr>
                        <a:t> </a:t>
                      </a:r>
                      <a:r>
                        <a:rPr sz="400" dirty="0">
                          <a:solidFill>
                            <a:srgbClr val="FFFFFF"/>
                          </a:solidFill>
                          <a:latin typeface="Arial"/>
                          <a:cs typeface="Arial"/>
                        </a:rPr>
                        <a:t>Bash</a:t>
                      </a:r>
                      <a:r>
                        <a:rPr sz="400" spc="30" dirty="0">
                          <a:solidFill>
                            <a:srgbClr val="FFFFFF"/>
                          </a:solidFill>
                          <a:latin typeface="Arial"/>
                          <a:cs typeface="Arial"/>
                        </a:rPr>
                        <a:t> </a:t>
                      </a:r>
                      <a:r>
                        <a:rPr sz="400" dirty="0">
                          <a:solidFill>
                            <a:srgbClr val="FFFFFF"/>
                          </a:solidFill>
                          <a:latin typeface="Arial"/>
                          <a:cs typeface="Arial"/>
                        </a:rPr>
                        <a:t>(10</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4,424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4,645</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4,877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5,121</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5,377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5,309</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5,574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5,853</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6,146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6,453</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39"/>
                  </a:ext>
                </a:extLst>
              </a:tr>
              <a:tr h="67945">
                <a:tc>
                  <a:txBody>
                    <a:bodyPr/>
                    <a:lstStyle/>
                    <a:p>
                      <a:pPr marL="107314">
                        <a:lnSpc>
                          <a:spcPts val="405"/>
                        </a:lnSpc>
                        <a:spcBef>
                          <a:spcPts val="35"/>
                        </a:spcBef>
                      </a:pPr>
                      <a:r>
                        <a:rPr sz="400" spc="-10" dirty="0">
                          <a:solidFill>
                            <a:srgbClr val="FFFFFF"/>
                          </a:solidFill>
                          <a:latin typeface="Arial"/>
                          <a:cs typeface="Arial"/>
                        </a:rPr>
                        <a:t>Fall</a:t>
                      </a:r>
                      <a:r>
                        <a:rPr sz="400" spc="-5" dirty="0">
                          <a:solidFill>
                            <a:srgbClr val="FFFFFF"/>
                          </a:solidFill>
                          <a:latin typeface="Arial"/>
                          <a:cs typeface="Arial"/>
                        </a:rPr>
                        <a:t> </a:t>
                      </a:r>
                      <a:r>
                        <a:rPr sz="400" dirty="0">
                          <a:solidFill>
                            <a:srgbClr val="FFFFFF"/>
                          </a:solidFill>
                          <a:latin typeface="Arial"/>
                          <a:cs typeface="Arial"/>
                        </a:rPr>
                        <a:t>World</a:t>
                      </a:r>
                      <a:r>
                        <a:rPr sz="400" spc="15" dirty="0">
                          <a:solidFill>
                            <a:srgbClr val="FFFFFF"/>
                          </a:solidFill>
                          <a:latin typeface="Arial"/>
                          <a:cs typeface="Arial"/>
                        </a:rPr>
                        <a:t> </a:t>
                      </a:r>
                      <a:r>
                        <a:rPr sz="400" spc="-10" dirty="0">
                          <a:solidFill>
                            <a:srgbClr val="FFFFFF"/>
                          </a:solidFill>
                          <a:latin typeface="Arial"/>
                          <a:cs typeface="Arial"/>
                        </a:rPr>
                        <a:t>Series</a:t>
                      </a:r>
                      <a:r>
                        <a:rPr sz="400" spc="10" dirty="0">
                          <a:solidFill>
                            <a:srgbClr val="FFFFFF"/>
                          </a:solidFill>
                          <a:latin typeface="Arial"/>
                          <a:cs typeface="Arial"/>
                        </a:rPr>
                        <a:t> </a:t>
                      </a:r>
                      <a:r>
                        <a:rPr sz="400" dirty="0">
                          <a:solidFill>
                            <a:srgbClr val="FFFFFF"/>
                          </a:solidFill>
                          <a:latin typeface="Arial"/>
                          <a:cs typeface="Arial"/>
                        </a:rPr>
                        <a:t>(6</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80%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6,182</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6,492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6,816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7,157</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7,515</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0"/>
                  </a:ext>
                </a:extLst>
              </a:tr>
              <a:tr h="67945">
                <a:tc>
                  <a:txBody>
                    <a:bodyPr/>
                    <a:lstStyle/>
                    <a:p>
                      <a:pPr marL="107314">
                        <a:lnSpc>
                          <a:spcPts val="405"/>
                        </a:lnSpc>
                        <a:spcBef>
                          <a:spcPts val="35"/>
                        </a:spcBef>
                      </a:pPr>
                      <a:r>
                        <a:rPr sz="400" spc="-10" dirty="0">
                          <a:solidFill>
                            <a:srgbClr val="FFFFFF"/>
                          </a:solidFill>
                          <a:latin typeface="Arial"/>
                          <a:cs typeface="Arial"/>
                        </a:rPr>
                        <a:t>Veterans</a:t>
                      </a:r>
                      <a:r>
                        <a:rPr sz="400" spc="5" dirty="0">
                          <a:solidFill>
                            <a:srgbClr val="FFFFFF"/>
                          </a:solidFill>
                          <a:latin typeface="Arial"/>
                          <a:cs typeface="Arial"/>
                        </a:rPr>
                        <a:t> </a:t>
                      </a:r>
                      <a:r>
                        <a:rPr sz="400" dirty="0">
                          <a:solidFill>
                            <a:srgbClr val="FFFFFF"/>
                          </a:solidFill>
                          <a:latin typeface="Arial"/>
                          <a:cs typeface="Arial"/>
                        </a:rPr>
                        <a:t>Day</a:t>
                      </a:r>
                      <a:r>
                        <a:rPr sz="400" spc="10" dirty="0">
                          <a:solidFill>
                            <a:srgbClr val="FFFFFF"/>
                          </a:solidFill>
                          <a:latin typeface="Arial"/>
                          <a:cs typeface="Arial"/>
                        </a:rPr>
                        <a:t> </a:t>
                      </a:r>
                      <a:r>
                        <a:rPr sz="400" dirty="0">
                          <a:solidFill>
                            <a:srgbClr val="FFFFFF"/>
                          </a:solidFill>
                          <a:latin typeface="Arial"/>
                          <a:cs typeface="Arial"/>
                        </a:rPr>
                        <a:t>Classic</a:t>
                      </a:r>
                      <a:r>
                        <a:rPr sz="400" spc="-5" dirty="0">
                          <a:solidFill>
                            <a:srgbClr val="FFFFFF"/>
                          </a:solidFill>
                          <a:latin typeface="Arial"/>
                          <a:cs typeface="Arial"/>
                        </a:rPr>
                        <a:t> </a:t>
                      </a:r>
                      <a:r>
                        <a:rPr sz="400" dirty="0">
                          <a:solidFill>
                            <a:srgbClr val="FFFFFF"/>
                          </a:solidFill>
                          <a:latin typeface="Arial"/>
                          <a:cs typeface="Arial"/>
                        </a:rPr>
                        <a:t>(10</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1"/>
                  </a:ext>
                </a:extLst>
              </a:tr>
              <a:tr h="67945">
                <a:tc>
                  <a:txBody>
                    <a:bodyPr/>
                    <a:lstStyle/>
                    <a:p>
                      <a:pPr marL="107314">
                        <a:lnSpc>
                          <a:spcPts val="405"/>
                        </a:lnSpc>
                        <a:spcBef>
                          <a:spcPts val="35"/>
                        </a:spcBef>
                      </a:pPr>
                      <a:r>
                        <a:rPr sz="400" dirty="0">
                          <a:solidFill>
                            <a:srgbClr val="FFFFFF"/>
                          </a:solidFill>
                          <a:latin typeface="Arial"/>
                          <a:cs typeface="Arial"/>
                        </a:rPr>
                        <a:t>South</a:t>
                      </a:r>
                      <a:r>
                        <a:rPr sz="400" spc="50" dirty="0">
                          <a:solidFill>
                            <a:srgbClr val="FFFFFF"/>
                          </a:solidFill>
                          <a:latin typeface="Arial"/>
                          <a:cs typeface="Arial"/>
                        </a:rPr>
                        <a:t> </a:t>
                      </a:r>
                      <a:r>
                        <a:rPr sz="400" spc="-10" dirty="0">
                          <a:solidFill>
                            <a:srgbClr val="FFFFFF"/>
                          </a:solidFill>
                          <a:latin typeface="Arial"/>
                          <a:cs typeface="Arial"/>
                        </a:rPr>
                        <a:t>Fall</a:t>
                      </a:r>
                      <a:r>
                        <a:rPr sz="400" spc="20" dirty="0">
                          <a:solidFill>
                            <a:srgbClr val="FFFFFF"/>
                          </a:solidFill>
                          <a:latin typeface="Arial"/>
                          <a:cs typeface="Arial"/>
                        </a:rPr>
                        <a:t> </a:t>
                      </a:r>
                      <a:r>
                        <a:rPr sz="400" spc="-10" dirty="0">
                          <a:solidFill>
                            <a:srgbClr val="FFFFFF"/>
                          </a:solidFill>
                          <a:latin typeface="Arial"/>
                          <a:cs typeface="Arial"/>
                        </a:rPr>
                        <a:t>Elite</a:t>
                      </a:r>
                      <a:r>
                        <a:rPr sz="400" spc="15" dirty="0">
                          <a:solidFill>
                            <a:srgbClr val="FFFFFF"/>
                          </a:solidFill>
                          <a:latin typeface="Arial"/>
                          <a:cs typeface="Arial"/>
                        </a:rPr>
                        <a:t> </a:t>
                      </a:r>
                      <a:r>
                        <a:rPr sz="400" dirty="0">
                          <a:solidFill>
                            <a:srgbClr val="FFFFFF"/>
                          </a:solidFill>
                          <a:latin typeface="Arial"/>
                          <a:cs typeface="Arial"/>
                        </a:rPr>
                        <a:t>(10</a:t>
                      </a:r>
                      <a:r>
                        <a:rPr sz="400" spc="5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2"/>
                  </a:ext>
                </a:extLst>
              </a:tr>
              <a:tr h="67945">
                <a:tc>
                  <a:txBody>
                    <a:bodyPr/>
                    <a:lstStyle/>
                    <a:p>
                      <a:pPr marL="107314">
                        <a:lnSpc>
                          <a:spcPts val="405"/>
                        </a:lnSpc>
                        <a:spcBef>
                          <a:spcPts val="35"/>
                        </a:spcBef>
                      </a:pPr>
                      <a:r>
                        <a:rPr sz="400" dirty="0">
                          <a:solidFill>
                            <a:srgbClr val="FFFFFF"/>
                          </a:solidFill>
                          <a:latin typeface="Arial"/>
                          <a:cs typeface="Arial"/>
                        </a:rPr>
                        <a:t>Turkey Day</a:t>
                      </a:r>
                      <a:r>
                        <a:rPr sz="400" spc="5" dirty="0">
                          <a:solidFill>
                            <a:srgbClr val="FFFFFF"/>
                          </a:solidFill>
                          <a:latin typeface="Arial"/>
                          <a:cs typeface="Arial"/>
                        </a:rPr>
                        <a:t> </a:t>
                      </a:r>
                      <a:r>
                        <a:rPr sz="400" dirty="0">
                          <a:solidFill>
                            <a:srgbClr val="FFFFFF"/>
                          </a:solidFill>
                          <a:latin typeface="Arial"/>
                          <a:cs typeface="Arial"/>
                        </a:rPr>
                        <a:t>Classic</a:t>
                      </a:r>
                      <a:r>
                        <a:rPr sz="400" spc="-10" dirty="0">
                          <a:solidFill>
                            <a:srgbClr val="FFFFFF"/>
                          </a:solidFill>
                          <a:latin typeface="Arial"/>
                          <a:cs typeface="Arial"/>
                        </a:rPr>
                        <a:t> </a:t>
                      </a:r>
                      <a:r>
                        <a:rPr sz="400" dirty="0">
                          <a:solidFill>
                            <a:srgbClr val="FFFFFF"/>
                          </a:solidFill>
                          <a:latin typeface="Arial"/>
                          <a:cs typeface="Arial"/>
                        </a:rPr>
                        <a:t>(10</a:t>
                      </a:r>
                      <a:r>
                        <a:rPr sz="400" spc="2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3"/>
                  </a:ext>
                </a:extLst>
              </a:tr>
              <a:tr h="67945">
                <a:tc>
                  <a:txBody>
                    <a:bodyPr/>
                    <a:lstStyle/>
                    <a:p>
                      <a:pPr marL="12700">
                        <a:lnSpc>
                          <a:spcPts val="405"/>
                        </a:lnSpc>
                        <a:spcBef>
                          <a:spcPts val="35"/>
                        </a:spcBef>
                      </a:pPr>
                      <a:r>
                        <a:rPr sz="400" b="1" dirty="0">
                          <a:solidFill>
                            <a:srgbClr val="FFFFFF"/>
                          </a:solidFill>
                          <a:latin typeface="Arial"/>
                          <a:cs typeface="Arial"/>
                        </a:rPr>
                        <a:t>Winter</a:t>
                      </a:r>
                      <a:r>
                        <a:rPr sz="400" b="1" spc="65" dirty="0">
                          <a:solidFill>
                            <a:srgbClr val="FFFFFF"/>
                          </a:solidFill>
                          <a:latin typeface="Arial"/>
                          <a:cs typeface="Arial"/>
                        </a:rPr>
                        <a:t> </a:t>
                      </a:r>
                      <a:r>
                        <a:rPr sz="400" b="1" dirty="0">
                          <a:solidFill>
                            <a:srgbClr val="FFFFFF"/>
                          </a:solidFill>
                          <a:latin typeface="Arial"/>
                          <a:cs typeface="Arial"/>
                        </a:rPr>
                        <a:t>Tournaments</a:t>
                      </a:r>
                      <a:r>
                        <a:rPr sz="400" b="1" spc="40" dirty="0">
                          <a:solidFill>
                            <a:srgbClr val="FFFFFF"/>
                          </a:solidFill>
                          <a:latin typeface="Arial"/>
                          <a:cs typeface="Arial"/>
                        </a:rPr>
                        <a:t> </a:t>
                      </a:r>
                      <a:r>
                        <a:rPr sz="400" b="1" dirty="0">
                          <a:solidFill>
                            <a:srgbClr val="FFFFFF"/>
                          </a:solidFill>
                          <a:latin typeface="Arial"/>
                          <a:cs typeface="Arial"/>
                        </a:rPr>
                        <a:t>and</a:t>
                      </a:r>
                      <a:r>
                        <a:rPr sz="400" b="1" spc="50" dirty="0">
                          <a:solidFill>
                            <a:srgbClr val="FFFFFF"/>
                          </a:solidFill>
                          <a:latin typeface="Arial"/>
                          <a:cs typeface="Arial"/>
                        </a:rPr>
                        <a:t> </a:t>
                      </a:r>
                      <a:r>
                        <a:rPr sz="400" b="1" spc="-10" dirty="0">
                          <a:solidFill>
                            <a:srgbClr val="FFFFFF"/>
                          </a:solidFill>
                          <a:latin typeface="Arial"/>
                          <a:cs typeface="Arial"/>
                        </a:rPr>
                        <a:t>Events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tc gridSpan="5">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rgbClr val="C0C0C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solidFill>
                      <a:srgbClr val="B8CCE4"/>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200">
                        <a:latin typeface="Times New Roman"/>
                        <a:cs typeface="Times New Roman"/>
                      </a:endParaRPr>
                    </a:p>
                  </a:txBody>
                  <a:tcPr marL="0" marR="0" marT="0" marB="0">
                    <a:lnL w="6350">
                      <a:solidFill>
                        <a:srgbClr val="000000"/>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a:lnSpc>
                          <a:spcPct val="100000"/>
                        </a:lnSpc>
                      </a:pPr>
                      <a:endParaRPr sz="200">
                        <a:latin typeface="Times New Roman"/>
                        <a:cs typeface="Times New Roman"/>
                      </a:endParaRPr>
                    </a:p>
                  </a:txBody>
                  <a:tcPr marL="0" marR="0" marT="0" marB="0">
                    <a:lnL w="6350">
                      <a:solidFill>
                        <a:srgbClr val="D4D4D4"/>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extLst>
                  <a:ext uri="{0D108BD9-81ED-4DB2-BD59-A6C34878D82A}">
                    <a16:rowId xmlns:a16="http://schemas.microsoft.com/office/drawing/2014/main" val="10044"/>
                  </a:ext>
                </a:extLst>
              </a:tr>
              <a:tr h="67945">
                <a:tc>
                  <a:txBody>
                    <a:bodyPr/>
                    <a:lstStyle/>
                    <a:p>
                      <a:pPr marL="107314">
                        <a:lnSpc>
                          <a:spcPts val="405"/>
                        </a:lnSpc>
                        <a:spcBef>
                          <a:spcPts val="35"/>
                        </a:spcBef>
                      </a:pPr>
                      <a:r>
                        <a:rPr sz="400" dirty="0">
                          <a:solidFill>
                            <a:srgbClr val="FFFFFF"/>
                          </a:solidFill>
                          <a:latin typeface="Arial"/>
                          <a:cs typeface="Arial"/>
                        </a:rPr>
                        <a:t>South</a:t>
                      </a:r>
                      <a:r>
                        <a:rPr sz="400" spc="45" dirty="0">
                          <a:solidFill>
                            <a:srgbClr val="FFFFFF"/>
                          </a:solidFill>
                          <a:latin typeface="Arial"/>
                          <a:cs typeface="Arial"/>
                        </a:rPr>
                        <a:t> </a:t>
                      </a:r>
                      <a:r>
                        <a:rPr sz="400" spc="-10" dirty="0">
                          <a:solidFill>
                            <a:srgbClr val="FFFFFF"/>
                          </a:solidFill>
                          <a:latin typeface="Arial"/>
                          <a:cs typeface="Arial"/>
                        </a:rPr>
                        <a:t>Fall</a:t>
                      </a:r>
                      <a:r>
                        <a:rPr sz="400" spc="15" dirty="0">
                          <a:solidFill>
                            <a:srgbClr val="FFFFFF"/>
                          </a:solidFill>
                          <a:latin typeface="Arial"/>
                          <a:cs typeface="Arial"/>
                        </a:rPr>
                        <a:t> </a:t>
                      </a:r>
                      <a:r>
                        <a:rPr sz="400" spc="-10" dirty="0">
                          <a:solidFill>
                            <a:srgbClr val="FFFFFF"/>
                          </a:solidFill>
                          <a:latin typeface="Arial"/>
                          <a:cs typeface="Arial"/>
                        </a:rPr>
                        <a:t>Select</a:t>
                      </a:r>
                      <a:r>
                        <a:rPr sz="400" spc="25" dirty="0">
                          <a:solidFill>
                            <a:srgbClr val="FFFFFF"/>
                          </a:solidFill>
                          <a:latin typeface="Arial"/>
                          <a:cs typeface="Arial"/>
                        </a:rPr>
                        <a:t> </a:t>
                      </a:r>
                      <a:r>
                        <a:rPr sz="400" dirty="0">
                          <a:solidFill>
                            <a:srgbClr val="FFFFFF"/>
                          </a:solidFill>
                          <a:latin typeface="Arial"/>
                          <a:cs typeface="Arial"/>
                        </a:rPr>
                        <a:t>(10</a:t>
                      </a:r>
                      <a:r>
                        <a:rPr sz="400" spc="4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lnT w="6350">
                      <a:solidFill>
                        <a:srgbClr val="000000"/>
                      </a:solidFill>
                      <a:prstDash val="solid"/>
                    </a:lnT>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lnT w="6350">
                      <a:solidFill>
                        <a:srgbClr val="000000"/>
                      </a:solidFill>
                      <a:prstDash val="solid"/>
                    </a:lnT>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lnT w="6350">
                      <a:solidFill>
                        <a:srgbClr val="000000"/>
                      </a:solidFill>
                      <a:prstDash val="solid"/>
                    </a:lnT>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lnT w="6350">
                      <a:solidFill>
                        <a:srgbClr val="000000"/>
                      </a:solidFill>
                      <a:prstDash val="solid"/>
                    </a:lnT>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lnT w="6350">
                      <a:solidFill>
                        <a:srgbClr val="000000"/>
                      </a:solidFill>
                      <a:prstDash val="solid"/>
                    </a:lnT>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lnT w="6350">
                      <a:solidFill>
                        <a:srgbClr val="000000"/>
                      </a:solidFill>
                      <a:prstDash val="solid"/>
                    </a:lnT>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000000"/>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000000"/>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5"/>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25" dirty="0">
                          <a:solidFill>
                            <a:srgbClr val="FFFFFF"/>
                          </a:solidFill>
                          <a:latin typeface="Arial"/>
                          <a:cs typeface="Arial"/>
                        </a:rPr>
                        <a:t> </a:t>
                      </a:r>
                      <a:r>
                        <a:rPr sz="400" dirty="0">
                          <a:solidFill>
                            <a:srgbClr val="FFFFFF"/>
                          </a:solidFill>
                          <a:latin typeface="Arial"/>
                          <a:cs typeface="Arial"/>
                        </a:rPr>
                        <a:t>Snowfall</a:t>
                      </a:r>
                      <a:r>
                        <a:rPr sz="400" spc="15" dirty="0">
                          <a:solidFill>
                            <a:srgbClr val="FFFFFF"/>
                          </a:solidFill>
                          <a:latin typeface="Arial"/>
                          <a:cs typeface="Arial"/>
                        </a:rPr>
                        <a:t> </a:t>
                      </a:r>
                      <a:r>
                        <a:rPr sz="400" dirty="0">
                          <a:solidFill>
                            <a:srgbClr val="FFFFFF"/>
                          </a:solidFill>
                          <a:latin typeface="Arial"/>
                          <a:cs typeface="Arial"/>
                        </a:rPr>
                        <a:t>Classic</a:t>
                      </a:r>
                      <a:r>
                        <a:rPr sz="400" spc="10" dirty="0">
                          <a:solidFill>
                            <a:srgbClr val="FFFFFF"/>
                          </a:solidFill>
                          <a:latin typeface="Arial"/>
                          <a:cs typeface="Arial"/>
                        </a:rPr>
                        <a:t> </a:t>
                      </a:r>
                      <a:r>
                        <a:rPr sz="400" dirty="0">
                          <a:solidFill>
                            <a:srgbClr val="FFFFFF"/>
                          </a:solidFill>
                          <a:latin typeface="Arial"/>
                          <a:cs typeface="Arial"/>
                        </a:rPr>
                        <a:t>(10</a:t>
                      </a:r>
                      <a:r>
                        <a:rPr sz="400" spc="5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6"/>
                  </a:ext>
                </a:extLst>
              </a:tr>
              <a:tr h="67945">
                <a:tc>
                  <a:txBody>
                    <a:bodyPr/>
                    <a:lstStyle/>
                    <a:p>
                      <a:pPr marL="107314">
                        <a:lnSpc>
                          <a:spcPts val="405"/>
                        </a:lnSpc>
                        <a:spcBef>
                          <a:spcPts val="35"/>
                        </a:spcBef>
                      </a:pPr>
                      <a:r>
                        <a:rPr sz="400" dirty="0">
                          <a:solidFill>
                            <a:srgbClr val="FFFFFF"/>
                          </a:solidFill>
                          <a:latin typeface="Arial"/>
                          <a:cs typeface="Arial"/>
                        </a:rPr>
                        <a:t>Christmas</a:t>
                      </a:r>
                      <a:r>
                        <a:rPr sz="400" spc="20" dirty="0">
                          <a:solidFill>
                            <a:srgbClr val="FFFFFF"/>
                          </a:solidFill>
                          <a:latin typeface="Arial"/>
                          <a:cs typeface="Arial"/>
                        </a:rPr>
                        <a:t> </a:t>
                      </a:r>
                      <a:r>
                        <a:rPr sz="400" dirty="0">
                          <a:solidFill>
                            <a:srgbClr val="FFFFFF"/>
                          </a:solidFill>
                          <a:latin typeface="Arial"/>
                          <a:cs typeface="Arial"/>
                        </a:rPr>
                        <a:t>Bash</a:t>
                      </a:r>
                      <a:r>
                        <a:rPr sz="400" spc="45" dirty="0">
                          <a:solidFill>
                            <a:srgbClr val="FFFFFF"/>
                          </a:solidFill>
                          <a:latin typeface="Arial"/>
                          <a:cs typeface="Arial"/>
                        </a:rPr>
                        <a:t> </a:t>
                      </a:r>
                      <a:r>
                        <a:rPr sz="400" dirty="0">
                          <a:solidFill>
                            <a:srgbClr val="FFFFFF"/>
                          </a:solidFill>
                          <a:latin typeface="Arial"/>
                          <a:cs typeface="Arial"/>
                        </a:rPr>
                        <a:t>(10</a:t>
                      </a:r>
                      <a:r>
                        <a:rPr sz="400" spc="4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7"/>
                  </a:ext>
                </a:extLst>
              </a:tr>
              <a:tr h="67945">
                <a:tc>
                  <a:txBody>
                    <a:bodyPr/>
                    <a:lstStyle/>
                    <a:p>
                      <a:pPr marL="107314">
                        <a:lnSpc>
                          <a:spcPts val="405"/>
                        </a:lnSpc>
                        <a:spcBef>
                          <a:spcPts val="35"/>
                        </a:spcBef>
                      </a:pPr>
                      <a:r>
                        <a:rPr sz="400" dirty="0">
                          <a:solidFill>
                            <a:srgbClr val="FFFFFF"/>
                          </a:solidFill>
                          <a:latin typeface="Arial"/>
                          <a:cs typeface="Arial"/>
                        </a:rPr>
                        <a:t>Season</a:t>
                      </a:r>
                      <a:r>
                        <a:rPr sz="400" spc="20" dirty="0">
                          <a:solidFill>
                            <a:srgbClr val="FFFFFF"/>
                          </a:solidFill>
                          <a:latin typeface="Arial"/>
                          <a:cs typeface="Arial"/>
                        </a:rPr>
                        <a:t> </a:t>
                      </a:r>
                      <a:r>
                        <a:rPr sz="400" dirty="0">
                          <a:solidFill>
                            <a:srgbClr val="FFFFFF"/>
                          </a:solidFill>
                          <a:latin typeface="Arial"/>
                          <a:cs typeface="Arial"/>
                        </a:rPr>
                        <a:t>Opener</a:t>
                      </a:r>
                      <a:r>
                        <a:rPr sz="400" spc="-10" dirty="0">
                          <a:solidFill>
                            <a:srgbClr val="FFFFFF"/>
                          </a:solidFill>
                          <a:latin typeface="Arial"/>
                          <a:cs typeface="Arial"/>
                        </a:rPr>
                        <a:t> </a:t>
                      </a:r>
                      <a:r>
                        <a:rPr sz="400" dirty="0">
                          <a:solidFill>
                            <a:srgbClr val="FFFFFF"/>
                          </a:solidFill>
                          <a:latin typeface="Arial"/>
                          <a:cs typeface="Arial"/>
                        </a:rPr>
                        <a:t>(10</a:t>
                      </a:r>
                      <a:r>
                        <a:rPr sz="400" spc="2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4,424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4,645</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4,877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5,121</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5,377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5,309</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5,574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5,853</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6,146</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6,453</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8"/>
                  </a:ext>
                </a:extLst>
              </a:tr>
              <a:tr h="67945">
                <a:tc>
                  <a:txBody>
                    <a:bodyPr/>
                    <a:lstStyle/>
                    <a:p>
                      <a:pPr marL="107314">
                        <a:lnSpc>
                          <a:spcPts val="405"/>
                        </a:lnSpc>
                        <a:spcBef>
                          <a:spcPts val="35"/>
                        </a:spcBef>
                      </a:pPr>
                      <a:r>
                        <a:rPr sz="400" spc="10" dirty="0">
                          <a:solidFill>
                            <a:srgbClr val="FFFFFF"/>
                          </a:solidFill>
                          <a:latin typeface="Arial"/>
                          <a:cs typeface="Arial"/>
                        </a:rPr>
                        <a:t>MLK</a:t>
                      </a:r>
                      <a:r>
                        <a:rPr sz="400" spc="25" dirty="0">
                          <a:solidFill>
                            <a:srgbClr val="FFFFFF"/>
                          </a:solidFill>
                          <a:latin typeface="Arial"/>
                          <a:cs typeface="Arial"/>
                        </a:rPr>
                        <a:t> </a:t>
                      </a:r>
                      <a:r>
                        <a:rPr sz="400" spc="10" dirty="0">
                          <a:solidFill>
                            <a:srgbClr val="FFFFFF"/>
                          </a:solidFill>
                          <a:latin typeface="Arial"/>
                          <a:cs typeface="Arial"/>
                        </a:rPr>
                        <a:t>Championships (10</a:t>
                      </a:r>
                      <a:r>
                        <a:rPr sz="400" spc="3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4,444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4,665</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4,897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5,141</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5,397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4.0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3.0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7,999</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8,397</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8,815</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9,254</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9,715</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49"/>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5" dirty="0">
                          <a:solidFill>
                            <a:srgbClr val="FFFFFF"/>
                          </a:solidFill>
                          <a:latin typeface="Arial"/>
                          <a:cs typeface="Arial"/>
                        </a:rPr>
                        <a:t> </a:t>
                      </a:r>
                      <a:r>
                        <a:rPr sz="400" dirty="0">
                          <a:solidFill>
                            <a:srgbClr val="FFFFFF"/>
                          </a:solidFill>
                          <a:latin typeface="Arial"/>
                          <a:cs typeface="Arial"/>
                        </a:rPr>
                        <a:t>Winter</a:t>
                      </a:r>
                      <a:r>
                        <a:rPr sz="400" spc="-5" dirty="0">
                          <a:solidFill>
                            <a:srgbClr val="FFFFFF"/>
                          </a:solidFill>
                          <a:latin typeface="Arial"/>
                          <a:cs typeface="Arial"/>
                        </a:rPr>
                        <a:t> </a:t>
                      </a:r>
                      <a:r>
                        <a:rPr sz="400" spc="-10" dirty="0">
                          <a:solidFill>
                            <a:srgbClr val="FFFFFF"/>
                          </a:solidFill>
                          <a:latin typeface="Arial"/>
                          <a:cs typeface="Arial"/>
                        </a:rPr>
                        <a:t>Select</a:t>
                      </a:r>
                      <a:r>
                        <a:rPr sz="400" spc="5" dirty="0">
                          <a:solidFill>
                            <a:srgbClr val="FFFFFF"/>
                          </a:solidFill>
                          <a:latin typeface="Arial"/>
                          <a:cs typeface="Arial"/>
                        </a:rPr>
                        <a:t> </a:t>
                      </a:r>
                      <a:r>
                        <a:rPr sz="400" dirty="0">
                          <a:solidFill>
                            <a:srgbClr val="FFFFFF"/>
                          </a:solidFill>
                          <a:latin typeface="Arial"/>
                          <a:cs typeface="Arial"/>
                        </a:rPr>
                        <a:t>(6</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50"/>
                  </a:ext>
                </a:extLst>
              </a:tr>
              <a:tr h="67945">
                <a:tc>
                  <a:txBody>
                    <a:bodyPr/>
                    <a:lstStyle/>
                    <a:p>
                      <a:pPr marL="107314">
                        <a:lnSpc>
                          <a:spcPts val="405"/>
                        </a:lnSpc>
                        <a:spcBef>
                          <a:spcPts val="35"/>
                        </a:spcBef>
                      </a:pPr>
                      <a:r>
                        <a:rPr sz="400" spc="-10" dirty="0">
                          <a:solidFill>
                            <a:srgbClr val="FFFFFF"/>
                          </a:solidFill>
                          <a:latin typeface="Arial"/>
                          <a:cs typeface="Arial"/>
                        </a:rPr>
                        <a:t>Texas</a:t>
                      </a:r>
                      <a:r>
                        <a:rPr sz="400" spc="10" dirty="0">
                          <a:solidFill>
                            <a:srgbClr val="FFFFFF"/>
                          </a:solidFill>
                          <a:latin typeface="Arial"/>
                          <a:cs typeface="Arial"/>
                        </a:rPr>
                        <a:t> </a:t>
                      </a:r>
                      <a:r>
                        <a:rPr sz="400" dirty="0">
                          <a:solidFill>
                            <a:srgbClr val="FFFFFF"/>
                          </a:solidFill>
                          <a:latin typeface="Arial"/>
                          <a:cs typeface="Arial"/>
                        </a:rPr>
                        <a:t>Winter </a:t>
                      </a:r>
                      <a:r>
                        <a:rPr sz="400" spc="-10" dirty="0">
                          <a:solidFill>
                            <a:srgbClr val="FFFFFF"/>
                          </a:solidFill>
                          <a:latin typeface="Arial"/>
                          <a:cs typeface="Arial"/>
                        </a:rPr>
                        <a:t>Elite</a:t>
                      </a:r>
                      <a:r>
                        <a:rPr sz="400" dirty="0">
                          <a:solidFill>
                            <a:srgbClr val="FFFFFF"/>
                          </a:solidFill>
                          <a:latin typeface="Arial"/>
                          <a:cs typeface="Arial"/>
                        </a:rPr>
                        <a:t> (6</a:t>
                      </a:r>
                      <a:r>
                        <a:rPr sz="400" spc="3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51"/>
                  </a:ext>
                </a:extLst>
              </a:tr>
              <a:tr h="67945">
                <a:tc>
                  <a:txBody>
                    <a:bodyPr/>
                    <a:lstStyle/>
                    <a:p>
                      <a:pPr marL="107314">
                        <a:lnSpc>
                          <a:spcPts val="405"/>
                        </a:lnSpc>
                        <a:spcBef>
                          <a:spcPts val="35"/>
                        </a:spcBef>
                      </a:pPr>
                      <a:r>
                        <a:rPr sz="400" dirty="0">
                          <a:solidFill>
                            <a:srgbClr val="FFFFFF"/>
                          </a:solidFill>
                          <a:latin typeface="Arial"/>
                          <a:cs typeface="Arial"/>
                        </a:rPr>
                        <a:t>South</a:t>
                      </a:r>
                      <a:r>
                        <a:rPr sz="400" spc="35" dirty="0">
                          <a:solidFill>
                            <a:srgbClr val="FFFFFF"/>
                          </a:solidFill>
                          <a:latin typeface="Arial"/>
                          <a:cs typeface="Arial"/>
                        </a:rPr>
                        <a:t> </a:t>
                      </a:r>
                      <a:r>
                        <a:rPr sz="400" dirty="0">
                          <a:solidFill>
                            <a:srgbClr val="FFFFFF"/>
                          </a:solidFill>
                          <a:latin typeface="Arial"/>
                          <a:cs typeface="Arial"/>
                        </a:rPr>
                        <a:t>Winter </a:t>
                      </a:r>
                      <a:r>
                        <a:rPr sz="400" spc="-10" dirty="0">
                          <a:solidFill>
                            <a:srgbClr val="FFFFFF"/>
                          </a:solidFill>
                          <a:latin typeface="Arial"/>
                          <a:cs typeface="Arial"/>
                        </a:rPr>
                        <a:t>Select</a:t>
                      </a:r>
                      <a:r>
                        <a:rPr sz="400" spc="15" dirty="0">
                          <a:solidFill>
                            <a:srgbClr val="FFFFFF"/>
                          </a:solidFill>
                          <a:latin typeface="Arial"/>
                          <a:cs typeface="Arial"/>
                        </a:rPr>
                        <a:t> </a:t>
                      </a:r>
                      <a:r>
                        <a:rPr sz="400" dirty="0">
                          <a:solidFill>
                            <a:srgbClr val="FFFFFF"/>
                          </a:solidFill>
                          <a:latin typeface="Arial"/>
                          <a:cs typeface="Arial"/>
                        </a:rPr>
                        <a:t>(6</a:t>
                      </a:r>
                      <a:r>
                        <a:rPr sz="400" spc="3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52"/>
                  </a:ext>
                </a:extLst>
              </a:tr>
              <a:tr h="67945">
                <a:tc>
                  <a:txBody>
                    <a:bodyPr/>
                    <a:lstStyle/>
                    <a:p>
                      <a:pPr marL="107314">
                        <a:lnSpc>
                          <a:spcPts val="405"/>
                        </a:lnSpc>
                        <a:spcBef>
                          <a:spcPts val="35"/>
                        </a:spcBef>
                      </a:pPr>
                      <a:r>
                        <a:rPr sz="400" dirty="0">
                          <a:solidFill>
                            <a:srgbClr val="FFFFFF"/>
                          </a:solidFill>
                          <a:latin typeface="Arial"/>
                          <a:cs typeface="Arial"/>
                        </a:rPr>
                        <a:t>Cupid</a:t>
                      </a:r>
                      <a:r>
                        <a:rPr sz="400" spc="25" dirty="0">
                          <a:solidFill>
                            <a:srgbClr val="FFFFFF"/>
                          </a:solidFill>
                          <a:latin typeface="Arial"/>
                          <a:cs typeface="Arial"/>
                        </a:rPr>
                        <a:t> </a:t>
                      </a:r>
                      <a:r>
                        <a:rPr sz="400" dirty="0">
                          <a:solidFill>
                            <a:srgbClr val="FFFFFF"/>
                          </a:solidFill>
                          <a:latin typeface="Arial"/>
                          <a:cs typeface="Arial"/>
                        </a:rPr>
                        <a:t>Classic</a:t>
                      </a:r>
                      <a:r>
                        <a:rPr sz="400" spc="10" dirty="0">
                          <a:solidFill>
                            <a:srgbClr val="FFFFFF"/>
                          </a:solidFill>
                          <a:latin typeface="Arial"/>
                          <a:cs typeface="Arial"/>
                        </a:rPr>
                        <a:t> </a:t>
                      </a:r>
                      <a:r>
                        <a:rPr sz="400" dirty="0">
                          <a:solidFill>
                            <a:srgbClr val="FFFFFF"/>
                          </a:solidFill>
                          <a:latin typeface="Arial"/>
                          <a:cs typeface="Arial"/>
                        </a:rPr>
                        <a:t>(6</a:t>
                      </a:r>
                      <a:r>
                        <a:rPr sz="400" spc="4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53"/>
                  </a:ext>
                </a:extLst>
              </a:tr>
              <a:tr h="67945">
                <a:tc>
                  <a:txBody>
                    <a:bodyPr/>
                    <a:lstStyle/>
                    <a:p>
                      <a:pPr marL="107314">
                        <a:lnSpc>
                          <a:spcPts val="405"/>
                        </a:lnSpc>
                        <a:spcBef>
                          <a:spcPts val="35"/>
                        </a:spcBef>
                      </a:pPr>
                      <a:r>
                        <a:rPr sz="400" dirty="0">
                          <a:solidFill>
                            <a:srgbClr val="FFFFFF"/>
                          </a:solidFill>
                          <a:latin typeface="Arial"/>
                          <a:cs typeface="Arial"/>
                        </a:rPr>
                        <a:t>Presidents</a:t>
                      </a:r>
                      <a:r>
                        <a:rPr sz="400" spc="-5" dirty="0">
                          <a:solidFill>
                            <a:srgbClr val="FFFFFF"/>
                          </a:solidFill>
                          <a:latin typeface="Arial"/>
                          <a:cs typeface="Arial"/>
                        </a:rPr>
                        <a:t> </a:t>
                      </a:r>
                      <a:r>
                        <a:rPr sz="400" dirty="0">
                          <a:solidFill>
                            <a:srgbClr val="FFFFFF"/>
                          </a:solidFill>
                          <a:latin typeface="Arial"/>
                          <a:cs typeface="Arial"/>
                        </a:rPr>
                        <a:t>Day</a:t>
                      </a:r>
                      <a:r>
                        <a:rPr sz="400" spc="-5" dirty="0">
                          <a:solidFill>
                            <a:srgbClr val="FFFFFF"/>
                          </a:solidFill>
                          <a:latin typeface="Arial"/>
                          <a:cs typeface="Arial"/>
                        </a:rPr>
                        <a:t> </a:t>
                      </a:r>
                      <a:r>
                        <a:rPr sz="400" dirty="0">
                          <a:solidFill>
                            <a:srgbClr val="FFFFFF"/>
                          </a:solidFill>
                          <a:latin typeface="Arial"/>
                          <a:cs typeface="Arial"/>
                        </a:rPr>
                        <a:t>Challenge</a:t>
                      </a:r>
                      <a:r>
                        <a:rPr sz="400" spc="-20" dirty="0">
                          <a:solidFill>
                            <a:srgbClr val="FFFFFF"/>
                          </a:solidFill>
                          <a:latin typeface="Arial"/>
                          <a:cs typeface="Arial"/>
                        </a:rPr>
                        <a:t> </a:t>
                      </a:r>
                      <a:r>
                        <a:rPr sz="400" dirty="0">
                          <a:solidFill>
                            <a:srgbClr val="FFFFFF"/>
                          </a:solidFill>
                          <a:latin typeface="Arial"/>
                          <a:cs typeface="Arial"/>
                        </a:rPr>
                        <a:t>(6</a:t>
                      </a:r>
                      <a:r>
                        <a:rPr sz="400" spc="15"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solidFill>
                      <a:srgbClr val="C0C0C0"/>
                    </a:solidFill>
                  </a:tcPr>
                </a:tc>
                <a:tc>
                  <a:txBody>
                    <a:bodyPr/>
                    <a:lstStyle/>
                    <a:p>
                      <a:pPr marL="33020" algn="ctr">
                        <a:lnSpc>
                          <a:spcPts val="405"/>
                        </a:lnSpc>
                        <a:spcBef>
                          <a:spcPts val="35"/>
                        </a:spcBef>
                      </a:pPr>
                      <a:r>
                        <a:rPr sz="400" spc="-25" dirty="0">
                          <a:latin typeface="Arial"/>
                          <a:cs typeface="Arial"/>
                        </a:rPr>
                        <a:t>4.0</a:t>
                      </a:r>
                      <a:endParaRPr sz="400">
                        <a:latin typeface="Arial"/>
                        <a:cs typeface="Arial"/>
                      </a:endParaRPr>
                    </a:p>
                  </a:txBody>
                  <a:tcPr marL="0" marR="0" marT="4445" marB="0">
                    <a:lnL w="6350">
                      <a:solidFill>
                        <a:srgbClr val="000000"/>
                      </a:solidFill>
                      <a:prstDash val="solid"/>
                    </a:lnL>
                    <a:solidFill>
                      <a:srgbClr val="B8CCE4"/>
                    </a:solidFill>
                  </a:tcPr>
                </a:tc>
                <a:tc>
                  <a:txBody>
                    <a:bodyPr/>
                    <a:lstStyle/>
                    <a:p>
                      <a:pPr marL="49530" algn="ctr">
                        <a:lnSpc>
                          <a:spcPts val="405"/>
                        </a:lnSpc>
                        <a:spcBef>
                          <a:spcPts val="35"/>
                        </a:spcBef>
                      </a:pPr>
                      <a:r>
                        <a:rPr sz="400" spc="-25" dirty="0">
                          <a:latin typeface="Arial"/>
                          <a:cs typeface="Arial"/>
                        </a:rPr>
                        <a:t>3.0</a:t>
                      </a:r>
                      <a:endParaRPr sz="400">
                        <a:latin typeface="Arial"/>
                        <a:cs typeface="Arial"/>
                      </a:endParaRPr>
                    </a:p>
                  </a:txBody>
                  <a:tcPr marL="0" marR="0" marT="4445" marB="0">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6,955</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7,303</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7,668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8,052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D4D4D4"/>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8,454</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D4D4D4"/>
                      </a:solidFill>
                      <a:prstDash val="solid"/>
                    </a:lnB>
                    <a:solidFill>
                      <a:srgbClr val="233038"/>
                    </a:solidFill>
                  </a:tcPr>
                </a:tc>
                <a:extLst>
                  <a:ext uri="{0D108BD9-81ED-4DB2-BD59-A6C34878D82A}">
                    <a16:rowId xmlns:a16="http://schemas.microsoft.com/office/drawing/2014/main" val="10054"/>
                  </a:ext>
                </a:extLst>
              </a:tr>
              <a:tr h="67945">
                <a:tc>
                  <a:txBody>
                    <a:bodyPr/>
                    <a:lstStyle/>
                    <a:p>
                      <a:pPr marL="107314">
                        <a:lnSpc>
                          <a:spcPts val="405"/>
                        </a:lnSpc>
                        <a:spcBef>
                          <a:spcPts val="35"/>
                        </a:spcBef>
                      </a:pPr>
                      <a:r>
                        <a:rPr sz="400" dirty="0">
                          <a:solidFill>
                            <a:srgbClr val="FFFFFF"/>
                          </a:solidFill>
                          <a:latin typeface="Arial"/>
                          <a:cs typeface="Arial"/>
                        </a:rPr>
                        <a:t>South</a:t>
                      </a:r>
                      <a:r>
                        <a:rPr sz="400" spc="40" dirty="0">
                          <a:solidFill>
                            <a:srgbClr val="FFFFFF"/>
                          </a:solidFill>
                          <a:latin typeface="Arial"/>
                          <a:cs typeface="Arial"/>
                        </a:rPr>
                        <a:t> </a:t>
                      </a:r>
                      <a:r>
                        <a:rPr sz="400" dirty="0">
                          <a:solidFill>
                            <a:srgbClr val="FFFFFF"/>
                          </a:solidFill>
                          <a:latin typeface="Arial"/>
                          <a:cs typeface="Arial"/>
                        </a:rPr>
                        <a:t>Winter</a:t>
                      </a:r>
                      <a:r>
                        <a:rPr sz="400" spc="5" dirty="0">
                          <a:solidFill>
                            <a:srgbClr val="FFFFFF"/>
                          </a:solidFill>
                          <a:latin typeface="Arial"/>
                          <a:cs typeface="Arial"/>
                        </a:rPr>
                        <a:t> </a:t>
                      </a:r>
                      <a:r>
                        <a:rPr sz="400" spc="-10" dirty="0">
                          <a:solidFill>
                            <a:srgbClr val="FFFFFF"/>
                          </a:solidFill>
                          <a:latin typeface="Arial"/>
                          <a:cs typeface="Arial"/>
                        </a:rPr>
                        <a:t>Elite</a:t>
                      </a:r>
                      <a:r>
                        <a:rPr sz="400" spc="5" dirty="0">
                          <a:solidFill>
                            <a:srgbClr val="FFFFFF"/>
                          </a:solidFill>
                          <a:latin typeface="Arial"/>
                          <a:cs typeface="Arial"/>
                        </a:rPr>
                        <a:t> </a:t>
                      </a:r>
                      <a:r>
                        <a:rPr sz="400" dirty="0">
                          <a:solidFill>
                            <a:srgbClr val="FFFFFF"/>
                          </a:solidFill>
                          <a:latin typeface="Arial"/>
                          <a:cs typeface="Arial"/>
                        </a:rPr>
                        <a:t>(6</a:t>
                      </a:r>
                      <a:r>
                        <a:rPr sz="400" spc="40" dirty="0">
                          <a:solidFill>
                            <a:srgbClr val="FFFFFF"/>
                          </a:solidFill>
                          <a:latin typeface="Arial"/>
                          <a:cs typeface="Arial"/>
                        </a:rPr>
                        <a:t> </a:t>
                      </a:r>
                      <a:r>
                        <a:rPr sz="400" spc="-10" dirty="0">
                          <a:solidFill>
                            <a:srgbClr val="FFFFFF"/>
                          </a:solidFill>
                          <a:latin typeface="Arial"/>
                          <a:cs typeface="Arial"/>
                        </a:rPr>
                        <a:t>ages)</a:t>
                      </a:r>
                      <a:endParaRPr sz="4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tc>
                  <a:txBody>
                    <a:bodyPr/>
                    <a:lstStyle/>
                    <a:p>
                      <a:pPr marL="43180" algn="ctr">
                        <a:lnSpc>
                          <a:spcPts val="405"/>
                        </a:lnSpc>
                        <a:spcBef>
                          <a:spcPts val="35"/>
                        </a:spcBef>
                      </a:pPr>
                      <a:r>
                        <a:rPr sz="400" spc="-10" dirty="0">
                          <a:latin typeface="Arial"/>
                          <a:cs typeface="Arial"/>
                        </a:rPr>
                        <a:t>3,864</a:t>
                      </a:r>
                      <a:endParaRPr sz="400">
                        <a:latin typeface="Arial"/>
                        <a:cs typeface="Arial"/>
                      </a:endParaRPr>
                    </a:p>
                  </a:txBody>
                  <a:tcPr marL="0" marR="0" marT="4445" marB="0">
                    <a:lnL w="6350">
                      <a:solidFill>
                        <a:srgbClr val="000000"/>
                      </a:solidFill>
                      <a:prstDash val="solid"/>
                    </a:lnL>
                    <a:lnB w="6350">
                      <a:solidFill>
                        <a:srgbClr val="000000"/>
                      </a:solidFill>
                      <a:prstDash val="solid"/>
                    </a:lnB>
                    <a:solidFill>
                      <a:srgbClr val="C0C0C0"/>
                    </a:solidFill>
                  </a:tcPr>
                </a:tc>
                <a:tc>
                  <a:txBody>
                    <a:bodyPr/>
                    <a:lstStyle/>
                    <a:p>
                      <a:pPr marL="33655" algn="ctr">
                        <a:lnSpc>
                          <a:spcPts val="405"/>
                        </a:lnSpc>
                        <a:spcBef>
                          <a:spcPts val="35"/>
                        </a:spcBef>
                      </a:pPr>
                      <a:r>
                        <a:rPr sz="400" spc="-10" dirty="0">
                          <a:latin typeface="Arial"/>
                          <a:cs typeface="Arial"/>
                        </a:rPr>
                        <a:t>4,057</a:t>
                      </a:r>
                      <a:endParaRPr sz="400">
                        <a:latin typeface="Arial"/>
                        <a:cs typeface="Arial"/>
                      </a:endParaRPr>
                    </a:p>
                  </a:txBody>
                  <a:tcPr marL="0" marR="0" marT="4445" marB="0">
                    <a:lnB w="6350">
                      <a:solidFill>
                        <a:srgbClr val="000000"/>
                      </a:solidFill>
                      <a:prstDash val="solid"/>
                    </a:lnB>
                    <a:solidFill>
                      <a:srgbClr val="C0C0C0"/>
                    </a:solidFill>
                  </a:tcPr>
                </a:tc>
                <a:tc>
                  <a:txBody>
                    <a:bodyPr/>
                    <a:lstStyle/>
                    <a:p>
                      <a:pPr marL="33655" algn="ctr">
                        <a:lnSpc>
                          <a:spcPts val="405"/>
                        </a:lnSpc>
                        <a:spcBef>
                          <a:spcPts val="35"/>
                        </a:spcBef>
                      </a:pPr>
                      <a:r>
                        <a:rPr sz="400" spc="-10" dirty="0">
                          <a:latin typeface="Arial"/>
                          <a:cs typeface="Arial"/>
                        </a:rPr>
                        <a:t>4,260</a:t>
                      </a:r>
                      <a:endParaRPr sz="400">
                        <a:latin typeface="Arial"/>
                        <a:cs typeface="Arial"/>
                      </a:endParaRPr>
                    </a:p>
                  </a:txBody>
                  <a:tcPr marL="0" marR="0" marT="4445" marB="0">
                    <a:lnB w="6350">
                      <a:solidFill>
                        <a:srgbClr val="000000"/>
                      </a:solidFill>
                      <a:prstDash val="solid"/>
                    </a:lnB>
                    <a:solidFill>
                      <a:srgbClr val="C0C0C0"/>
                    </a:solidFill>
                  </a:tcPr>
                </a:tc>
                <a:tc>
                  <a:txBody>
                    <a:bodyPr/>
                    <a:lstStyle/>
                    <a:p>
                      <a:pPr marL="33655" algn="ctr">
                        <a:lnSpc>
                          <a:spcPts val="405"/>
                        </a:lnSpc>
                        <a:spcBef>
                          <a:spcPts val="35"/>
                        </a:spcBef>
                      </a:pPr>
                      <a:r>
                        <a:rPr sz="400" spc="-10" dirty="0">
                          <a:latin typeface="Arial"/>
                          <a:cs typeface="Arial"/>
                        </a:rPr>
                        <a:t>4,473</a:t>
                      </a:r>
                      <a:endParaRPr sz="400">
                        <a:latin typeface="Arial"/>
                        <a:cs typeface="Arial"/>
                      </a:endParaRPr>
                    </a:p>
                  </a:txBody>
                  <a:tcPr marL="0" marR="0" marT="4445" marB="0">
                    <a:lnB w="6350">
                      <a:solidFill>
                        <a:srgbClr val="000000"/>
                      </a:solidFill>
                      <a:prstDash val="solid"/>
                    </a:lnB>
                    <a:solidFill>
                      <a:srgbClr val="C0C0C0"/>
                    </a:solidFill>
                  </a:tcPr>
                </a:tc>
                <a:tc>
                  <a:txBody>
                    <a:bodyPr/>
                    <a:lstStyle/>
                    <a:p>
                      <a:pPr marL="43180" algn="ctr">
                        <a:lnSpc>
                          <a:spcPts val="405"/>
                        </a:lnSpc>
                        <a:spcBef>
                          <a:spcPts val="35"/>
                        </a:spcBef>
                      </a:pPr>
                      <a:r>
                        <a:rPr sz="400" spc="-10" dirty="0">
                          <a:latin typeface="Arial"/>
                          <a:cs typeface="Arial"/>
                        </a:rPr>
                        <a:t>4,697</a:t>
                      </a:r>
                      <a:endParaRPr sz="400">
                        <a:latin typeface="Arial"/>
                        <a:cs typeface="Arial"/>
                      </a:endParaRPr>
                    </a:p>
                  </a:txBody>
                  <a:tcPr marL="0" marR="0" marT="4445" marB="0">
                    <a:lnR w="6350">
                      <a:solidFill>
                        <a:srgbClr val="000000"/>
                      </a:solidFill>
                      <a:prstDash val="solid"/>
                    </a:lnR>
                    <a:lnB w="6350">
                      <a:solidFill>
                        <a:srgbClr val="000000"/>
                      </a:solidFill>
                      <a:prstDash val="solid"/>
                    </a:lnB>
                    <a:solidFill>
                      <a:srgbClr val="C0C0C0"/>
                    </a:solidFill>
                  </a:tcPr>
                </a:tc>
                <a:tc>
                  <a:txBody>
                    <a:bodyPr/>
                    <a:lstStyle/>
                    <a:p>
                      <a:pPr marL="33020" algn="ctr">
                        <a:lnSpc>
                          <a:spcPts val="405"/>
                        </a:lnSpc>
                        <a:spcBef>
                          <a:spcPts val="35"/>
                        </a:spcBef>
                      </a:pPr>
                      <a:r>
                        <a:rPr sz="400" spc="-25" dirty="0">
                          <a:latin typeface="Arial"/>
                          <a:cs typeface="Arial"/>
                        </a:rPr>
                        <a:t>3.0</a:t>
                      </a:r>
                      <a:endParaRPr sz="400">
                        <a:latin typeface="Arial"/>
                        <a:cs typeface="Arial"/>
                      </a:endParaRPr>
                    </a:p>
                  </a:txBody>
                  <a:tcPr marL="0" marR="0" marT="4445" marB="0">
                    <a:lnL w="6350">
                      <a:solidFill>
                        <a:srgbClr val="000000"/>
                      </a:solidFill>
                      <a:prstDash val="solid"/>
                    </a:lnL>
                    <a:lnB w="6350">
                      <a:solidFill>
                        <a:srgbClr val="000000"/>
                      </a:solidFill>
                      <a:prstDash val="solid"/>
                    </a:lnB>
                    <a:solidFill>
                      <a:srgbClr val="B8CCE4"/>
                    </a:solidFill>
                  </a:tcPr>
                </a:tc>
                <a:tc>
                  <a:txBody>
                    <a:bodyPr/>
                    <a:lstStyle/>
                    <a:p>
                      <a:pPr marL="49530" algn="ctr">
                        <a:lnSpc>
                          <a:spcPts val="405"/>
                        </a:lnSpc>
                        <a:spcBef>
                          <a:spcPts val="35"/>
                        </a:spcBef>
                      </a:pPr>
                      <a:r>
                        <a:rPr sz="400" spc="-25" dirty="0">
                          <a:latin typeface="Arial"/>
                          <a:cs typeface="Arial"/>
                        </a:rPr>
                        <a:t>2.0</a:t>
                      </a:r>
                      <a:endParaRPr sz="400">
                        <a:latin typeface="Arial"/>
                        <a:cs typeface="Arial"/>
                      </a:endParaRPr>
                    </a:p>
                  </a:txBody>
                  <a:tcPr marL="0" marR="0" marT="4445" marB="0">
                    <a:lnB w="6350">
                      <a:solidFill>
                        <a:srgbClr val="000000"/>
                      </a:solidFill>
                      <a:prstDash val="solid"/>
                    </a:lnB>
                    <a:solidFill>
                      <a:srgbClr val="B8CCE4"/>
                    </a:solidFill>
                  </a:tcPr>
                </a:tc>
                <a:tc>
                  <a:txBody>
                    <a:bodyPr/>
                    <a:lstStyle/>
                    <a:p>
                      <a:pPr marR="20320" algn="ctr">
                        <a:lnSpc>
                          <a:spcPts val="405"/>
                        </a:lnSpc>
                        <a:spcBef>
                          <a:spcPts val="35"/>
                        </a:spcBef>
                      </a:pPr>
                      <a:r>
                        <a:rPr sz="400" spc="-25" dirty="0">
                          <a:latin typeface="Arial"/>
                          <a:cs typeface="Arial"/>
                        </a:rPr>
                        <a:t>60%</a:t>
                      </a:r>
                      <a:endParaRPr sz="400">
                        <a:latin typeface="Arial"/>
                        <a:cs typeface="Arial"/>
                      </a:endParaRPr>
                    </a:p>
                  </a:txBody>
                  <a:tcPr marL="0" marR="0" marT="4445" marB="0">
                    <a:lnR w="6350">
                      <a:solidFill>
                        <a:srgbClr val="000000"/>
                      </a:solidFill>
                      <a:prstDash val="solid"/>
                    </a:lnR>
                    <a:lnB w="6350">
                      <a:solidFill>
                        <a:srgbClr val="000000"/>
                      </a:solidFill>
                      <a:prstDash val="solid"/>
                    </a:lnB>
                    <a:solidFill>
                      <a:srgbClr val="B8CCE4"/>
                    </a:solidFill>
                  </a:tcPr>
                </a:tc>
                <a:tc>
                  <a:txBody>
                    <a:bodyPr/>
                    <a:lstStyle/>
                    <a:p>
                      <a:pPr marR="20955" algn="r">
                        <a:lnSpc>
                          <a:spcPts val="405"/>
                        </a:lnSpc>
                        <a:spcBef>
                          <a:spcPts val="35"/>
                        </a:spcBef>
                      </a:pPr>
                      <a:r>
                        <a:rPr sz="400" b="1" spc="-10" dirty="0">
                          <a:solidFill>
                            <a:srgbClr val="FFFFFF"/>
                          </a:solidFill>
                          <a:latin typeface="Arial"/>
                          <a:cs typeface="Arial"/>
                        </a:rPr>
                        <a:t>4,637</a:t>
                      </a:r>
                      <a:endParaRPr sz="400">
                        <a:latin typeface="Arial"/>
                        <a:cs typeface="Arial"/>
                      </a:endParaRPr>
                    </a:p>
                  </a:txBody>
                  <a:tcPr marL="0" marR="0" marT="4445" marB="0">
                    <a:lnL w="6350">
                      <a:solidFill>
                        <a:srgbClr val="000000"/>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4,869</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5,112</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marL="131445" algn="ctr">
                        <a:lnSpc>
                          <a:spcPts val="405"/>
                        </a:lnSpc>
                        <a:spcBef>
                          <a:spcPts val="35"/>
                        </a:spcBef>
                      </a:pPr>
                      <a:r>
                        <a:rPr sz="400" b="1" spc="-10" dirty="0">
                          <a:solidFill>
                            <a:srgbClr val="FFFFFF"/>
                          </a:solidFill>
                          <a:latin typeface="Arial"/>
                          <a:cs typeface="Arial"/>
                        </a:rPr>
                        <a:t>5,368</a:t>
                      </a:r>
                      <a:endParaRPr sz="400">
                        <a:latin typeface="Arial"/>
                        <a:cs typeface="Arial"/>
                      </a:endParaRPr>
                    </a:p>
                  </a:txBody>
                  <a:tcPr marL="0" marR="0" marT="4445" marB="0">
                    <a:lnL w="6350">
                      <a:solidFill>
                        <a:srgbClr val="D4D4D4"/>
                      </a:solidFill>
                      <a:prstDash val="solid"/>
                    </a:lnL>
                    <a:lnR w="6350">
                      <a:solidFill>
                        <a:srgbClr val="D4D4D4"/>
                      </a:solidFill>
                      <a:prstDash val="solid"/>
                    </a:lnR>
                    <a:lnT w="6350">
                      <a:solidFill>
                        <a:srgbClr val="D4D4D4"/>
                      </a:solidFill>
                      <a:prstDash val="solid"/>
                    </a:lnT>
                    <a:lnB w="6350">
                      <a:solidFill>
                        <a:srgbClr val="000000"/>
                      </a:solidFill>
                      <a:prstDash val="solid"/>
                    </a:lnB>
                    <a:solidFill>
                      <a:srgbClr val="233038"/>
                    </a:solidFill>
                  </a:tcPr>
                </a:tc>
                <a:tc>
                  <a:txBody>
                    <a:bodyPr/>
                    <a:lstStyle/>
                    <a:p>
                      <a:pPr marR="20955" algn="r">
                        <a:lnSpc>
                          <a:spcPts val="405"/>
                        </a:lnSpc>
                        <a:spcBef>
                          <a:spcPts val="35"/>
                        </a:spcBef>
                      </a:pPr>
                      <a:r>
                        <a:rPr sz="400" b="1" spc="-10" dirty="0">
                          <a:solidFill>
                            <a:srgbClr val="FFFFFF"/>
                          </a:solidFill>
                          <a:latin typeface="Arial"/>
                          <a:cs typeface="Arial"/>
                        </a:rPr>
                        <a:t>5,636</a:t>
                      </a:r>
                      <a:endParaRPr sz="400">
                        <a:latin typeface="Arial"/>
                        <a:cs typeface="Arial"/>
                      </a:endParaRPr>
                    </a:p>
                  </a:txBody>
                  <a:tcPr marL="0" marR="0" marT="4445" marB="0">
                    <a:lnL w="6350">
                      <a:solidFill>
                        <a:srgbClr val="D4D4D4"/>
                      </a:solidFill>
                      <a:prstDash val="solid"/>
                    </a:lnL>
                    <a:lnR w="6350">
                      <a:solidFill>
                        <a:srgbClr val="000000"/>
                      </a:solidFill>
                      <a:prstDash val="solid"/>
                    </a:lnR>
                    <a:lnT w="6350">
                      <a:solidFill>
                        <a:srgbClr val="D4D4D4"/>
                      </a:solidFill>
                      <a:prstDash val="solid"/>
                    </a:lnT>
                    <a:lnB w="6350">
                      <a:solidFill>
                        <a:srgbClr val="000000"/>
                      </a:solidFill>
                      <a:prstDash val="solid"/>
                    </a:lnB>
                    <a:solidFill>
                      <a:srgbClr val="233038"/>
                    </a:solidFill>
                  </a:tcPr>
                </a:tc>
                <a:extLst>
                  <a:ext uri="{0D108BD9-81ED-4DB2-BD59-A6C34878D82A}">
                    <a16:rowId xmlns:a16="http://schemas.microsoft.com/office/drawing/2014/main" val="10055"/>
                  </a:ext>
                </a:extLst>
              </a:tr>
              <a:tr h="62865">
                <a:tc gridSpan="9">
                  <a:txBody>
                    <a:bodyPr/>
                    <a:lstStyle/>
                    <a:p>
                      <a:pPr marL="1905" algn="ctr">
                        <a:lnSpc>
                          <a:spcPts val="395"/>
                        </a:lnSpc>
                      </a:pPr>
                      <a:r>
                        <a:rPr sz="400" b="1" dirty="0">
                          <a:solidFill>
                            <a:srgbClr val="FFFFFF"/>
                          </a:solidFill>
                          <a:latin typeface="Arial"/>
                          <a:cs typeface="Arial"/>
                        </a:rPr>
                        <a:t>Total</a:t>
                      </a:r>
                      <a:r>
                        <a:rPr sz="400" b="1" spc="55" dirty="0">
                          <a:solidFill>
                            <a:srgbClr val="FFFFFF"/>
                          </a:solidFill>
                          <a:latin typeface="Arial"/>
                          <a:cs typeface="Arial"/>
                        </a:rPr>
                        <a:t> </a:t>
                      </a:r>
                      <a:r>
                        <a:rPr sz="400" b="1" dirty="0">
                          <a:solidFill>
                            <a:srgbClr val="FFFFFF"/>
                          </a:solidFill>
                          <a:latin typeface="Arial"/>
                          <a:cs typeface="Arial"/>
                        </a:rPr>
                        <a:t>Number</a:t>
                      </a:r>
                      <a:r>
                        <a:rPr sz="400" b="1" spc="35" dirty="0">
                          <a:solidFill>
                            <a:srgbClr val="FFFFFF"/>
                          </a:solidFill>
                          <a:latin typeface="Arial"/>
                          <a:cs typeface="Arial"/>
                        </a:rPr>
                        <a:t> </a:t>
                      </a:r>
                      <a:r>
                        <a:rPr sz="400" b="1" dirty="0">
                          <a:solidFill>
                            <a:srgbClr val="FFFFFF"/>
                          </a:solidFill>
                          <a:latin typeface="Arial"/>
                          <a:cs typeface="Arial"/>
                        </a:rPr>
                        <a:t>of</a:t>
                      </a:r>
                      <a:r>
                        <a:rPr sz="400" b="1" spc="15" dirty="0">
                          <a:solidFill>
                            <a:srgbClr val="FFFFFF"/>
                          </a:solidFill>
                          <a:latin typeface="Arial"/>
                          <a:cs typeface="Arial"/>
                        </a:rPr>
                        <a:t> </a:t>
                      </a:r>
                      <a:r>
                        <a:rPr sz="400" b="1" dirty="0">
                          <a:solidFill>
                            <a:srgbClr val="FFFFFF"/>
                          </a:solidFill>
                          <a:latin typeface="Arial"/>
                          <a:cs typeface="Arial"/>
                        </a:rPr>
                        <a:t>Non-Local</a:t>
                      </a:r>
                      <a:r>
                        <a:rPr sz="400" b="1" spc="60" dirty="0">
                          <a:solidFill>
                            <a:srgbClr val="FFFFFF"/>
                          </a:solidFill>
                          <a:latin typeface="Arial"/>
                          <a:cs typeface="Arial"/>
                        </a:rPr>
                        <a:t> </a:t>
                      </a:r>
                      <a:r>
                        <a:rPr sz="400" b="1" dirty="0">
                          <a:solidFill>
                            <a:srgbClr val="FFFFFF"/>
                          </a:solidFill>
                          <a:latin typeface="Arial"/>
                          <a:cs typeface="Arial"/>
                        </a:rPr>
                        <a:t>Visitor</a:t>
                      </a:r>
                      <a:r>
                        <a:rPr sz="400" b="1" spc="35" dirty="0">
                          <a:solidFill>
                            <a:srgbClr val="FFFFFF"/>
                          </a:solidFill>
                          <a:latin typeface="Arial"/>
                          <a:cs typeface="Arial"/>
                        </a:rPr>
                        <a:t> </a:t>
                      </a:r>
                      <a:r>
                        <a:rPr sz="400" b="1" spc="-20" dirty="0">
                          <a:solidFill>
                            <a:srgbClr val="FFFFFF"/>
                          </a:solidFill>
                          <a:latin typeface="Arial"/>
                          <a:cs typeface="Arial"/>
                        </a:rPr>
                        <a:t>Days</a:t>
                      </a:r>
                      <a:endParaRPr sz="4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769DA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R="20955" algn="r">
                        <a:lnSpc>
                          <a:spcPts val="395"/>
                        </a:lnSpc>
                      </a:pPr>
                      <a:r>
                        <a:rPr sz="400" b="1" spc="-10" dirty="0">
                          <a:solidFill>
                            <a:srgbClr val="FFFFFF"/>
                          </a:solidFill>
                          <a:latin typeface="Arial"/>
                          <a:cs typeface="Arial"/>
                        </a:rPr>
                        <a:t>811,198</a:t>
                      </a:r>
                      <a:endParaRPr sz="400">
                        <a:latin typeface="Arial"/>
                        <a:cs typeface="Arial"/>
                      </a:endParaRPr>
                    </a:p>
                  </a:txBody>
                  <a:tcPr marL="0" marR="0" marT="0" marB="0">
                    <a:lnL w="6350">
                      <a:solidFill>
                        <a:srgbClr val="000000"/>
                      </a:solidFill>
                      <a:prstDash val="solid"/>
                    </a:lnL>
                    <a:lnT w="6350">
                      <a:solidFill>
                        <a:srgbClr val="000000"/>
                      </a:solidFill>
                      <a:prstDash val="solid"/>
                    </a:lnT>
                    <a:lnB w="6350">
                      <a:solidFill>
                        <a:srgbClr val="000000"/>
                      </a:solidFill>
                      <a:prstDash val="solid"/>
                    </a:lnB>
                    <a:solidFill>
                      <a:srgbClr val="769DAA"/>
                    </a:solidFill>
                  </a:tcPr>
                </a:tc>
                <a:tc>
                  <a:txBody>
                    <a:bodyPr/>
                    <a:lstStyle/>
                    <a:p>
                      <a:pPr marL="67945" algn="ctr">
                        <a:lnSpc>
                          <a:spcPts val="395"/>
                        </a:lnSpc>
                      </a:pPr>
                      <a:r>
                        <a:rPr sz="400" b="1" spc="-10" dirty="0">
                          <a:solidFill>
                            <a:srgbClr val="FFFFFF"/>
                          </a:solidFill>
                          <a:latin typeface="Arial"/>
                          <a:cs typeface="Arial"/>
                        </a:rPr>
                        <a:t>851,049</a:t>
                      </a:r>
                      <a:endParaRPr sz="400">
                        <a:latin typeface="Arial"/>
                        <a:cs typeface="Arial"/>
                      </a:endParaRPr>
                    </a:p>
                  </a:txBody>
                  <a:tcPr marL="0" marR="0" marT="0" marB="0">
                    <a:lnT w="6350">
                      <a:solidFill>
                        <a:srgbClr val="000000"/>
                      </a:solidFill>
                      <a:prstDash val="solid"/>
                    </a:lnT>
                    <a:lnB w="6350">
                      <a:solidFill>
                        <a:srgbClr val="000000"/>
                      </a:solidFill>
                      <a:prstDash val="solid"/>
                    </a:lnB>
                    <a:solidFill>
                      <a:srgbClr val="769DAA"/>
                    </a:solidFill>
                  </a:tcPr>
                </a:tc>
                <a:tc>
                  <a:txBody>
                    <a:bodyPr/>
                    <a:lstStyle/>
                    <a:p>
                      <a:pPr marR="20955" algn="r">
                        <a:lnSpc>
                          <a:spcPts val="395"/>
                        </a:lnSpc>
                      </a:pPr>
                      <a:r>
                        <a:rPr sz="400" b="1" spc="-10" dirty="0">
                          <a:solidFill>
                            <a:srgbClr val="FFFFFF"/>
                          </a:solidFill>
                          <a:latin typeface="Arial"/>
                          <a:cs typeface="Arial"/>
                        </a:rPr>
                        <a:t>892,893</a:t>
                      </a:r>
                      <a:endParaRPr sz="400">
                        <a:latin typeface="Arial"/>
                        <a:cs typeface="Arial"/>
                      </a:endParaRPr>
                    </a:p>
                  </a:txBody>
                  <a:tcPr marL="0" marR="0" marT="0" marB="0">
                    <a:lnT w="6350">
                      <a:solidFill>
                        <a:srgbClr val="000000"/>
                      </a:solidFill>
                      <a:prstDash val="solid"/>
                    </a:lnT>
                    <a:lnB w="6350">
                      <a:solidFill>
                        <a:srgbClr val="000000"/>
                      </a:solidFill>
                      <a:prstDash val="solid"/>
                    </a:lnB>
                    <a:solidFill>
                      <a:srgbClr val="769DAA"/>
                    </a:solidFill>
                  </a:tcPr>
                </a:tc>
                <a:tc>
                  <a:txBody>
                    <a:bodyPr/>
                    <a:lstStyle/>
                    <a:p>
                      <a:pPr marL="67945" algn="ctr">
                        <a:lnSpc>
                          <a:spcPts val="395"/>
                        </a:lnSpc>
                      </a:pPr>
                      <a:r>
                        <a:rPr sz="400" b="1" spc="-10" dirty="0">
                          <a:solidFill>
                            <a:srgbClr val="FFFFFF"/>
                          </a:solidFill>
                          <a:latin typeface="Arial"/>
                          <a:cs typeface="Arial"/>
                        </a:rPr>
                        <a:t>936,829</a:t>
                      </a:r>
                      <a:endParaRPr sz="400">
                        <a:latin typeface="Arial"/>
                        <a:cs typeface="Arial"/>
                      </a:endParaRPr>
                    </a:p>
                  </a:txBody>
                  <a:tcPr marL="0" marR="0" marT="0" marB="0">
                    <a:lnT w="6350">
                      <a:solidFill>
                        <a:srgbClr val="000000"/>
                      </a:solidFill>
                      <a:prstDash val="solid"/>
                    </a:lnT>
                    <a:lnB w="6350">
                      <a:solidFill>
                        <a:srgbClr val="000000"/>
                      </a:solidFill>
                      <a:prstDash val="solid"/>
                    </a:lnB>
                    <a:solidFill>
                      <a:srgbClr val="769DAA"/>
                    </a:solidFill>
                  </a:tcPr>
                </a:tc>
                <a:tc>
                  <a:txBody>
                    <a:bodyPr/>
                    <a:lstStyle/>
                    <a:p>
                      <a:pPr marR="20955" algn="r">
                        <a:lnSpc>
                          <a:spcPts val="395"/>
                        </a:lnSpc>
                      </a:pPr>
                      <a:r>
                        <a:rPr sz="400" b="1" spc="-10" dirty="0">
                          <a:solidFill>
                            <a:srgbClr val="FFFFFF"/>
                          </a:solidFill>
                          <a:latin typeface="Arial"/>
                          <a:cs typeface="Arial"/>
                        </a:rPr>
                        <a:t>982,962</a:t>
                      </a:r>
                      <a:endParaRPr sz="400">
                        <a:latin typeface="Arial"/>
                        <a:cs typeface="Arial"/>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solidFill>
                      <a:srgbClr val="769DAA"/>
                    </a:solidFill>
                  </a:tcPr>
                </a:tc>
                <a:extLst>
                  <a:ext uri="{0D108BD9-81ED-4DB2-BD59-A6C34878D82A}">
                    <a16:rowId xmlns:a16="http://schemas.microsoft.com/office/drawing/2014/main" val="10056"/>
                  </a:ext>
                </a:extLst>
              </a:tr>
            </a:tbl>
          </a:graphicData>
        </a:graphic>
      </p:graphicFrame>
      <p:grpSp>
        <p:nvGrpSpPr>
          <p:cNvPr id="9" name="object 9"/>
          <p:cNvGrpSpPr/>
          <p:nvPr/>
        </p:nvGrpSpPr>
        <p:grpSpPr>
          <a:xfrm>
            <a:off x="166211" y="170675"/>
            <a:ext cx="8764905" cy="1628775"/>
            <a:chOff x="166211" y="170675"/>
            <a:chExt cx="8764905" cy="1628775"/>
          </a:xfrm>
        </p:grpSpPr>
        <p:pic>
          <p:nvPicPr>
            <p:cNvPr id="10" name="object 10"/>
            <p:cNvPicPr/>
            <p:nvPr/>
          </p:nvPicPr>
          <p:blipFill>
            <a:blip r:embed="rId3" cstate="print"/>
            <a:stretch>
              <a:fillRect/>
            </a:stretch>
          </p:blipFill>
          <p:spPr>
            <a:xfrm>
              <a:off x="166211" y="170675"/>
              <a:ext cx="61067" cy="1577568"/>
            </a:xfrm>
            <a:prstGeom prst="rect">
              <a:avLst/>
            </a:prstGeom>
          </p:spPr>
        </p:pic>
        <p:pic>
          <p:nvPicPr>
            <p:cNvPr id="11" name="object 11"/>
            <p:cNvPicPr/>
            <p:nvPr/>
          </p:nvPicPr>
          <p:blipFill>
            <a:blip r:embed="rId4" cstate="print"/>
            <a:stretch>
              <a:fillRect/>
            </a:stretch>
          </p:blipFill>
          <p:spPr>
            <a:xfrm>
              <a:off x="8125968" y="246888"/>
              <a:ext cx="804672" cy="176784"/>
            </a:xfrm>
            <a:prstGeom prst="rect">
              <a:avLst/>
            </a:prstGeom>
          </p:spPr>
        </p:pic>
        <p:pic>
          <p:nvPicPr>
            <p:cNvPr id="12" name="object 12"/>
            <p:cNvPicPr/>
            <p:nvPr/>
          </p:nvPicPr>
          <p:blipFill>
            <a:blip r:embed="rId5" cstate="print"/>
            <a:stretch>
              <a:fillRect/>
            </a:stretch>
          </p:blipFill>
          <p:spPr>
            <a:xfrm>
              <a:off x="535452" y="287667"/>
              <a:ext cx="3334199" cy="1511617"/>
            </a:xfrm>
            <a:prstGeom prst="rect">
              <a:avLst/>
            </a:prstGeom>
          </p:spPr>
        </p:pic>
      </p:grpSp>
      <p:sp>
        <p:nvSpPr>
          <p:cNvPr id="13" name="object 13"/>
          <p:cNvSpPr txBox="1"/>
          <p:nvPr/>
        </p:nvSpPr>
        <p:spPr>
          <a:xfrm>
            <a:off x="4051020" y="208279"/>
            <a:ext cx="3797580" cy="243656"/>
          </a:xfrm>
          <a:prstGeom prst="rect">
            <a:avLst/>
          </a:prstGeom>
        </p:spPr>
        <p:txBody>
          <a:bodyPr vert="horz" wrap="square" lIns="0" tIns="12700" rIns="0" bIns="0" rtlCol="0">
            <a:spAutoFit/>
          </a:bodyPr>
          <a:lstStyle/>
          <a:p>
            <a:pPr marL="12700">
              <a:lnSpc>
                <a:spcPct val="100000"/>
              </a:lnSpc>
              <a:spcBef>
                <a:spcPts val="100"/>
              </a:spcBef>
            </a:pPr>
            <a:r>
              <a:rPr lang="en-US" sz="1500" b="1" spc="300" dirty="0">
                <a:solidFill>
                  <a:srgbClr val="FFFFFF"/>
                </a:solidFill>
                <a:latin typeface="Countach" panose="02000000000000000000" pitchFamily="50" charset="0"/>
                <a:cs typeface="Arial Narrow"/>
              </a:rPr>
              <a:t>PERFECT GAME NON-LOCAL VISITATION</a:t>
            </a:r>
            <a:endParaRPr lang="en-US" sz="1500" spc="300" dirty="0">
              <a:latin typeface="Countach" panose="02000000000000000000" pitchFamily="50" charset="0"/>
              <a:cs typeface="Arial Narrow"/>
            </a:endParaRPr>
          </a:p>
        </p:txBody>
      </p:sp>
      <p:grpSp>
        <p:nvGrpSpPr>
          <p:cNvPr id="14" name="object 14"/>
          <p:cNvGrpSpPr/>
          <p:nvPr/>
        </p:nvGrpSpPr>
        <p:grpSpPr>
          <a:xfrm>
            <a:off x="0" y="4633623"/>
            <a:ext cx="9144000" cy="509905"/>
            <a:chOff x="0" y="4633623"/>
            <a:chExt cx="9144000" cy="509905"/>
          </a:xfrm>
        </p:grpSpPr>
        <p:sp>
          <p:nvSpPr>
            <p:cNvPr id="15" name="object 15"/>
            <p:cNvSpPr/>
            <p:nvPr/>
          </p:nvSpPr>
          <p:spPr>
            <a:xfrm>
              <a:off x="0" y="4633623"/>
              <a:ext cx="9144000" cy="509905"/>
            </a:xfrm>
            <a:custGeom>
              <a:avLst/>
              <a:gdLst/>
              <a:ahLst/>
              <a:cxnLst/>
              <a:rect l="l" t="t" r="r" b="b"/>
              <a:pathLst>
                <a:path w="9144000" h="509904">
                  <a:moveTo>
                    <a:pt x="9144000" y="0"/>
                  </a:moveTo>
                  <a:lnTo>
                    <a:pt x="0" y="0"/>
                  </a:lnTo>
                  <a:lnTo>
                    <a:pt x="0" y="509876"/>
                  </a:lnTo>
                  <a:lnTo>
                    <a:pt x="9144000" y="509876"/>
                  </a:lnTo>
                  <a:lnTo>
                    <a:pt x="9144000" y="0"/>
                  </a:lnTo>
                  <a:close/>
                </a:path>
              </a:pathLst>
            </a:custGeom>
            <a:solidFill>
              <a:srgbClr val="003247"/>
            </a:solidFill>
          </p:spPr>
          <p:txBody>
            <a:bodyPr wrap="square" lIns="0" tIns="0" rIns="0" bIns="0" rtlCol="0"/>
            <a:lstStyle/>
            <a:p>
              <a:endParaRPr/>
            </a:p>
          </p:txBody>
        </p:sp>
        <p:pic>
          <p:nvPicPr>
            <p:cNvPr id="16" name="object 16"/>
            <p:cNvPicPr/>
            <p:nvPr/>
          </p:nvPicPr>
          <p:blipFill>
            <a:blip r:embed="rId6" cstate="print"/>
            <a:stretch>
              <a:fillRect/>
            </a:stretch>
          </p:blipFill>
          <p:spPr>
            <a:xfrm>
              <a:off x="7460563" y="4755856"/>
              <a:ext cx="1496288" cy="285497"/>
            </a:xfrm>
            <a:prstGeom prst="rect">
              <a:avLst/>
            </a:prstGeom>
          </p:spPr>
        </p:pic>
      </p:grpSp>
      <p:sp>
        <p:nvSpPr>
          <p:cNvPr id="17" name="object 17"/>
          <p:cNvSpPr txBox="1"/>
          <p:nvPr/>
        </p:nvSpPr>
        <p:spPr>
          <a:xfrm>
            <a:off x="243019" y="4682401"/>
            <a:ext cx="3818890" cy="327013"/>
          </a:xfrm>
          <a:prstGeom prst="rect">
            <a:avLst/>
          </a:prstGeom>
        </p:spPr>
        <p:txBody>
          <a:bodyPr vert="horz" wrap="square" lIns="0" tIns="3810" rIns="0" bIns="0" rtlCol="0">
            <a:spAutoFit/>
          </a:bodyPr>
          <a:lstStyle/>
          <a:p>
            <a:pPr marL="12700">
              <a:lnSpc>
                <a:spcPct val="100000"/>
              </a:lnSpc>
              <a:spcBef>
                <a:spcPts val="30"/>
              </a:spcBef>
            </a:pPr>
            <a:r>
              <a:rPr lang="en-US" sz="2100" b="1" dirty="0">
                <a:solidFill>
                  <a:srgbClr val="41A7C6"/>
                </a:solidFill>
                <a:latin typeface="Countach" panose="02000000000000000000" pitchFamily="50" charset="0"/>
                <a:cs typeface="Arial"/>
              </a:rPr>
              <a:t>CASE STUDY - </a:t>
            </a:r>
            <a:r>
              <a:rPr lang="en-US" sz="2100" b="1" dirty="0">
                <a:solidFill>
                  <a:srgbClr val="FFFFFF"/>
                </a:solidFill>
                <a:latin typeface="Countach" panose="02000000000000000000" pitchFamily="50" charset="0"/>
                <a:cs typeface="Arial"/>
              </a:rPr>
              <a:t>CEDAR PARK, TEXAS</a:t>
            </a:r>
            <a:endParaRPr lang="en-US" sz="2100" b="1" dirty="0">
              <a:latin typeface="Countach" panose="02000000000000000000" pitchFamily="50" charset="0"/>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700" y="-12700"/>
            <a:ext cx="9169400" cy="5168900"/>
            <a:chOff x="-12700" y="-12700"/>
            <a:chExt cx="9169400" cy="5168900"/>
          </a:xfrm>
        </p:grpSpPr>
        <p:sp>
          <p:nvSpPr>
            <p:cNvPr id="3" name="object 3"/>
            <p:cNvSpPr/>
            <p:nvPr/>
          </p:nvSpPr>
          <p:spPr>
            <a:xfrm>
              <a:off x="0" y="0"/>
              <a:ext cx="9144000" cy="4634230"/>
            </a:xfrm>
            <a:custGeom>
              <a:avLst/>
              <a:gdLst/>
              <a:ahLst/>
              <a:cxnLst/>
              <a:rect l="l" t="t" r="r" b="b"/>
              <a:pathLst>
                <a:path w="9144000" h="4634230">
                  <a:moveTo>
                    <a:pt x="0" y="4633623"/>
                  </a:moveTo>
                  <a:lnTo>
                    <a:pt x="9144000" y="4633623"/>
                  </a:lnTo>
                  <a:lnTo>
                    <a:pt x="9144000" y="0"/>
                  </a:lnTo>
                  <a:lnTo>
                    <a:pt x="0" y="0"/>
                  </a:lnTo>
                  <a:lnTo>
                    <a:pt x="0" y="4633623"/>
                  </a:lnTo>
                  <a:close/>
                </a:path>
              </a:pathLst>
            </a:custGeom>
            <a:solidFill>
              <a:srgbClr val="233038"/>
            </a:solidFill>
          </p:spPr>
          <p:txBody>
            <a:bodyPr wrap="square" lIns="0" tIns="0" rIns="0" bIns="0" rtlCol="0"/>
            <a:lstStyle/>
            <a:p>
              <a:endParaRPr/>
            </a:p>
          </p:txBody>
        </p:sp>
        <p:sp>
          <p:nvSpPr>
            <p:cNvPr id="4" name="object 4"/>
            <p:cNvSpPr/>
            <p:nvPr/>
          </p:nvSpPr>
          <p:spPr>
            <a:xfrm>
              <a:off x="0" y="0"/>
              <a:ext cx="9144000" cy="5143500"/>
            </a:xfrm>
            <a:custGeom>
              <a:avLst/>
              <a:gdLst/>
              <a:ahLst/>
              <a:cxnLst/>
              <a:rect l="l" t="t" r="r" b="b"/>
              <a:pathLst>
                <a:path w="9144000" h="5143500">
                  <a:moveTo>
                    <a:pt x="0" y="0"/>
                  </a:moveTo>
                  <a:lnTo>
                    <a:pt x="9144005" y="0"/>
                  </a:lnTo>
                  <a:lnTo>
                    <a:pt x="9144005" y="5143502"/>
                  </a:lnTo>
                  <a:lnTo>
                    <a:pt x="0" y="5143502"/>
                  </a:lnTo>
                  <a:lnTo>
                    <a:pt x="0" y="0"/>
                  </a:lnTo>
                  <a:close/>
                </a:path>
              </a:pathLst>
            </a:custGeom>
            <a:ln w="25400">
              <a:solidFill>
                <a:srgbClr val="2E60B3"/>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21667" y="4710445"/>
              <a:ext cx="1332736" cy="305779"/>
            </a:xfrm>
            <a:prstGeom prst="rect">
              <a:avLst/>
            </a:prstGeom>
          </p:spPr>
        </p:pic>
      </p:grpSp>
      <p:graphicFrame>
        <p:nvGraphicFramePr>
          <p:cNvPr id="6" name="object 6"/>
          <p:cNvGraphicFramePr>
            <a:graphicFrameLocks noGrp="1"/>
          </p:cNvGraphicFramePr>
          <p:nvPr>
            <p:extLst>
              <p:ext uri="{D42A27DB-BD31-4B8C-83A1-F6EECF244321}">
                <p14:modId xmlns:p14="http://schemas.microsoft.com/office/powerpoint/2010/main" val="2809327330"/>
              </p:ext>
            </p:extLst>
          </p:nvPr>
        </p:nvGraphicFramePr>
        <p:xfrm>
          <a:off x="103444" y="1941245"/>
          <a:ext cx="3779520" cy="2691765"/>
        </p:xfrm>
        <a:graphic>
          <a:graphicData uri="http://schemas.openxmlformats.org/drawingml/2006/table">
            <a:tbl>
              <a:tblPr firstRow="1" bandRow="1">
                <a:tableStyleId>{2D5ABB26-0587-4C30-8999-92F81FD0307C}</a:tableStyleId>
              </a:tblPr>
              <a:tblGrid>
                <a:gridCol w="1450340">
                  <a:extLst>
                    <a:ext uri="{9D8B030D-6E8A-4147-A177-3AD203B41FA5}">
                      <a16:colId xmlns:a16="http://schemas.microsoft.com/office/drawing/2014/main" val="20000"/>
                    </a:ext>
                  </a:extLst>
                </a:gridCol>
                <a:gridCol w="2329180">
                  <a:extLst>
                    <a:ext uri="{9D8B030D-6E8A-4147-A177-3AD203B41FA5}">
                      <a16:colId xmlns:a16="http://schemas.microsoft.com/office/drawing/2014/main" val="20001"/>
                    </a:ext>
                  </a:extLst>
                </a:gridCol>
              </a:tblGrid>
              <a:tr h="550545">
                <a:tc gridSpan="2">
                  <a:txBody>
                    <a:bodyPr/>
                    <a:lstStyle/>
                    <a:p>
                      <a:pPr marL="190500">
                        <a:lnSpc>
                          <a:spcPts val="2080"/>
                        </a:lnSpc>
                        <a:spcBef>
                          <a:spcPts val="480"/>
                        </a:spcBef>
                      </a:pPr>
                      <a:r>
                        <a:rPr lang="en-US" sz="1800" b="1" spc="0" dirty="0">
                          <a:latin typeface="Countach" panose="02000000000000000000" pitchFamily="50" charset="0"/>
                          <a:cs typeface="Arial Narrow"/>
                        </a:rPr>
                        <a:t>PERFECT GAME ECONOMIC IMPACT</a:t>
                      </a:r>
                    </a:p>
                    <a:p>
                      <a:pPr marL="0">
                        <a:lnSpc>
                          <a:spcPct val="100000"/>
                        </a:lnSpc>
                        <a:spcBef>
                          <a:spcPts val="0"/>
                        </a:spcBef>
                      </a:pPr>
                      <a:r>
                        <a:rPr lang="en-US" sz="900" b="1" spc="0" dirty="0">
                          <a:solidFill>
                            <a:srgbClr val="C00000"/>
                          </a:solidFill>
                          <a:latin typeface="Countach" panose="02000000000000000000" pitchFamily="50" charset="0"/>
                          <a:cs typeface="Arial Narrow"/>
                        </a:rPr>
                        <a:t>           NATIONAL TOURNAMENT AND EVENTS COMPLEX - CEDAR PARK, TEXAS</a:t>
                      </a:r>
                    </a:p>
                  </a:txBody>
                  <a:tcPr marL="0" marR="0" marT="60960" marB="0">
                    <a:solidFill>
                      <a:srgbClr val="EEEEEE"/>
                    </a:solidFill>
                  </a:tcPr>
                </a:tc>
                <a:tc hMerge="1">
                  <a:txBody>
                    <a:bodyPr/>
                    <a:lstStyle/>
                    <a:p>
                      <a:endParaRPr/>
                    </a:p>
                  </a:txBody>
                  <a:tcPr marL="0" marR="0" marT="0" marB="0"/>
                </a:tc>
                <a:extLst>
                  <a:ext uri="{0D108BD9-81ED-4DB2-BD59-A6C34878D82A}">
                    <a16:rowId xmlns:a16="http://schemas.microsoft.com/office/drawing/2014/main" val="10000"/>
                  </a:ext>
                </a:extLst>
              </a:tr>
              <a:tr h="107950">
                <a:tc gridSpan="2">
                  <a:txBody>
                    <a:bodyPr/>
                    <a:lstStyle/>
                    <a:p>
                      <a:pPr>
                        <a:lnSpc>
                          <a:spcPct val="100000"/>
                        </a:lnSpc>
                      </a:pPr>
                      <a:endParaRPr sz="500">
                        <a:latin typeface="Times New Roman"/>
                        <a:cs typeface="Times New Roman"/>
                      </a:endParaRPr>
                    </a:p>
                  </a:txBody>
                  <a:tcPr marL="0" marR="0" marT="0" marB="0">
                    <a:solidFill>
                      <a:srgbClr val="FFFFFF"/>
                    </a:solidFill>
                  </a:tcPr>
                </a:tc>
                <a:tc hMerge="1">
                  <a:txBody>
                    <a:bodyPr/>
                    <a:lstStyle/>
                    <a:p>
                      <a:endParaRPr/>
                    </a:p>
                  </a:txBody>
                  <a:tcPr marL="0" marR="0" marT="0" marB="0"/>
                </a:tc>
                <a:extLst>
                  <a:ext uri="{0D108BD9-81ED-4DB2-BD59-A6C34878D82A}">
                    <a16:rowId xmlns:a16="http://schemas.microsoft.com/office/drawing/2014/main" val="10001"/>
                  </a:ext>
                </a:extLst>
              </a:tr>
              <a:tr h="2033270">
                <a:tc>
                  <a:txBody>
                    <a:bodyPr/>
                    <a:lstStyle/>
                    <a:p>
                      <a:pPr marL="190500">
                        <a:lnSpc>
                          <a:spcPts val="880"/>
                        </a:lnSpc>
                        <a:spcBef>
                          <a:spcPts val="280"/>
                        </a:spcBef>
                      </a:pPr>
                      <a:r>
                        <a:rPr lang="en-US" sz="900" b="0" spc="0" dirty="0">
                          <a:latin typeface="Countach" panose="02000000000000000000" pitchFamily="50" charset="0"/>
                          <a:cs typeface="Arial Narrow"/>
                        </a:rPr>
                        <a:t>ECONOMIC IMPACT</a:t>
                      </a:r>
                    </a:p>
                    <a:p>
                      <a:pPr marL="190500">
                        <a:lnSpc>
                          <a:spcPts val="760"/>
                        </a:lnSpc>
                      </a:pPr>
                      <a:r>
                        <a:rPr lang="en-US" sz="800" b="1" spc="0" dirty="0">
                          <a:solidFill>
                            <a:srgbClr val="C00000"/>
                          </a:solidFill>
                          <a:latin typeface="Impact" panose="020B0806030902050204" pitchFamily="34" charset="0"/>
                          <a:cs typeface="Arial" panose="020B0604020202020204" pitchFamily="34" charset="0"/>
                        </a:rPr>
                        <a:t>$</a:t>
                      </a:r>
                      <a:r>
                        <a:rPr lang="en-US" sz="900" b="0" spc="0" dirty="0">
                          <a:solidFill>
                            <a:srgbClr val="C00000"/>
                          </a:solidFill>
                          <a:latin typeface="Countach" panose="02000000000000000000" pitchFamily="50" charset="0"/>
                          <a:cs typeface="Calibri Light"/>
                        </a:rPr>
                        <a:t>132.6 MM IN DIRECT SPENDING</a:t>
                      </a:r>
                    </a:p>
                    <a:p>
                      <a:pPr marL="190500">
                        <a:lnSpc>
                          <a:spcPts val="890"/>
                        </a:lnSpc>
                        <a:spcBef>
                          <a:spcPts val="305"/>
                        </a:spcBef>
                      </a:pPr>
                      <a:r>
                        <a:rPr lang="en-US" sz="900" b="0" spc="0" dirty="0">
                          <a:latin typeface="Countach" panose="02000000000000000000" pitchFamily="50" charset="0"/>
                          <a:cs typeface="Arial Narrow"/>
                        </a:rPr>
                        <a:t>LOCATION</a:t>
                      </a:r>
                    </a:p>
                    <a:p>
                      <a:pPr marL="190500">
                        <a:lnSpc>
                          <a:spcPts val="770"/>
                        </a:lnSpc>
                      </a:pPr>
                      <a:r>
                        <a:rPr lang="en-US" sz="900" b="0" spc="0" dirty="0">
                          <a:solidFill>
                            <a:srgbClr val="C00000"/>
                          </a:solidFill>
                          <a:latin typeface="Countach" panose="02000000000000000000" pitchFamily="50" charset="0"/>
                          <a:cs typeface="Calibri Light"/>
                        </a:rPr>
                        <a:t>CEDAR PARK, TEXAS</a:t>
                      </a:r>
                    </a:p>
                    <a:p>
                      <a:pPr marL="190500">
                        <a:lnSpc>
                          <a:spcPct val="100000"/>
                        </a:lnSpc>
                        <a:spcBef>
                          <a:spcPts val="620"/>
                        </a:spcBef>
                      </a:pPr>
                      <a:r>
                        <a:rPr lang="en-US" sz="900" b="0" spc="0" dirty="0">
                          <a:latin typeface="Countach" panose="02000000000000000000" pitchFamily="50" charset="0"/>
                          <a:cs typeface="Arial Narrow"/>
                        </a:rPr>
                        <a:t>PG COMPARABLES</a:t>
                      </a:r>
                    </a:p>
                    <a:p>
                      <a:pPr marL="316230" indent="-125730">
                        <a:lnSpc>
                          <a:spcPct val="100000"/>
                        </a:lnSpc>
                        <a:spcBef>
                          <a:spcPts val="35"/>
                        </a:spcBef>
                        <a:buClr>
                          <a:srgbClr val="FF0000"/>
                        </a:buClr>
                        <a:buFont typeface="Arial"/>
                        <a:buChar char="■"/>
                        <a:tabLst>
                          <a:tab pos="316230" algn="l"/>
                        </a:tabLst>
                      </a:pPr>
                      <a:r>
                        <a:rPr lang="en-US" sz="900" b="0" spc="0" dirty="0">
                          <a:latin typeface="Countach" panose="02000000000000000000" pitchFamily="50" charset="0"/>
                          <a:cs typeface="Calibri Light"/>
                        </a:rPr>
                        <a:t>COBB COUNTY, GA</a:t>
                      </a:r>
                    </a:p>
                    <a:p>
                      <a:pPr marL="316230" indent="-125730">
                        <a:lnSpc>
                          <a:spcPct val="100000"/>
                        </a:lnSpc>
                        <a:spcBef>
                          <a:spcPts val="165"/>
                        </a:spcBef>
                        <a:buClr>
                          <a:srgbClr val="FF0000"/>
                        </a:buClr>
                        <a:buFont typeface="Arial"/>
                        <a:buChar char="■"/>
                        <a:tabLst>
                          <a:tab pos="316230" algn="l"/>
                        </a:tabLst>
                      </a:pPr>
                      <a:r>
                        <a:rPr lang="en-US" sz="900" b="0" spc="0" dirty="0">
                          <a:latin typeface="Countach" panose="02000000000000000000" pitchFamily="50" charset="0"/>
                          <a:cs typeface="Calibri Light"/>
                        </a:rPr>
                        <a:t>LEE COUNTY, FT. MYERS, FL</a:t>
                      </a:r>
                    </a:p>
                    <a:p>
                      <a:pPr marL="316230" indent="-125730">
                        <a:lnSpc>
                          <a:spcPct val="100000"/>
                        </a:lnSpc>
                        <a:spcBef>
                          <a:spcPts val="195"/>
                        </a:spcBef>
                        <a:buClr>
                          <a:srgbClr val="FF0000"/>
                        </a:buClr>
                        <a:buFont typeface="Arial"/>
                        <a:buChar char="■"/>
                        <a:tabLst>
                          <a:tab pos="316230" algn="l"/>
                        </a:tabLst>
                      </a:pPr>
                      <a:r>
                        <a:rPr lang="en-US" sz="900" b="0" spc="0" dirty="0">
                          <a:latin typeface="Countach" panose="02000000000000000000" pitchFamily="50" charset="0"/>
                          <a:cs typeface="Calibri Light"/>
                        </a:rPr>
                        <a:t>PALM BEACH COUNTY, FL</a:t>
                      </a:r>
                    </a:p>
                    <a:p>
                      <a:pPr marL="316230" indent="-125730">
                        <a:lnSpc>
                          <a:spcPct val="100000"/>
                        </a:lnSpc>
                        <a:spcBef>
                          <a:spcPts val="70"/>
                        </a:spcBef>
                        <a:buClr>
                          <a:srgbClr val="FF0000"/>
                        </a:buClr>
                        <a:buFont typeface="Arial"/>
                        <a:buChar char="■"/>
                        <a:tabLst>
                          <a:tab pos="316230" algn="l"/>
                        </a:tabLst>
                      </a:pPr>
                      <a:r>
                        <a:rPr lang="en-US" sz="900" b="0" spc="0" dirty="0">
                          <a:latin typeface="Countach" panose="02000000000000000000" pitchFamily="50" charset="0"/>
                          <a:cs typeface="Calibri Light"/>
                        </a:rPr>
                        <a:t>HOOVER MET COMPLEX, AL</a:t>
                      </a:r>
                    </a:p>
                  </a:txBody>
                  <a:tcPr marL="0" marR="0" marT="35560" marB="0">
                    <a:lnR w="12700">
                      <a:solidFill>
                        <a:srgbClr val="A6A6A6"/>
                      </a:solidFill>
                      <a:prstDash val="solid"/>
                    </a:lnR>
                    <a:solidFill>
                      <a:srgbClr val="FFFFFF"/>
                    </a:solidFill>
                  </a:tcPr>
                </a:tc>
                <a:tc>
                  <a:txBody>
                    <a:bodyPr/>
                    <a:lstStyle/>
                    <a:p>
                      <a:pPr marL="161925" marR="227329" algn="l">
                        <a:lnSpc>
                          <a:spcPct val="88700"/>
                        </a:lnSpc>
                        <a:spcBef>
                          <a:spcPts val="265"/>
                        </a:spcBef>
                      </a:pPr>
                      <a:r>
                        <a:rPr lang="en-US" sz="1000" b="0" spc="0" dirty="0">
                          <a:latin typeface="Countach Light" panose="02000000000000000000" pitchFamily="50" charset="0"/>
                          <a:cs typeface="Arial"/>
                        </a:rPr>
                        <a:t>PERFECT GAME’S ECONOMIC IMPACT IS ANCHORED BY MORE THAN 8,810 TEAMS ON AN ANNUAL BASIS AT MATURITY (YEAR 5).</a:t>
                      </a:r>
                    </a:p>
                    <a:p>
                      <a:pPr marL="161925" marR="167640" algn="l">
                        <a:lnSpc>
                          <a:spcPct val="83500"/>
                        </a:lnSpc>
                        <a:spcBef>
                          <a:spcPts val="785"/>
                        </a:spcBef>
                      </a:pPr>
                      <a:r>
                        <a:rPr lang="en-US" sz="1000" b="0" spc="0" dirty="0">
                          <a:latin typeface="Countach Light" panose="02000000000000000000" pitchFamily="50" charset="0"/>
                          <a:cs typeface="Arial"/>
                        </a:rPr>
                        <a:t>AN ESTIMATE OF DIRECT SPENDING BY NON-LOCAL VISITORS (BASED ON AN AVERAGE ADE/PER PERSON SPEND OF $135.00) WILL RANGE FROM AN ESTIMATED ECONOMIC IMPACT OF $109.5 MILLION DOLLARS IN YEAR ONE TO MORE THAN </a:t>
                      </a:r>
                      <a:r>
                        <a:rPr lang="en-US" sz="900" b="0" spc="0" dirty="0">
                          <a:latin typeface="Impact" panose="020B0806030902050204" pitchFamily="34" charset="0"/>
                          <a:cs typeface="Arial"/>
                        </a:rPr>
                        <a:t>$</a:t>
                      </a:r>
                      <a:r>
                        <a:rPr lang="en-US" sz="1000" b="0" spc="0" dirty="0">
                          <a:latin typeface="Countach Light" panose="02000000000000000000" pitchFamily="50" charset="0"/>
                          <a:cs typeface="Arial"/>
                        </a:rPr>
                        <a:t>132.6 MILLION DOLLARS IN YEAR FIVE FOR THE REGIONAL MARKETPLACE.</a:t>
                      </a:r>
                    </a:p>
                    <a:p>
                      <a:pPr marL="161925" marR="154305" algn="l">
                        <a:lnSpc>
                          <a:spcPts val="890"/>
                        </a:lnSpc>
                        <a:spcBef>
                          <a:spcPts val="735"/>
                        </a:spcBef>
                      </a:pPr>
                      <a:r>
                        <a:rPr lang="en-US" sz="1000" b="0" spc="0" dirty="0">
                          <a:latin typeface="Countach Light" panose="02000000000000000000" pitchFamily="50" charset="0"/>
                          <a:cs typeface="Arial"/>
                        </a:rPr>
                        <a:t>NOTE: NO INDIRECT OR INDUCED SPENDING HAS BEEN FACTORED IN TO THIS ANALYSIS.</a:t>
                      </a:r>
                    </a:p>
                  </a:txBody>
                  <a:tcPr marL="0" marR="0" marT="33655" marB="0">
                    <a:lnL w="12700">
                      <a:solidFill>
                        <a:srgbClr val="A6A6A6"/>
                      </a:solidFill>
                      <a:prstDash val="solid"/>
                    </a:lnL>
                    <a:solidFill>
                      <a:srgbClr val="FFFFFF"/>
                    </a:solidFill>
                  </a:tcPr>
                </a:tc>
                <a:extLst>
                  <a:ext uri="{0D108BD9-81ED-4DB2-BD59-A6C34878D82A}">
                    <a16:rowId xmlns:a16="http://schemas.microsoft.com/office/drawing/2014/main" val="10002"/>
                  </a:ext>
                </a:extLst>
              </a:tr>
            </a:tbl>
          </a:graphicData>
        </a:graphic>
      </p:graphicFrame>
      <p:grpSp>
        <p:nvGrpSpPr>
          <p:cNvPr id="7" name="object 7"/>
          <p:cNvGrpSpPr/>
          <p:nvPr/>
        </p:nvGrpSpPr>
        <p:grpSpPr>
          <a:xfrm>
            <a:off x="166211" y="170675"/>
            <a:ext cx="8685530" cy="1628775"/>
            <a:chOff x="166211" y="170675"/>
            <a:chExt cx="8685530" cy="1628775"/>
          </a:xfrm>
        </p:grpSpPr>
        <p:pic>
          <p:nvPicPr>
            <p:cNvPr id="8" name="object 8"/>
            <p:cNvPicPr/>
            <p:nvPr/>
          </p:nvPicPr>
          <p:blipFill>
            <a:blip r:embed="rId3" cstate="print"/>
            <a:stretch>
              <a:fillRect/>
            </a:stretch>
          </p:blipFill>
          <p:spPr>
            <a:xfrm>
              <a:off x="166211" y="170675"/>
              <a:ext cx="61067" cy="1577568"/>
            </a:xfrm>
            <a:prstGeom prst="rect">
              <a:avLst/>
            </a:prstGeom>
          </p:spPr>
        </p:pic>
        <p:pic>
          <p:nvPicPr>
            <p:cNvPr id="9" name="object 9"/>
            <p:cNvPicPr/>
            <p:nvPr/>
          </p:nvPicPr>
          <p:blipFill>
            <a:blip r:embed="rId4" cstate="print"/>
            <a:stretch>
              <a:fillRect/>
            </a:stretch>
          </p:blipFill>
          <p:spPr>
            <a:xfrm>
              <a:off x="474381" y="287667"/>
              <a:ext cx="3391409" cy="1511617"/>
            </a:xfrm>
            <a:prstGeom prst="rect">
              <a:avLst/>
            </a:prstGeom>
          </p:spPr>
        </p:pic>
        <p:pic>
          <p:nvPicPr>
            <p:cNvPr id="10" name="object 10"/>
            <p:cNvPicPr/>
            <p:nvPr/>
          </p:nvPicPr>
          <p:blipFill>
            <a:blip r:embed="rId5" cstate="print"/>
            <a:stretch>
              <a:fillRect/>
            </a:stretch>
          </p:blipFill>
          <p:spPr>
            <a:xfrm>
              <a:off x="8043672" y="539496"/>
              <a:ext cx="807720" cy="173736"/>
            </a:xfrm>
            <a:prstGeom prst="rect">
              <a:avLst/>
            </a:prstGeom>
          </p:spPr>
        </p:pic>
      </p:grpSp>
      <p:sp>
        <p:nvSpPr>
          <p:cNvPr id="11" name="object 11"/>
          <p:cNvSpPr txBox="1">
            <a:spLocks noGrp="1"/>
          </p:cNvSpPr>
          <p:nvPr>
            <p:ph type="title"/>
          </p:nvPr>
        </p:nvSpPr>
        <p:spPr>
          <a:xfrm>
            <a:off x="1634108" y="412496"/>
            <a:ext cx="7167245" cy="332911"/>
          </a:xfrm>
          <a:prstGeom prst="rect">
            <a:avLst/>
          </a:prstGeom>
        </p:spPr>
        <p:txBody>
          <a:bodyPr vert="horz" wrap="square" lIns="0" tIns="101091" rIns="0" bIns="0" rtlCol="0">
            <a:spAutoFit/>
          </a:bodyPr>
          <a:lstStyle/>
          <a:p>
            <a:pPr marL="2536825">
              <a:lnSpc>
                <a:spcPct val="100000"/>
              </a:lnSpc>
              <a:spcBef>
                <a:spcPts val="100"/>
              </a:spcBef>
            </a:pPr>
            <a:r>
              <a:rPr lang="en-US" dirty="0">
                <a:latin typeface="Countach" panose="02000000000000000000" pitchFamily="50" charset="0"/>
              </a:rPr>
              <a:t>PERFECT GAME ECONOMIC IMPACT ANALYSIS</a:t>
            </a:r>
          </a:p>
        </p:txBody>
      </p:sp>
      <p:sp>
        <p:nvSpPr>
          <p:cNvPr id="12" name="object 12"/>
          <p:cNvSpPr txBox="1"/>
          <p:nvPr/>
        </p:nvSpPr>
        <p:spPr>
          <a:xfrm>
            <a:off x="4192308" y="3501644"/>
            <a:ext cx="4620260" cy="787395"/>
          </a:xfrm>
          <a:prstGeom prst="rect">
            <a:avLst/>
          </a:prstGeom>
        </p:spPr>
        <p:txBody>
          <a:bodyPr vert="horz" wrap="square" lIns="0" tIns="17780" rIns="0" bIns="0" rtlCol="0">
            <a:spAutoFit/>
          </a:bodyPr>
          <a:lstStyle/>
          <a:p>
            <a:pPr marR="43815" algn="l">
              <a:lnSpc>
                <a:spcPts val="1000"/>
              </a:lnSpc>
            </a:pPr>
            <a:r>
              <a:rPr sz="1000" spc="-10" dirty="0">
                <a:solidFill>
                  <a:srgbClr val="FFFFFF"/>
                </a:solidFill>
                <a:latin typeface="Countach Light" panose="02000000000000000000" pitchFamily="50" charset="0"/>
                <a:cs typeface="Arial"/>
              </a:rPr>
              <a:t>Non-</a:t>
            </a:r>
            <a:r>
              <a:rPr sz="1000" dirty="0">
                <a:solidFill>
                  <a:srgbClr val="FFFFFF"/>
                </a:solidFill>
                <a:latin typeface="Countach Light" panose="02000000000000000000" pitchFamily="50" charset="0"/>
                <a:cs typeface="Arial"/>
              </a:rPr>
              <a:t>Local</a:t>
            </a:r>
            <a:r>
              <a:rPr sz="1000" spc="-10" dirty="0">
                <a:solidFill>
                  <a:srgbClr val="FFFFFF"/>
                </a:solidFill>
                <a:latin typeface="Countach Light" panose="02000000000000000000" pitchFamily="50" charset="0"/>
                <a:cs typeface="Arial"/>
              </a:rPr>
              <a:t> Visitation </a:t>
            </a:r>
            <a:r>
              <a:rPr sz="1000" dirty="0">
                <a:solidFill>
                  <a:srgbClr val="FFFFFF"/>
                </a:solidFill>
                <a:latin typeface="Countach Light" panose="02000000000000000000" pitchFamily="50" charset="0"/>
                <a:cs typeface="Arial"/>
              </a:rPr>
              <a:t>is</a:t>
            </a:r>
            <a:r>
              <a:rPr sz="1000" spc="-10" dirty="0">
                <a:solidFill>
                  <a:srgbClr val="FFFFFF"/>
                </a:solidFill>
                <a:latin typeface="Countach Light" panose="02000000000000000000" pitchFamily="50" charset="0"/>
                <a:cs typeface="Arial"/>
              </a:rPr>
              <a:t> assumed</a:t>
            </a:r>
            <a:r>
              <a:rPr sz="1000" spc="-1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to</a:t>
            </a:r>
            <a:r>
              <a:rPr sz="1000" spc="-10"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be</a:t>
            </a:r>
            <a:r>
              <a:rPr sz="1000" spc="-10"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any</a:t>
            </a:r>
            <a:r>
              <a:rPr sz="1000" spc="-10"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player,</a:t>
            </a:r>
            <a:r>
              <a:rPr sz="1000" spc="-20"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coach,</a:t>
            </a:r>
            <a:r>
              <a:rPr sz="1000" spc="-1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parent</a:t>
            </a:r>
            <a:r>
              <a:rPr sz="1000" spc="-1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and/or</a:t>
            </a:r>
            <a:r>
              <a:rPr sz="1000" spc="-10"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scout</a:t>
            </a:r>
            <a:r>
              <a:rPr sz="1000" spc="-20"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attending </a:t>
            </a:r>
            <a:r>
              <a:rPr sz="1000" dirty="0">
                <a:solidFill>
                  <a:srgbClr val="FFFFFF"/>
                </a:solidFill>
                <a:latin typeface="Countach Light" panose="02000000000000000000" pitchFamily="50" charset="0"/>
                <a:cs typeface="Arial"/>
              </a:rPr>
              <a:t>an</a:t>
            </a:r>
            <a:r>
              <a:rPr sz="1000" spc="-10"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event</a:t>
            </a:r>
            <a:r>
              <a:rPr sz="1000" spc="-1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from</a:t>
            </a:r>
            <a:r>
              <a:rPr sz="1000" spc="-15"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outside </a:t>
            </a:r>
            <a:r>
              <a:rPr sz="1000" dirty="0">
                <a:solidFill>
                  <a:srgbClr val="FFFFFF"/>
                </a:solidFill>
                <a:latin typeface="Countach Light" panose="02000000000000000000" pitchFamily="50" charset="0"/>
                <a:cs typeface="Arial"/>
              </a:rPr>
              <a:t>of</a:t>
            </a:r>
            <a:r>
              <a:rPr sz="1000" spc="-1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a</a:t>
            </a:r>
            <a:r>
              <a:rPr sz="1000" spc="-10" dirty="0">
                <a:solidFill>
                  <a:srgbClr val="FFFFFF"/>
                </a:solidFill>
                <a:latin typeface="Countach Light" panose="02000000000000000000" pitchFamily="50" charset="0"/>
                <a:cs typeface="Arial"/>
              </a:rPr>
              <a:t> 90-</a:t>
            </a:r>
            <a:r>
              <a:rPr sz="1000" dirty="0">
                <a:solidFill>
                  <a:srgbClr val="FFFFFF"/>
                </a:solidFill>
                <a:latin typeface="Countach Light" panose="02000000000000000000" pitchFamily="50" charset="0"/>
                <a:cs typeface="Arial"/>
              </a:rPr>
              <a:t>minute</a:t>
            </a:r>
            <a:r>
              <a:rPr sz="1000" spc="-1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drive</a:t>
            </a:r>
            <a:r>
              <a:rPr sz="1000" spc="-10" dirty="0">
                <a:solidFill>
                  <a:srgbClr val="FFFFFF"/>
                </a:solidFill>
                <a:latin typeface="Countach Light" panose="02000000000000000000" pitchFamily="50" charset="0"/>
                <a:cs typeface="Arial"/>
              </a:rPr>
              <a:t> </a:t>
            </a:r>
            <a:r>
              <a:rPr sz="1000" spc="-20" dirty="0">
                <a:solidFill>
                  <a:srgbClr val="FFFFFF"/>
                </a:solidFill>
                <a:latin typeface="Countach Light" panose="02000000000000000000" pitchFamily="50" charset="0"/>
                <a:cs typeface="Arial"/>
              </a:rPr>
              <a:t>tim</a:t>
            </a:r>
            <a:r>
              <a:rPr lang="en-US" sz="1000" spc="-20" dirty="0">
                <a:solidFill>
                  <a:srgbClr val="FFFFFF"/>
                </a:solidFill>
                <a:latin typeface="Countach Light" panose="02000000000000000000" pitchFamily="50" charset="0"/>
                <a:cs typeface="Arial"/>
              </a:rPr>
              <a:t>e </a:t>
            </a:r>
            <a:r>
              <a:rPr sz="1000" spc="-10" dirty="0">
                <a:solidFill>
                  <a:srgbClr val="FFFFFF"/>
                </a:solidFill>
                <a:latin typeface="Countach Light" panose="02000000000000000000" pitchFamily="50" charset="0"/>
                <a:cs typeface="Arial"/>
              </a:rPr>
              <a:t>radius.</a:t>
            </a:r>
            <a:endParaRPr lang="en-US" sz="1000" spc="-10" dirty="0">
              <a:solidFill>
                <a:srgbClr val="FFFFFF"/>
              </a:solidFill>
              <a:latin typeface="Countach Light" panose="02000000000000000000" pitchFamily="50" charset="0"/>
              <a:cs typeface="Arial"/>
            </a:endParaRPr>
          </a:p>
          <a:p>
            <a:pPr marR="43815" algn="l">
              <a:lnSpc>
                <a:spcPts val="1000"/>
              </a:lnSpc>
            </a:pPr>
            <a:endParaRPr sz="1000" dirty="0">
              <a:latin typeface="Countach Light" panose="02000000000000000000" pitchFamily="50" charset="0"/>
              <a:cs typeface="Arial"/>
            </a:endParaRPr>
          </a:p>
          <a:p>
            <a:pPr marR="5080" algn="l">
              <a:lnSpc>
                <a:spcPts val="1000"/>
              </a:lnSpc>
            </a:pPr>
            <a:r>
              <a:rPr sz="1000" dirty="0">
                <a:solidFill>
                  <a:srgbClr val="FFFFFF"/>
                </a:solidFill>
                <a:latin typeface="Countach Light" panose="02000000000000000000" pitchFamily="50" charset="0"/>
                <a:cs typeface="Arial"/>
              </a:rPr>
              <a:t>The</a:t>
            </a:r>
            <a:r>
              <a:rPr sz="1000" spc="-10"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Total </a:t>
            </a:r>
            <a:r>
              <a:rPr sz="1000" spc="-10" dirty="0">
                <a:solidFill>
                  <a:srgbClr val="FFFFFF"/>
                </a:solidFill>
                <a:latin typeface="Countach Light" panose="02000000000000000000" pitchFamily="50" charset="0"/>
                <a:cs typeface="Arial"/>
              </a:rPr>
              <a:t>Economic</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Impact</a:t>
            </a:r>
            <a:r>
              <a:rPr sz="1000" spc="-1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a:t>
            </a:r>
            <a:r>
              <a:rPr sz="1000" spc="-5"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Sensitivity</a:t>
            </a:r>
            <a:r>
              <a:rPr sz="1000" spc="-5"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Analysis</a:t>
            </a:r>
            <a:r>
              <a:rPr sz="1000" spc="-5"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assumes </a:t>
            </a:r>
            <a:r>
              <a:rPr sz="1000" dirty="0">
                <a:solidFill>
                  <a:srgbClr val="FFFFFF"/>
                </a:solidFill>
                <a:latin typeface="Countach Light" panose="02000000000000000000" pitchFamily="50" charset="0"/>
                <a:cs typeface="Arial"/>
              </a:rPr>
              <a:t>a</a:t>
            </a:r>
            <a:r>
              <a:rPr sz="1000" spc="-5"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spending</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range</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of</a:t>
            </a:r>
            <a:r>
              <a:rPr sz="1000" spc="-15"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between</a:t>
            </a:r>
            <a:r>
              <a:rPr lang="en-US" sz="1000" spc="-5" dirty="0">
                <a:solidFill>
                  <a:srgbClr val="FFFFFF"/>
                </a:solidFill>
                <a:latin typeface="Countach Light" panose="02000000000000000000" pitchFamily="50" charset="0"/>
                <a:cs typeface="Arial"/>
              </a:rPr>
              <a:t> </a:t>
            </a:r>
            <a:r>
              <a:rPr lang="en-US" sz="1000" spc="-5" dirty="0">
                <a:solidFill>
                  <a:srgbClr val="FFFFFF"/>
                </a:solidFill>
                <a:latin typeface="Impact" panose="020B0806030902050204" pitchFamily="34" charset="0"/>
                <a:cs typeface="Arial"/>
              </a:rPr>
              <a:t>$</a:t>
            </a:r>
            <a:r>
              <a:rPr lang="en-US" sz="1000" dirty="0">
                <a:solidFill>
                  <a:srgbClr val="FFFFFF"/>
                </a:solidFill>
                <a:latin typeface="Countach Light" panose="02000000000000000000" pitchFamily="50" charset="0"/>
                <a:cs typeface="Arial"/>
              </a:rPr>
              <a:t>1</a:t>
            </a:r>
            <a:r>
              <a:rPr sz="1000" dirty="0">
                <a:solidFill>
                  <a:srgbClr val="FFFFFF"/>
                </a:solidFill>
                <a:latin typeface="Countach Light" panose="02000000000000000000" pitchFamily="50" charset="0"/>
                <a:cs typeface="Arial"/>
              </a:rPr>
              <a:t>00</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per</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person</a:t>
            </a:r>
            <a:r>
              <a:rPr sz="1000" spc="-10"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to</a:t>
            </a:r>
            <a:endParaRPr lang="en-US" sz="1000" spc="-5" dirty="0">
              <a:solidFill>
                <a:srgbClr val="FFFFFF"/>
              </a:solidFill>
              <a:latin typeface="Countach Light" panose="02000000000000000000" pitchFamily="50" charset="0"/>
              <a:cs typeface="Arial"/>
            </a:endParaRPr>
          </a:p>
          <a:p>
            <a:pPr marR="5080" algn="l">
              <a:lnSpc>
                <a:spcPts val="1000"/>
              </a:lnSpc>
            </a:pPr>
            <a:r>
              <a:rPr lang="en-US" sz="900" spc="-5" dirty="0">
                <a:solidFill>
                  <a:srgbClr val="FFFFFF"/>
                </a:solidFill>
                <a:latin typeface="Impact" panose="020B0806030902050204" pitchFamily="34" charset="0"/>
                <a:cs typeface="Arial"/>
              </a:rPr>
              <a:t>$</a:t>
            </a:r>
            <a:r>
              <a:rPr sz="1000" dirty="0">
                <a:solidFill>
                  <a:srgbClr val="FFFFFF"/>
                </a:solidFill>
                <a:latin typeface="Countach Light" panose="02000000000000000000" pitchFamily="50" charset="0"/>
                <a:cs typeface="Arial"/>
              </a:rPr>
              <a:t>165</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per</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person.</a:t>
            </a:r>
            <a:r>
              <a:rPr sz="1000" spc="140" dirty="0">
                <a:solidFill>
                  <a:srgbClr val="FFFFFF"/>
                </a:solidFill>
                <a:latin typeface="Countach Light" panose="02000000000000000000" pitchFamily="50" charset="0"/>
                <a:cs typeface="Arial"/>
              </a:rPr>
              <a:t> </a:t>
            </a:r>
            <a:r>
              <a:rPr sz="1000" spc="-25" dirty="0">
                <a:solidFill>
                  <a:srgbClr val="FFFFFF"/>
                </a:solidFill>
                <a:latin typeface="Countach Light" panose="02000000000000000000" pitchFamily="50" charset="0"/>
                <a:cs typeface="Arial"/>
              </a:rPr>
              <a:t>Fo</a:t>
            </a:r>
            <a:r>
              <a:rPr lang="en-US" sz="1000" spc="-25" dirty="0">
                <a:solidFill>
                  <a:srgbClr val="FFFFFF"/>
                </a:solidFill>
                <a:latin typeface="Countach Light" panose="02000000000000000000" pitchFamily="50" charset="0"/>
                <a:cs typeface="Arial"/>
              </a:rPr>
              <a:t>r </a:t>
            </a:r>
            <a:r>
              <a:rPr lang="en-US" sz="1000" spc="-10" dirty="0">
                <a:solidFill>
                  <a:srgbClr val="FFFFFF"/>
                </a:solidFill>
                <a:latin typeface="Countach Light" panose="02000000000000000000" pitchFamily="50" charset="0"/>
                <a:cs typeface="Arial"/>
              </a:rPr>
              <a:t>example,</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the</a:t>
            </a:r>
            <a:r>
              <a:rPr sz="1000" spc="-5"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assumption</a:t>
            </a:r>
            <a:r>
              <a:rPr sz="1000" dirty="0">
                <a:solidFill>
                  <a:srgbClr val="FFFFFF"/>
                </a:solidFill>
                <a:latin typeface="Countach Light" panose="02000000000000000000" pitchFamily="50" charset="0"/>
                <a:cs typeface="Arial"/>
              </a:rPr>
              <a:t> of</a:t>
            </a:r>
            <a:r>
              <a:rPr sz="1000" spc="-10"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an </a:t>
            </a:r>
            <a:r>
              <a:rPr sz="1000" spc="-10" dirty="0">
                <a:solidFill>
                  <a:srgbClr val="FFFFFF"/>
                </a:solidFill>
                <a:latin typeface="Countach Light" panose="02000000000000000000" pitchFamily="50" charset="0"/>
                <a:cs typeface="Arial"/>
              </a:rPr>
              <a:t>Average</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Daily </a:t>
            </a:r>
            <a:r>
              <a:rPr sz="1000" spc="-10" dirty="0">
                <a:solidFill>
                  <a:srgbClr val="FFFFFF"/>
                </a:solidFill>
                <a:latin typeface="Countach Light" panose="02000000000000000000" pitchFamily="50" charset="0"/>
                <a:cs typeface="Arial"/>
              </a:rPr>
              <a:t>Expenditure</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(ADE) of</a:t>
            </a:r>
            <a:r>
              <a:rPr lang="en-US" sz="1000" spc="-5" dirty="0">
                <a:solidFill>
                  <a:srgbClr val="FFFFFF"/>
                </a:solidFill>
                <a:latin typeface="Impact" panose="020B0806030902050204" pitchFamily="34" charset="0"/>
                <a:cs typeface="Arial"/>
              </a:rPr>
              <a:t> $</a:t>
            </a:r>
            <a:r>
              <a:rPr sz="1000" dirty="0">
                <a:solidFill>
                  <a:srgbClr val="FFFFFF"/>
                </a:solidFill>
                <a:latin typeface="Countach Light" panose="02000000000000000000" pitchFamily="50" charset="0"/>
                <a:cs typeface="Arial"/>
              </a:rPr>
              <a:t>135 is</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the </a:t>
            </a:r>
            <a:r>
              <a:rPr sz="1000" spc="-10" dirty="0">
                <a:solidFill>
                  <a:srgbClr val="FFFFFF"/>
                </a:solidFill>
                <a:latin typeface="Countach Light" panose="02000000000000000000" pitchFamily="50" charset="0"/>
                <a:cs typeface="Arial"/>
              </a:rPr>
              <a:t>estimated</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per person</a:t>
            </a:r>
            <a:r>
              <a:rPr sz="1000" spc="-5"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spending</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per day</a:t>
            </a:r>
            <a:r>
              <a:rPr sz="1000" spc="-5"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on </a:t>
            </a:r>
            <a:r>
              <a:rPr sz="1000" spc="-10" dirty="0">
                <a:solidFill>
                  <a:srgbClr val="FFFFFF"/>
                </a:solidFill>
                <a:latin typeface="Countach Light" panose="02000000000000000000" pitchFamily="50" charset="0"/>
                <a:cs typeface="Arial"/>
              </a:rPr>
              <a:t>lodging, food</a:t>
            </a:r>
            <a:r>
              <a:rPr lang="en-US" sz="1000" spc="-10"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entertainment,</a:t>
            </a:r>
            <a:r>
              <a:rPr sz="1000" spc="30"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transportation</a:t>
            </a:r>
            <a:r>
              <a:rPr sz="1000" spc="40" dirty="0">
                <a:solidFill>
                  <a:srgbClr val="FFFFFF"/>
                </a:solidFill>
                <a:latin typeface="Countach Light" panose="02000000000000000000" pitchFamily="50" charset="0"/>
                <a:cs typeface="Arial"/>
              </a:rPr>
              <a:t> </a:t>
            </a:r>
            <a:r>
              <a:rPr sz="1000" dirty="0">
                <a:solidFill>
                  <a:srgbClr val="FFFFFF"/>
                </a:solidFill>
                <a:latin typeface="Countach Light" panose="02000000000000000000" pitchFamily="50" charset="0"/>
                <a:cs typeface="Arial"/>
              </a:rPr>
              <a:t>and</a:t>
            </a:r>
            <a:r>
              <a:rPr sz="1000" spc="40" dirty="0">
                <a:solidFill>
                  <a:srgbClr val="FFFFFF"/>
                </a:solidFill>
                <a:latin typeface="Countach Light" panose="02000000000000000000" pitchFamily="50" charset="0"/>
                <a:cs typeface="Arial"/>
              </a:rPr>
              <a:t> </a:t>
            </a:r>
            <a:r>
              <a:rPr sz="1000" spc="-10" dirty="0">
                <a:solidFill>
                  <a:srgbClr val="FFFFFF"/>
                </a:solidFill>
                <a:latin typeface="Countach Light" panose="02000000000000000000" pitchFamily="50" charset="0"/>
                <a:cs typeface="Arial"/>
              </a:rPr>
              <a:t>retail.</a:t>
            </a:r>
            <a:endParaRPr sz="1000" dirty="0">
              <a:latin typeface="Countach Light" panose="02000000000000000000" pitchFamily="50" charset="0"/>
              <a:cs typeface="Arial"/>
            </a:endParaRPr>
          </a:p>
        </p:txBody>
      </p:sp>
      <p:graphicFrame>
        <p:nvGraphicFramePr>
          <p:cNvPr id="13" name="object 13"/>
          <p:cNvGraphicFramePr>
            <a:graphicFrameLocks noGrp="1"/>
          </p:cNvGraphicFramePr>
          <p:nvPr/>
        </p:nvGraphicFramePr>
        <p:xfrm>
          <a:off x="4135196" y="2416753"/>
          <a:ext cx="4766308" cy="879473"/>
        </p:xfrm>
        <a:graphic>
          <a:graphicData uri="http://schemas.openxmlformats.org/drawingml/2006/table">
            <a:tbl>
              <a:tblPr firstRow="1" bandRow="1">
                <a:tableStyleId>{2D5ABB26-0587-4C30-8999-92F81FD0307C}</a:tableStyleId>
              </a:tblPr>
              <a:tblGrid>
                <a:gridCol w="1633855">
                  <a:extLst>
                    <a:ext uri="{9D8B030D-6E8A-4147-A177-3AD203B41FA5}">
                      <a16:colId xmlns:a16="http://schemas.microsoft.com/office/drawing/2014/main" val="20000"/>
                    </a:ext>
                  </a:extLst>
                </a:gridCol>
                <a:gridCol w="632459">
                  <a:extLst>
                    <a:ext uri="{9D8B030D-6E8A-4147-A177-3AD203B41FA5}">
                      <a16:colId xmlns:a16="http://schemas.microsoft.com/office/drawing/2014/main" val="20001"/>
                    </a:ext>
                  </a:extLst>
                </a:gridCol>
                <a:gridCol w="632460">
                  <a:extLst>
                    <a:ext uri="{9D8B030D-6E8A-4147-A177-3AD203B41FA5}">
                      <a16:colId xmlns:a16="http://schemas.microsoft.com/office/drawing/2014/main" val="20002"/>
                    </a:ext>
                  </a:extLst>
                </a:gridCol>
                <a:gridCol w="632460">
                  <a:extLst>
                    <a:ext uri="{9D8B030D-6E8A-4147-A177-3AD203B41FA5}">
                      <a16:colId xmlns:a16="http://schemas.microsoft.com/office/drawing/2014/main" val="20003"/>
                    </a:ext>
                  </a:extLst>
                </a:gridCol>
                <a:gridCol w="632460">
                  <a:extLst>
                    <a:ext uri="{9D8B030D-6E8A-4147-A177-3AD203B41FA5}">
                      <a16:colId xmlns:a16="http://schemas.microsoft.com/office/drawing/2014/main" val="20004"/>
                    </a:ext>
                  </a:extLst>
                </a:gridCol>
                <a:gridCol w="602614">
                  <a:extLst>
                    <a:ext uri="{9D8B030D-6E8A-4147-A177-3AD203B41FA5}">
                      <a16:colId xmlns:a16="http://schemas.microsoft.com/office/drawing/2014/main" val="20005"/>
                    </a:ext>
                  </a:extLst>
                </a:gridCol>
              </a:tblGrid>
              <a:tr h="107950">
                <a:tc>
                  <a:txBody>
                    <a:bodyPr/>
                    <a:lstStyle/>
                    <a:p>
                      <a:pPr>
                        <a:lnSpc>
                          <a:spcPct val="100000"/>
                        </a:lnSpc>
                      </a:pPr>
                      <a:endParaRPr sz="500">
                        <a:latin typeface="Times New Roman"/>
                        <a:cs typeface="Times New Roman"/>
                      </a:endParaRPr>
                    </a:p>
                  </a:txBody>
                  <a:tcPr marL="0" marR="0" marT="0" marB="0">
                    <a:lnR w="9525">
                      <a:solidFill>
                        <a:srgbClr val="D4D4D4"/>
                      </a:solidFill>
                      <a:prstDash val="solid"/>
                    </a:lnR>
                    <a:lnT w="19050">
                      <a:solidFill>
                        <a:srgbClr val="000000"/>
                      </a:solidFill>
                      <a:prstDash val="solid"/>
                    </a:lnT>
                    <a:lnB w="9525">
                      <a:solidFill>
                        <a:srgbClr val="000000"/>
                      </a:solidFill>
                      <a:prstDash val="solid"/>
                    </a:lnB>
                    <a:solidFill>
                      <a:srgbClr val="233038"/>
                    </a:solidFill>
                  </a:tcPr>
                </a:tc>
                <a:tc>
                  <a:txBody>
                    <a:bodyPr/>
                    <a:lstStyle/>
                    <a:p>
                      <a:pPr marL="187960">
                        <a:lnSpc>
                          <a:spcPts val="660"/>
                        </a:lnSpc>
                        <a:spcBef>
                          <a:spcPts val="90"/>
                        </a:spcBef>
                      </a:pPr>
                      <a:r>
                        <a:rPr sz="600" b="1" dirty="0">
                          <a:solidFill>
                            <a:srgbClr val="FFFFFF"/>
                          </a:solidFill>
                          <a:latin typeface="Arial"/>
                          <a:cs typeface="Arial"/>
                        </a:rPr>
                        <a:t>Year</a:t>
                      </a:r>
                      <a:r>
                        <a:rPr sz="600" b="1" spc="150" dirty="0">
                          <a:solidFill>
                            <a:srgbClr val="FFFFFF"/>
                          </a:solidFill>
                          <a:latin typeface="Arial"/>
                          <a:cs typeface="Arial"/>
                        </a:rPr>
                        <a:t> </a:t>
                      </a:r>
                      <a:r>
                        <a:rPr sz="600" b="1" spc="-50" dirty="0">
                          <a:solidFill>
                            <a:srgbClr val="FFFFFF"/>
                          </a:solidFill>
                          <a:latin typeface="Arial"/>
                          <a:cs typeface="Arial"/>
                        </a:rPr>
                        <a:t>1</a:t>
                      </a:r>
                      <a:endParaRPr sz="600">
                        <a:latin typeface="Arial"/>
                        <a:cs typeface="Arial"/>
                      </a:endParaRPr>
                    </a:p>
                  </a:txBody>
                  <a:tcPr marL="0" marR="0" marT="11430" marB="0">
                    <a:lnL w="9525">
                      <a:solidFill>
                        <a:srgbClr val="D4D4D4"/>
                      </a:solidFill>
                      <a:prstDash val="solid"/>
                    </a:lnL>
                    <a:lnR w="9525">
                      <a:solidFill>
                        <a:srgbClr val="D4D4D4"/>
                      </a:solidFill>
                      <a:prstDash val="solid"/>
                    </a:lnR>
                    <a:lnT w="19050">
                      <a:solidFill>
                        <a:srgbClr val="000000"/>
                      </a:solidFill>
                      <a:prstDash val="solid"/>
                    </a:lnT>
                    <a:lnB w="9525">
                      <a:solidFill>
                        <a:srgbClr val="000000"/>
                      </a:solidFill>
                      <a:prstDash val="solid"/>
                    </a:lnB>
                    <a:solidFill>
                      <a:srgbClr val="233038"/>
                    </a:solidFill>
                  </a:tcPr>
                </a:tc>
                <a:tc>
                  <a:txBody>
                    <a:bodyPr/>
                    <a:lstStyle/>
                    <a:p>
                      <a:pPr marL="187960">
                        <a:lnSpc>
                          <a:spcPts val="660"/>
                        </a:lnSpc>
                        <a:spcBef>
                          <a:spcPts val="90"/>
                        </a:spcBef>
                      </a:pPr>
                      <a:r>
                        <a:rPr sz="600" b="1" dirty="0">
                          <a:solidFill>
                            <a:srgbClr val="FFFFFF"/>
                          </a:solidFill>
                          <a:latin typeface="Arial"/>
                          <a:cs typeface="Arial"/>
                        </a:rPr>
                        <a:t>Year</a:t>
                      </a:r>
                      <a:r>
                        <a:rPr sz="600" b="1" spc="150" dirty="0">
                          <a:solidFill>
                            <a:srgbClr val="FFFFFF"/>
                          </a:solidFill>
                          <a:latin typeface="Arial"/>
                          <a:cs typeface="Arial"/>
                        </a:rPr>
                        <a:t> </a:t>
                      </a:r>
                      <a:r>
                        <a:rPr sz="600" b="1" spc="-50" dirty="0">
                          <a:solidFill>
                            <a:srgbClr val="FFFFFF"/>
                          </a:solidFill>
                          <a:latin typeface="Arial"/>
                          <a:cs typeface="Arial"/>
                        </a:rPr>
                        <a:t>2</a:t>
                      </a:r>
                      <a:endParaRPr sz="600">
                        <a:latin typeface="Arial"/>
                        <a:cs typeface="Arial"/>
                      </a:endParaRPr>
                    </a:p>
                  </a:txBody>
                  <a:tcPr marL="0" marR="0" marT="11430" marB="0">
                    <a:lnL w="9525">
                      <a:solidFill>
                        <a:srgbClr val="D4D4D4"/>
                      </a:solidFill>
                      <a:prstDash val="solid"/>
                    </a:lnL>
                    <a:lnR w="9525">
                      <a:solidFill>
                        <a:srgbClr val="D4D4D4"/>
                      </a:solidFill>
                      <a:prstDash val="solid"/>
                    </a:lnR>
                    <a:lnT w="19050">
                      <a:solidFill>
                        <a:srgbClr val="000000"/>
                      </a:solidFill>
                      <a:prstDash val="solid"/>
                    </a:lnT>
                    <a:lnB w="9525">
                      <a:solidFill>
                        <a:srgbClr val="000000"/>
                      </a:solidFill>
                      <a:prstDash val="solid"/>
                    </a:lnB>
                    <a:solidFill>
                      <a:srgbClr val="233038"/>
                    </a:solidFill>
                  </a:tcPr>
                </a:tc>
                <a:tc>
                  <a:txBody>
                    <a:bodyPr/>
                    <a:lstStyle/>
                    <a:p>
                      <a:pPr marL="187960">
                        <a:lnSpc>
                          <a:spcPts val="660"/>
                        </a:lnSpc>
                        <a:spcBef>
                          <a:spcPts val="90"/>
                        </a:spcBef>
                      </a:pPr>
                      <a:r>
                        <a:rPr sz="600" b="1" dirty="0">
                          <a:solidFill>
                            <a:srgbClr val="FFFFFF"/>
                          </a:solidFill>
                          <a:latin typeface="Arial"/>
                          <a:cs typeface="Arial"/>
                        </a:rPr>
                        <a:t>Year</a:t>
                      </a:r>
                      <a:r>
                        <a:rPr sz="600" b="1" spc="150" dirty="0">
                          <a:solidFill>
                            <a:srgbClr val="FFFFFF"/>
                          </a:solidFill>
                          <a:latin typeface="Arial"/>
                          <a:cs typeface="Arial"/>
                        </a:rPr>
                        <a:t> </a:t>
                      </a:r>
                      <a:r>
                        <a:rPr sz="600" b="1" spc="-50" dirty="0">
                          <a:solidFill>
                            <a:srgbClr val="FFFFFF"/>
                          </a:solidFill>
                          <a:latin typeface="Arial"/>
                          <a:cs typeface="Arial"/>
                        </a:rPr>
                        <a:t>3</a:t>
                      </a:r>
                      <a:endParaRPr sz="600">
                        <a:latin typeface="Arial"/>
                        <a:cs typeface="Arial"/>
                      </a:endParaRPr>
                    </a:p>
                  </a:txBody>
                  <a:tcPr marL="0" marR="0" marT="11430" marB="0">
                    <a:lnL w="9525">
                      <a:solidFill>
                        <a:srgbClr val="D4D4D4"/>
                      </a:solidFill>
                      <a:prstDash val="solid"/>
                    </a:lnL>
                    <a:lnR w="9525">
                      <a:solidFill>
                        <a:srgbClr val="D4D4D4"/>
                      </a:solidFill>
                      <a:prstDash val="solid"/>
                    </a:lnR>
                    <a:lnT w="19050">
                      <a:solidFill>
                        <a:srgbClr val="000000"/>
                      </a:solidFill>
                      <a:prstDash val="solid"/>
                    </a:lnT>
                    <a:lnB w="9525">
                      <a:solidFill>
                        <a:srgbClr val="000000"/>
                      </a:solidFill>
                      <a:prstDash val="solid"/>
                    </a:lnB>
                    <a:solidFill>
                      <a:srgbClr val="233038"/>
                    </a:solidFill>
                  </a:tcPr>
                </a:tc>
                <a:tc>
                  <a:txBody>
                    <a:bodyPr/>
                    <a:lstStyle/>
                    <a:p>
                      <a:pPr marL="187960">
                        <a:lnSpc>
                          <a:spcPts val="660"/>
                        </a:lnSpc>
                        <a:spcBef>
                          <a:spcPts val="90"/>
                        </a:spcBef>
                      </a:pPr>
                      <a:r>
                        <a:rPr sz="600" b="1" dirty="0">
                          <a:solidFill>
                            <a:srgbClr val="FFFFFF"/>
                          </a:solidFill>
                          <a:latin typeface="Arial"/>
                          <a:cs typeface="Arial"/>
                        </a:rPr>
                        <a:t>Year</a:t>
                      </a:r>
                      <a:r>
                        <a:rPr sz="600" b="1" spc="150" dirty="0">
                          <a:solidFill>
                            <a:srgbClr val="FFFFFF"/>
                          </a:solidFill>
                          <a:latin typeface="Arial"/>
                          <a:cs typeface="Arial"/>
                        </a:rPr>
                        <a:t> </a:t>
                      </a:r>
                      <a:r>
                        <a:rPr sz="600" b="1" spc="-50" dirty="0">
                          <a:solidFill>
                            <a:srgbClr val="FFFFFF"/>
                          </a:solidFill>
                          <a:latin typeface="Arial"/>
                          <a:cs typeface="Arial"/>
                        </a:rPr>
                        <a:t>4</a:t>
                      </a:r>
                      <a:endParaRPr sz="600">
                        <a:latin typeface="Arial"/>
                        <a:cs typeface="Arial"/>
                      </a:endParaRPr>
                    </a:p>
                  </a:txBody>
                  <a:tcPr marL="0" marR="0" marT="11430" marB="0">
                    <a:lnL w="9525">
                      <a:solidFill>
                        <a:srgbClr val="D4D4D4"/>
                      </a:solidFill>
                      <a:prstDash val="solid"/>
                    </a:lnL>
                    <a:lnR w="9525">
                      <a:solidFill>
                        <a:srgbClr val="D4D4D4"/>
                      </a:solidFill>
                      <a:prstDash val="solid"/>
                    </a:lnR>
                    <a:lnT w="19050">
                      <a:solidFill>
                        <a:srgbClr val="000000"/>
                      </a:solidFill>
                      <a:prstDash val="solid"/>
                    </a:lnT>
                    <a:lnB w="9525">
                      <a:solidFill>
                        <a:srgbClr val="000000"/>
                      </a:solidFill>
                      <a:prstDash val="solid"/>
                    </a:lnB>
                    <a:solidFill>
                      <a:srgbClr val="233038"/>
                    </a:solidFill>
                  </a:tcPr>
                </a:tc>
                <a:tc>
                  <a:txBody>
                    <a:bodyPr/>
                    <a:lstStyle/>
                    <a:p>
                      <a:pPr marL="187960">
                        <a:lnSpc>
                          <a:spcPts val="660"/>
                        </a:lnSpc>
                        <a:spcBef>
                          <a:spcPts val="90"/>
                        </a:spcBef>
                      </a:pPr>
                      <a:r>
                        <a:rPr sz="600" b="1" dirty="0">
                          <a:solidFill>
                            <a:srgbClr val="FFFFFF"/>
                          </a:solidFill>
                          <a:latin typeface="Arial"/>
                          <a:cs typeface="Arial"/>
                        </a:rPr>
                        <a:t>Year</a:t>
                      </a:r>
                      <a:r>
                        <a:rPr sz="600" b="1" spc="150" dirty="0">
                          <a:solidFill>
                            <a:srgbClr val="FFFFFF"/>
                          </a:solidFill>
                          <a:latin typeface="Arial"/>
                          <a:cs typeface="Arial"/>
                        </a:rPr>
                        <a:t> </a:t>
                      </a:r>
                      <a:r>
                        <a:rPr sz="600" b="1" spc="-50" dirty="0">
                          <a:solidFill>
                            <a:srgbClr val="FFFFFF"/>
                          </a:solidFill>
                          <a:latin typeface="Arial"/>
                          <a:cs typeface="Arial"/>
                        </a:rPr>
                        <a:t>5</a:t>
                      </a:r>
                      <a:endParaRPr sz="600">
                        <a:latin typeface="Arial"/>
                        <a:cs typeface="Arial"/>
                      </a:endParaRPr>
                    </a:p>
                  </a:txBody>
                  <a:tcPr marL="0" marR="0" marT="11430" marB="0">
                    <a:lnL w="9525">
                      <a:solidFill>
                        <a:srgbClr val="D4D4D4"/>
                      </a:solidFill>
                      <a:prstDash val="solid"/>
                    </a:lnL>
                    <a:lnT w="19050">
                      <a:solidFill>
                        <a:srgbClr val="000000"/>
                      </a:solidFill>
                      <a:prstDash val="solid"/>
                    </a:lnT>
                    <a:lnB w="9525">
                      <a:solidFill>
                        <a:srgbClr val="000000"/>
                      </a:solidFill>
                      <a:prstDash val="solid"/>
                    </a:lnB>
                    <a:solidFill>
                      <a:srgbClr val="233038"/>
                    </a:solidFill>
                  </a:tcPr>
                </a:tc>
                <a:extLst>
                  <a:ext uri="{0D108BD9-81ED-4DB2-BD59-A6C34878D82A}">
                    <a16:rowId xmlns:a16="http://schemas.microsoft.com/office/drawing/2014/main" val="10000"/>
                  </a:ext>
                </a:extLst>
              </a:tr>
              <a:tr h="123825">
                <a:tc>
                  <a:txBody>
                    <a:bodyPr/>
                    <a:lstStyle/>
                    <a:p>
                      <a:pPr marL="12700">
                        <a:lnSpc>
                          <a:spcPts val="690"/>
                        </a:lnSpc>
                        <a:spcBef>
                          <a:spcPts val="185"/>
                        </a:spcBef>
                      </a:pPr>
                      <a:r>
                        <a:rPr sz="600" dirty="0">
                          <a:solidFill>
                            <a:srgbClr val="FFFFFF"/>
                          </a:solidFill>
                          <a:latin typeface="Arial"/>
                          <a:cs typeface="Arial"/>
                        </a:rPr>
                        <a:t>Non-Local</a:t>
                      </a:r>
                      <a:r>
                        <a:rPr sz="600" spc="60" dirty="0">
                          <a:solidFill>
                            <a:srgbClr val="FFFFFF"/>
                          </a:solidFill>
                          <a:latin typeface="Arial"/>
                          <a:cs typeface="Arial"/>
                        </a:rPr>
                        <a:t> </a:t>
                      </a:r>
                      <a:r>
                        <a:rPr sz="600" dirty="0">
                          <a:solidFill>
                            <a:srgbClr val="FFFFFF"/>
                          </a:solidFill>
                          <a:latin typeface="Arial"/>
                          <a:cs typeface="Arial"/>
                        </a:rPr>
                        <a:t>Days</a:t>
                      </a:r>
                      <a:r>
                        <a:rPr sz="600" spc="80" dirty="0">
                          <a:solidFill>
                            <a:srgbClr val="FFFFFF"/>
                          </a:solidFill>
                          <a:latin typeface="Arial"/>
                          <a:cs typeface="Arial"/>
                        </a:rPr>
                        <a:t> </a:t>
                      </a:r>
                      <a:r>
                        <a:rPr sz="600" dirty="0">
                          <a:solidFill>
                            <a:srgbClr val="FFFFFF"/>
                          </a:solidFill>
                          <a:latin typeface="Arial"/>
                          <a:cs typeface="Arial"/>
                        </a:rPr>
                        <a:t>in</a:t>
                      </a:r>
                      <a:r>
                        <a:rPr sz="600" spc="120" dirty="0">
                          <a:solidFill>
                            <a:srgbClr val="FFFFFF"/>
                          </a:solidFill>
                          <a:latin typeface="Arial"/>
                          <a:cs typeface="Arial"/>
                        </a:rPr>
                        <a:t> </a:t>
                      </a:r>
                      <a:r>
                        <a:rPr sz="600" spc="-10" dirty="0">
                          <a:solidFill>
                            <a:srgbClr val="FFFFFF"/>
                          </a:solidFill>
                          <a:latin typeface="Arial"/>
                          <a:cs typeface="Arial"/>
                        </a:rPr>
                        <a:t>Market</a:t>
                      </a:r>
                      <a:endParaRPr sz="600">
                        <a:latin typeface="Arial"/>
                        <a:cs typeface="Arial"/>
                      </a:endParaRPr>
                    </a:p>
                  </a:txBody>
                  <a:tcPr marL="0" marR="0" marT="23495" marB="0">
                    <a:lnT w="9525">
                      <a:solidFill>
                        <a:srgbClr val="000000"/>
                      </a:solidFill>
                      <a:prstDash val="solid"/>
                    </a:lnT>
                    <a:lnB w="19050">
                      <a:solidFill>
                        <a:srgbClr val="000000"/>
                      </a:solidFill>
                      <a:prstDash val="solid"/>
                    </a:lnB>
                    <a:solidFill>
                      <a:srgbClr val="769DAA"/>
                    </a:solidFill>
                  </a:tcPr>
                </a:tc>
                <a:tc>
                  <a:txBody>
                    <a:bodyPr/>
                    <a:lstStyle/>
                    <a:p>
                      <a:pPr marR="36195" algn="r">
                        <a:lnSpc>
                          <a:spcPts val="690"/>
                        </a:lnSpc>
                        <a:spcBef>
                          <a:spcPts val="185"/>
                        </a:spcBef>
                      </a:pPr>
                      <a:r>
                        <a:rPr sz="600" spc="-10" dirty="0">
                          <a:solidFill>
                            <a:srgbClr val="FFFFFF"/>
                          </a:solidFill>
                          <a:latin typeface="Arial"/>
                          <a:cs typeface="Arial"/>
                        </a:rPr>
                        <a:t>811,198</a:t>
                      </a:r>
                      <a:endParaRPr sz="600">
                        <a:latin typeface="Arial"/>
                        <a:cs typeface="Arial"/>
                      </a:endParaRPr>
                    </a:p>
                  </a:txBody>
                  <a:tcPr marL="0" marR="0" marT="23495" marB="0">
                    <a:lnT w="9525">
                      <a:solidFill>
                        <a:srgbClr val="000000"/>
                      </a:solidFill>
                      <a:prstDash val="solid"/>
                    </a:lnT>
                    <a:lnB w="19050">
                      <a:solidFill>
                        <a:srgbClr val="000000"/>
                      </a:solidFill>
                      <a:prstDash val="solid"/>
                    </a:lnB>
                    <a:solidFill>
                      <a:srgbClr val="769DAA"/>
                    </a:solidFill>
                  </a:tcPr>
                </a:tc>
                <a:tc>
                  <a:txBody>
                    <a:bodyPr/>
                    <a:lstStyle/>
                    <a:p>
                      <a:pPr marR="36195" algn="r">
                        <a:lnSpc>
                          <a:spcPts val="690"/>
                        </a:lnSpc>
                        <a:spcBef>
                          <a:spcPts val="185"/>
                        </a:spcBef>
                      </a:pPr>
                      <a:r>
                        <a:rPr sz="600" spc="-10" dirty="0">
                          <a:solidFill>
                            <a:srgbClr val="FFFFFF"/>
                          </a:solidFill>
                          <a:latin typeface="Arial"/>
                          <a:cs typeface="Arial"/>
                        </a:rPr>
                        <a:t>851,049</a:t>
                      </a:r>
                      <a:endParaRPr sz="600">
                        <a:latin typeface="Arial"/>
                        <a:cs typeface="Arial"/>
                      </a:endParaRPr>
                    </a:p>
                  </a:txBody>
                  <a:tcPr marL="0" marR="0" marT="23495" marB="0">
                    <a:lnT w="9525">
                      <a:solidFill>
                        <a:srgbClr val="000000"/>
                      </a:solidFill>
                      <a:prstDash val="solid"/>
                    </a:lnT>
                    <a:lnB w="19050">
                      <a:solidFill>
                        <a:srgbClr val="000000"/>
                      </a:solidFill>
                      <a:prstDash val="solid"/>
                    </a:lnB>
                    <a:solidFill>
                      <a:srgbClr val="769DAA"/>
                    </a:solidFill>
                  </a:tcPr>
                </a:tc>
                <a:tc>
                  <a:txBody>
                    <a:bodyPr/>
                    <a:lstStyle/>
                    <a:p>
                      <a:pPr marR="36195" algn="r">
                        <a:lnSpc>
                          <a:spcPts val="690"/>
                        </a:lnSpc>
                        <a:spcBef>
                          <a:spcPts val="185"/>
                        </a:spcBef>
                      </a:pPr>
                      <a:r>
                        <a:rPr sz="600" spc="-10" dirty="0">
                          <a:solidFill>
                            <a:srgbClr val="FFFFFF"/>
                          </a:solidFill>
                          <a:latin typeface="Arial"/>
                          <a:cs typeface="Arial"/>
                        </a:rPr>
                        <a:t>892,893</a:t>
                      </a:r>
                      <a:endParaRPr sz="600">
                        <a:latin typeface="Arial"/>
                        <a:cs typeface="Arial"/>
                      </a:endParaRPr>
                    </a:p>
                  </a:txBody>
                  <a:tcPr marL="0" marR="0" marT="23495" marB="0">
                    <a:lnT w="9525">
                      <a:solidFill>
                        <a:srgbClr val="000000"/>
                      </a:solidFill>
                      <a:prstDash val="solid"/>
                    </a:lnT>
                    <a:lnB w="19050">
                      <a:solidFill>
                        <a:srgbClr val="000000"/>
                      </a:solidFill>
                      <a:prstDash val="solid"/>
                    </a:lnB>
                    <a:solidFill>
                      <a:srgbClr val="769DAA"/>
                    </a:solidFill>
                  </a:tcPr>
                </a:tc>
                <a:tc>
                  <a:txBody>
                    <a:bodyPr/>
                    <a:lstStyle/>
                    <a:p>
                      <a:pPr marR="36195" algn="r">
                        <a:lnSpc>
                          <a:spcPts val="690"/>
                        </a:lnSpc>
                        <a:spcBef>
                          <a:spcPts val="185"/>
                        </a:spcBef>
                      </a:pPr>
                      <a:r>
                        <a:rPr sz="600" spc="-10" dirty="0">
                          <a:solidFill>
                            <a:srgbClr val="FFFFFF"/>
                          </a:solidFill>
                          <a:latin typeface="Arial"/>
                          <a:cs typeface="Arial"/>
                        </a:rPr>
                        <a:t>936,829</a:t>
                      </a:r>
                      <a:endParaRPr sz="600">
                        <a:latin typeface="Arial"/>
                        <a:cs typeface="Arial"/>
                      </a:endParaRPr>
                    </a:p>
                  </a:txBody>
                  <a:tcPr marL="0" marR="0" marT="23495" marB="0">
                    <a:lnT w="9525">
                      <a:solidFill>
                        <a:srgbClr val="000000"/>
                      </a:solidFill>
                      <a:prstDash val="solid"/>
                    </a:lnT>
                    <a:lnB w="19050">
                      <a:solidFill>
                        <a:srgbClr val="000000"/>
                      </a:solidFill>
                      <a:prstDash val="solid"/>
                    </a:lnB>
                    <a:solidFill>
                      <a:srgbClr val="769DAA"/>
                    </a:solidFill>
                  </a:tcPr>
                </a:tc>
                <a:tc>
                  <a:txBody>
                    <a:bodyPr/>
                    <a:lstStyle/>
                    <a:p>
                      <a:pPr marR="6350" algn="r">
                        <a:lnSpc>
                          <a:spcPts val="690"/>
                        </a:lnSpc>
                        <a:spcBef>
                          <a:spcPts val="185"/>
                        </a:spcBef>
                      </a:pPr>
                      <a:r>
                        <a:rPr sz="600" spc="-10" dirty="0">
                          <a:solidFill>
                            <a:srgbClr val="FFFFFF"/>
                          </a:solidFill>
                          <a:latin typeface="Arial"/>
                          <a:cs typeface="Arial"/>
                        </a:rPr>
                        <a:t>982,962</a:t>
                      </a:r>
                      <a:endParaRPr sz="600">
                        <a:latin typeface="Arial"/>
                        <a:cs typeface="Arial"/>
                      </a:endParaRPr>
                    </a:p>
                  </a:txBody>
                  <a:tcPr marL="0" marR="0" marT="23495" marB="0">
                    <a:lnT w="9525">
                      <a:solidFill>
                        <a:srgbClr val="000000"/>
                      </a:solidFill>
                      <a:prstDash val="solid"/>
                    </a:lnT>
                    <a:lnB w="19050">
                      <a:solidFill>
                        <a:srgbClr val="000000"/>
                      </a:solidFill>
                      <a:prstDash val="solid"/>
                    </a:lnB>
                    <a:solidFill>
                      <a:srgbClr val="769DAA"/>
                    </a:solidFill>
                  </a:tcPr>
                </a:tc>
                <a:extLst>
                  <a:ext uri="{0D108BD9-81ED-4DB2-BD59-A6C34878D82A}">
                    <a16:rowId xmlns:a16="http://schemas.microsoft.com/office/drawing/2014/main" val="10001"/>
                  </a:ext>
                </a:extLst>
              </a:tr>
              <a:tr h="135890">
                <a:tc>
                  <a:txBody>
                    <a:bodyPr/>
                    <a:lstStyle/>
                    <a:p>
                      <a:pPr marL="12700">
                        <a:lnSpc>
                          <a:spcPts val="690"/>
                        </a:lnSpc>
                        <a:spcBef>
                          <a:spcPts val="280"/>
                        </a:spcBef>
                      </a:pPr>
                      <a:r>
                        <a:rPr sz="600" dirty="0">
                          <a:latin typeface="Arial"/>
                          <a:cs typeface="Arial"/>
                        </a:rPr>
                        <a:t>$100</a:t>
                      </a:r>
                      <a:r>
                        <a:rPr sz="600" spc="90" dirty="0">
                          <a:latin typeface="Arial"/>
                          <a:cs typeface="Arial"/>
                        </a:rPr>
                        <a:t> </a:t>
                      </a:r>
                      <a:r>
                        <a:rPr sz="600" spc="-10" dirty="0">
                          <a:latin typeface="Arial"/>
                          <a:cs typeface="Arial"/>
                        </a:rPr>
                        <a:t>Average</a:t>
                      </a:r>
                      <a:r>
                        <a:rPr sz="600" spc="25" dirty="0">
                          <a:latin typeface="Arial"/>
                          <a:cs typeface="Arial"/>
                        </a:rPr>
                        <a:t> </a:t>
                      </a:r>
                      <a:r>
                        <a:rPr sz="600" dirty="0">
                          <a:latin typeface="Arial"/>
                          <a:cs typeface="Arial"/>
                        </a:rPr>
                        <a:t>Daily</a:t>
                      </a:r>
                      <a:r>
                        <a:rPr sz="600" spc="55" dirty="0">
                          <a:latin typeface="Arial"/>
                          <a:cs typeface="Arial"/>
                        </a:rPr>
                        <a:t> </a:t>
                      </a:r>
                      <a:r>
                        <a:rPr sz="600" spc="-10" dirty="0">
                          <a:latin typeface="Arial"/>
                          <a:cs typeface="Arial"/>
                        </a:rPr>
                        <a:t>Expenditure</a:t>
                      </a:r>
                      <a:endParaRPr sz="600">
                        <a:latin typeface="Arial"/>
                        <a:cs typeface="Arial"/>
                      </a:endParaRPr>
                    </a:p>
                  </a:txBody>
                  <a:tcPr marL="0" marR="0" marT="35560" marB="0">
                    <a:lnT w="19050">
                      <a:solidFill>
                        <a:srgbClr val="000000"/>
                      </a:solidFill>
                      <a:prstDash val="solid"/>
                    </a:lnT>
                    <a:solidFill>
                      <a:srgbClr val="D9D9D9"/>
                    </a:solidFill>
                  </a:tcPr>
                </a:tc>
                <a:tc>
                  <a:txBody>
                    <a:bodyPr/>
                    <a:lstStyle/>
                    <a:p>
                      <a:pPr marR="36195" algn="r">
                        <a:lnSpc>
                          <a:spcPts val="690"/>
                        </a:lnSpc>
                        <a:spcBef>
                          <a:spcPts val="280"/>
                        </a:spcBef>
                      </a:pPr>
                      <a:r>
                        <a:rPr sz="600" dirty="0">
                          <a:latin typeface="Arial"/>
                          <a:cs typeface="Arial"/>
                        </a:rPr>
                        <a:t>$</a:t>
                      </a:r>
                      <a:r>
                        <a:rPr sz="600" spc="365" dirty="0">
                          <a:latin typeface="Arial"/>
                          <a:cs typeface="Arial"/>
                        </a:rPr>
                        <a:t> </a:t>
                      </a:r>
                      <a:r>
                        <a:rPr sz="600" spc="-10" dirty="0">
                          <a:latin typeface="Arial"/>
                          <a:cs typeface="Arial"/>
                        </a:rPr>
                        <a:t>81,119,800</a:t>
                      </a:r>
                      <a:endParaRPr sz="600">
                        <a:latin typeface="Arial"/>
                        <a:cs typeface="Arial"/>
                      </a:endParaRPr>
                    </a:p>
                  </a:txBody>
                  <a:tcPr marL="0" marR="0" marT="35560" marB="0">
                    <a:lnT w="19050">
                      <a:solidFill>
                        <a:srgbClr val="000000"/>
                      </a:solidFill>
                      <a:prstDash val="solid"/>
                    </a:lnT>
                    <a:solidFill>
                      <a:srgbClr val="D9D9D9"/>
                    </a:solidFill>
                  </a:tcPr>
                </a:tc>
                <a:tc>
                  <a:txBody>
                    <a:bodyPr/>
                    <a:lstStyle/>
                    <a:p>
                      <a:pPr marR="36195" algn="r">
                        <a:lnSpc>
                          <a:spcPts val="690"/>
                        </a:lnSpc>
                        <a:spcBef>
                          <a:spcPts val="280"/>
                        </a:spcBef>
                      </a:pPr>
                      <a:r>
                        <a:rPr sz="600" dirty="0">
                          <a:latin typeface="Arial"/>
                          <a:cs typeface="Arial"/>
                        </a:rPr>
                        <a:t>$</a:t>
                      </a:r>
                      <a:r>
                        <a:rPr sz="600" spc="365" dirty="0">
                          <a:latin typeface="Arial"/>
                          <a:cs typeface="Arial"/>
                        </a:rPr>
                        <a:t> </a:t>
                      </a:r>
                      <a:r>
                        <a:rPr sz="600" spc="-10" dirty="0">
                          <a:latin typeface="Arial"/>
                          <a:cs typeface="Arial"/>
                        </a:rPr>
                        <a:t>85,104,920</a:t>
                      </a:r>
                      <a:endParaRPr sz="600">
                        <a:latin typeface="Arial"/>
                        <a:cs typeface="Arial"/>
                      </a:endParaRPr>
                    </a:p>
                  </a:txBody>
                  <a:tcPr marL="0" marR="0" marT="35560" marB="0">
                    <a:lnT w="19050">
                      <a:solidFill>
                        <a:srgbClr val="000000"/>
                      </a:solidFill>
                      <a:prstDash val="solid"/>
                    </a:lnT>
                    <a:solidFill>
                      <a:srgbClr val="D9D9D9"/>
                    </a:solidFill>
                  </a:tcPr>
                </a:tc>
                <a:tc>
                  <a:txBody>
                    <a:bodyPr/>
                    <a:lstStyle/>
                    <a:p>
                      <a:pPr marR="36195" algn="r">
                        <a:lnSpc>
                          <a:spcPts val="690"/>
                        </a:lnSpc>
                        <a:spcBef>
                          <a:spcPts val="280"/>
                        </a:spcBef>
                      </a:pPr>
                      <a:r>
                        <a:rPr sz="600" dirty="0">
                          <a:latin typeface="Arial"/>
                          <a:cs typeface="Arial"/>
                        </a:rPr>
                        <a:t>$</a:t>
                      </a:r>
                      <a:r>
                        <a:rPr sz="600" spc="365" dirty="0">
                          <a:latin typeface="Arial"/>
                          <a:cs typeface="Arial"/>
                        </a:rPr>
                        <a:t> </a:t>
                      </a:r>
                      <a:r>
                        <a:rPr sz="600" spc="-10" dirty="0">
                          <a:latin typeface="Arial"/>
                          <a:cs typeface="Arial"/>
                        </a:rPr>
                        <a:t>89,289,296</a:t>
                      </a:r>
                      <a:endParaRPr sz="600">
                        <a:latin typeface="Arial"/>
                        <a:cs typeface="Arial"/>
                      </a:endParaRPr>
                    </a:p>
                  </a:txBody>
                  <a:tcPr marL="0" marR="0" marT="35560" marB="0">
                    <a:lnT w="19050">
                      <a:solidFill>
                        <a:srgbClr val="000000"/>
                      </a:solidFill>
                      <a:prstDash val="solid"/>
                    </a:lnT>
                    <a:solidFill>
                      <a:srgbClr val="D9D9D9"/>
                    </a:solidFill>
                  </a:tcPr>
                </a:tc>
                <a:tc>
                  <a:txBody>
                    <a:bodyPr/>
                    <a:lstStyle/>
                    <a:p>
                      <a:pPr marR="36195" algn="r">
                        <a:lnSpc>
                          <a:spcPts val="690"/>
                        </a:lnSpc>
                        <a:spcBef>
                          <a:spcPts val="280"/>
                        </a:spcBef>
                      </a:pPr>
                      <a:r>
                        <a:rPr sz="600" dirty="0">
                          <a:latin typeface="Arial"/>
                          <a:cs typeface="Arial"/>
                        </a:rPr>
                        <a:t>$</a:t>
                      </a:r>
                      <a:r>
                        <a:rPr sz="600" spc="365" dirty="0">
                          <a:latin typeface="Arial"/>
                          <a:cs typeface="Arial"/>
                        </a:rPr>
                        <a:t> </a:t>
                      </a:r>
                      <a:r>
                        <a:rPr sz="600" spc="-10" dirty="0">
                          <a:latin typeface="Arial"/>
                          <a:cs typeface="Arial"/>
                        </a:rPr>
                        <a:t>93,682,891</a:t>
                      </a:r>
                      <a:endParaRPr sz="600">
                        <a:latin typeface="Arial"/>
                        <a:cs typeface="Arial"/>
                      </a:endParaRPr>
                    </a:p>
                  </a:txBody>
                  <a:tcPr marL="0" marR="0" marT="35560" marB="0">
                    <a:lnT w="19050">
                      <a:solidFill>
                        <a:srgbClr val="000000"/>
                      </a:solidFill>
                      <a:prstDash val="solid"/>
                    </a:lnT>
                    <a:solidFill>
                      <a:srgbClr val="D9D9D9"/>
                    </a:solidFill>
                  </a:tcPr>
                </a:tc>
                <a:tc>
                  <a:txBody>
                    <a:bodyPr/>
                    <a:lstStyle/>
                    <a:p>
                      <a:pPr marR="6350" algn="r">
                        <a:lnSpc>
                          <a:spcPts val="690"/>
                        </a:lnSpc>
                        <a:spcBef>
                          <a:spcPts val="280"/>
                        </a:spcBef>
                      </a:pPr>
                      <a:r>
                        <a:rPr sz="600" dirty="0">
                          <a:latin typeface="Arial"/>
                          <a:cs typeface="Arial"/>
                        </a:rPr>
                        <a:t>$</a:t>
                      </a:r>
                      <a:r>
                        <a:rPr sz="600" spc="365" dirty="0">
                          <a:latin typeface="Arial"/>
                          <a:cs typeface="Arial"/>
                        </a:rPr>
                        <a:t> </a:t>
                      </a:r>
                      <a:r>
                        <a:rPr sz="600" spc="-10" dirty="0">
                          <a:latin typeface="Arial"/>
                          <a:cs typeface="Arial"/>
                        </a:rPr>
                        <a:t>98,296,165</a:t>
                      </a:r>
                      <a:endParaRPr sz="600">
                        <a:latin typeface="Arial"/>
                        <a:cs typeface="Arial"/>
                      </a:endParaRPr>
                    </a:p>
                  </a:txBody>
                  <a:tcPr marL="0" marR="0" marT="35560" marB="0">
                    <a:lnT w="19050">
                      <a:solidFill>
                        <a:srgbClr val="000000"/>
                      </a:solidFill>
                      <a:prstDash val="solid"/>
                    </a:lnT>
                    <a:solidFill>
                      <a:srgbClr val="D9D9D9"/>
                    </a:solidFill>
                  </a:tcPr>
                </a:tc>
                <a:extLst>
                  <a:ext uri="{0D108BD9-81ED-4DB2-BD59-A6C34878D82A}">
                    <a16:rowId xmlns:a16="http://schemas.microsoft.com/office/drawing/2014/main" val="10002"/>
                  </a:ext>
                </a:extLst>
              </a:tr>
              <a:tr h="120014">
                <a:tc>
                  <a:txBody>
                    <a:bodyPr/>
                    <a:lstStyle/>
                    <a:p>
                      <a:pPr marL="12700">
                        <a:lnSpc>
                          <a:spcPts val="625"/>
                        </a:lnSpc>
                        <a:spcBef>
                          <a:spcPts val="219"/>
                        </a:spcBef>
                      </a:pPr>
                      <a:r>
                        <a:rPr sz="600" dirty="0">
                          <a:solidFill>
                            <a:srgbClr val="FFFFFF"/>
                          </a:solidFill>
                          <a:latin typeface="Arial"/>
                          <a:cs typeface="Arial"/>
                        </a:rPr>
                        <a:t>$115</a:t>
                      </a:r>
                      <a:r>
                        <a:rPr sz="600" spc="90" dirty="0">
                          <a:solidFill>
                            <a:srgbClr val="FFFFFF"/>
                          </a:solidFill>
                          <a:latin typeface="Arial"/>
                          <a:cs typeface="Arial"/>
                        </a:rPr>
                        <a:t> </a:t>
                      </a:r>
                      <a:r>
                        <a:rPr sz="600" spc="-10" dirty="0">
                          <a:solidFill>
                            <a:srgbClr val="FFFFFF"/>
                          </a:solidFill>
                          <a:latin typeface="Arial"/>
                          <a:cs typeface="Arial"/>
                        </a:rPr>
                        <a:t>Average</a:t>
                      </a:r>
                      <a:r>
                        <a:rPr sz="600" spc="25" dirty="0">
                          <a:solidFill>
                            <a:srgbClr val="FFFFFF"/>
                          </a:solidFill>
                          <a:latin typeface="Arial"/>
                          <a:cs typeface="Arial"/>
                        </a:rPr>
                        <a:t> </a:t>
                      </a:r>
                      <a:r>
                        <a:rPr sz="600" dirty="0">
                          <a:solidFill>
                            <a:srgbClr val="FFFFFF"/>
                          </a:solidFill>
                          <a:latin typeface="Arial"/>
                          <a:cs typeface="Arial"/>
                        </a:rPr>
                        <a:t>Daily</a:t>
                      </a:r>
                      <a:r>
                        <a:rPr sz="600" spc="55" dirty="0">
                          <a:solidFill>
                            <a:srgbClr val="FFFFFF"/>
                          </a:solidFill>
                          <a:latin typeface="Arial"/>
                          <a:cs typeface="Arial"/>
                        </a:rPr>
                        <a:t> </a:t>
                      </a:r>
                      <a:r>
                        <a:rPr sz="600" spc="-10" dirty="0">
                          <a:solidFill>
                            <a:srgbClr val="FFFFFF"/>
                          </a:solidFill>
                          <a:latin typeface="Arial"/>
                          <a:cs typeface="Arial"/>
                        </a:rPr>
                        <a:t>Expenditure</a:t>
                      </a:r>
                      <a:endParaRPr sz="600">
                        <a:latin typeface="Arial"/>
                        <a:cs typeface="Arial"/>
                      </a:endParaRPr>
                    </a:p>
                  </a:txBody>
                  <a:tcPr marL="0" marR="0" marT="27939" marB="0">
                    <a:lnR w="9525">
                      <a:solidFill>
                        <a:srgbClr val="D4D4D4"/>
                      </a:solidFill>
                      <a:prstDash val="solid"/>
                    </a:lnR>
                    <a:solidFill>
                      <a:srgbClr val="233038"/>
                    </a:solidFill>
                  </a:tcPr>
                </a:tc>
                <a:tc>
                  <a:txBody>
                    <a:bodyPr/>
                    <a:lstStyle/>
                    <a:p>
                      <a:pPr marR="36195" algn="r">
                        <a:lnSpc>
                          <a:spcPts val="625"/>
                        </a:lnSpc>
                        <a:spcBef>
                          <a:spcPts val="219"/>
                        </a:spcBef>
                      </a:pPr>
                      <a:r>
                        <a:rPr sz="600" dirty="0">
                          <a:solidFill>
                            <a:srgbClr val="FFFFFF"/>
                          </a:solidFill>
                          <a:latin typeface="Arial"/>
                          <a:cs typeface="Arial"/>
                        </a:rPr>
                        <a:t>$</a:t>
                      </a:r>
                      <a:r>
                        <a:rPr sz="600" spc="365" dirty="0">
                          <a:solidFill>
                            <a:srgbClr val="FFFFFF"/>
                          </a:solidFill>
                          <a:latin typeface="Arial"/>
                          <a:cs typeface="Arial"/>
                        </a:rPr>
                        <a:t> </a:t>
                      </a:r>
                      <a:r>
                        <a:rPr sz="600" spc="-10" dirty="0">
                          <a:solidFill>
                            <a:srgbClr val="FFFFFF"/>
                          </a:solidFill>
                          <a:latin typeface="Arial"/>
                          <a:cs typeface="Arial"/>
                        </a:rPr>
                        <a:t>93,287,770</a:t>
                      </a:r>
                      <a:endParaRPr sz="600">
                        <a:latin typeface="Arial"/>
                        <a:cs typeface="Arial"/>
                      </a:endParaRPr>
                    </a:p>
                  </a:txBody>
                  <a:tcPr marL="0" marR="0" marT="27939" marB="0">
                    <a:lnL w="9525">
                      <a:solidFill>
                        <a:srgbClr val="D4D4D4"/>
                      </a:solidFill>
                      <a:prstDash val="solid"/>
                    </a:lnL>
                    <a:lnR w="9525">
                      <a:solidFill>
                        <a:srgbClr val="D4D4D4"/>
                      </a:solidFill>
                      <a:prstDash val="solid"/>
                    </a:lnR>
                    <a:solidFill>
                      <a:srgbClr val="233038"/>
                    </a:solidFill>
                  </a:tcPr>
                </a:tc>
                <a:tc>
                  <a:txBody>
                    <a:bodyPr/>
                    <a:lstStyle/>
                    <a:p>
                      <a:pPr marR="36195" algn="r">
                        <a:lnSpc>
                          <a:spcPts val="625"/>
                        </a:lnSpc>
                        <a:spcBef>
                          <a:spcPts val="219"/>
                        </a:spcBef>
                      </a:pPr>
                      <a:r>
                        <a:rPr sz="600" dirty="0">
                          <a:solidFill>
                            <a:srgbClr val="FFFFFF"/>
                          </a:solidFill>
                          <a:latin typeface="Arial"/>
                          <a:cs typeface="Arial"/>
                        </a:rPr>
                        <a:t>$</a:t>
                      </a:r>
                      <a:r>
                        <a:rPr sz="600" spc="365" dirty="0">
                          <a:solidFill>
                            <a:srgbClr val="FFFFFF"/>
                          </a:solidFill>
                          <a:latin typeface="Arial"/>
                          <a:cs typeface="Arial"/>
                        </a:rPr>
                        <a:t> </a:t>
                      </a:r>
                      <a:r>
                        <a:rPr sz="600" spc="-10" dirty="0">
                          <a:solidFill>
                            <a:srgbClr val="FFFFFF"/>
                          </a:solidFill>
                          <a:latin typeface="Arial"/>
                          <a:cs typeface="Arial"/>
                        </a:rPr>
                        <a:t>97,870,658</a:t>
                      </a:r>
                      <a:endParaRPr sz="600">
                        <a:latin typeface="Arial"/>
                        <a:cs typeface="Arial"/>
                      </a:endParaRPr>
                    </a:p>
                  </a:txBody>
                  <a:tcPr marL="0" marR="0" marT="27939" marB="0">
                    <a:lnL w="9525">
                      <a:solidFill>
                        <a:srgbClr val="D4D4D4"/>
                      </a:solidFill>
                      <a:prstDash val="solid"/>
                    </a:lnL>
                    <a:lnR w="9525">
                      <a:solidFill>
                        <a:srgbClr val="D4D4D4"/>
                      </a:solidFill>
                      <a:prstDash val="solid"/>
                    </a:lnR>
                    <a:solidFill>
                      <a:srgbClr val="233038"/>
                    </a:solidFill>
                  </a:tcPr>
                </a:tc>
                <a:tc>
                  <a:txBody>
                    <a:bodyPr/>
                    <a:lstStyle/>
                    <a:p>
                      <a:pPr marR="36195" algn="r">
                        <a:lnSpc>
                          <a:spcPts val="625"/>
                        </a:lnSpc>
                        <a:spcBef>
                          <a:spcPts val="219"/>
                        </a:spcBef>
                      </a:pPr>
                      <a:r>
                        <a:rPr sz="600" dirty="0">
                          <a:solidFill>
                            <a:srgbClr val="FFFFFF"/>
                          </a:solidFill>
                          <a:latin typeface="Arial"/>
                          <a:cs typeface="Arial"/>
                        </a:rPr>
                        <a:t>$</a:t>
                      </a:r>
                      <a:r>
                        <a:rPr sz="600" spc="-5" dirty="0">
                          <a:solidFill>
                            <a:srgbClr val="FFFFFF"/>
                          </a:solidFill>
                          <a:latin typeface="Arial"/>
                          <a:cs typeface="Arial"/>
                        </a:rPr>
                        <a:t> </a:t>
                      </a:r>
                      <a:r>
                        <a:rPr sz="600" spc="-10" dirty="0">
                          <a:solidFill>
                            <a:srgbClr val="FFFFFF"/>
                          </a:solidFill>
                          <a:latin typeface="Arial"/>
                          <a:cs typeface="Arial"/>
                        </a:rPr>
                        <a:t>102,682,690</a:t>
                      </a:r>
                      <a:endParaRPr sz="600">
                        <a:latin typeface="Arial"/>
                        <a:cs typeface="Arial"/>
                      </a:endParaRPr>
                    </a:p>
                  </a:txBody>
                  <a:tcPr marL="0" marR="0" marT="27939" marB="0">
                    <a:lnL w="9525">
                      <a:solidFill>
                        <a:srgbClr val="D4D4D4"/>
                      </a:solidFill>
                      <a:prstDash val="solid"/>
                    </a:lnL>
                    <a:lnR w="9525">
                      <a:solidFill>
                        <a:srgbClr val="D4D4D4"/>
                      </a:solidFill>
                      <a:prstDash val="solid"/>
                    </a:lnR>
                    <a:solidFill>
                      <a:srgbClr val="233038"/>
                    </a:solidFill>
                  </a:tcPr>
                </a:tc>
                <a:tc>
                  <a:txBody>
                    <a:bodyPr/>
                    <a:lstStyle/>
                    <a:p>
                      <a:pPr marR="36195" algn="r">
                        <a:lnSpc>
                          <a:spcPts val="625"/>
                        </a:lnSpc>
                        <a:spcBef>
                          <a:spcPts val="219"/>
                        </a:spcBef>
                      </a:pPr>
                      <a:r>
                        <a:rPr sz="600" dirty="0">
                          <a:solidFill>
                            <a:srgbClr val="FFFFFF"/>
                          </a:solidFill>
                          <a:latin typeface="Arial"/>
                          <a:cs typeface="Arial"/>
                        </a:rPr>
                        <a:t>$</a:t>
                      </a:r>
                      <a:r>
                        <a:rPr sz="600" spc="-5" dirty="0">
                          <a:solidFill>
                            <a:srgbClr val="FFFFFF"/>
                          </a:solidFill>
                          <a:latin typeface="Arial"/>
                          <a:cs typeface="Arial"/>
                        </a:rPr>
                        <a:t> </a:t>
                      </a:r>
                      <a:r>
                        <a:rPr sz="600" spc="-10" dirty="0">
                          <a:solidFill>
                            <a:srgbClr val="FFFFFF"/>
                          </a:solidFill>
                          <a:latin typeface="Arial"/>
                          <a:cs typeface="Arial"/>
                        </a:rPr>
                        <a:t>107,735,324</a:t>
                      </a:r>
                      <a:endParaRPr sz="600">
                        <a:latin typeface="Arial"/>
                        <a:cs typeface="Arial"/>
                      </a:endParaRPr>
                    </a:p>
                  </a:txBody>
                  <a:tcPr marL="0" marR="0" marT="27939" marB="0">
                    <a:lnL w="9525">
                      <a:solidFill>
                        <a:srgbClr val="D4D4D4"/>
                      </a:solidFill>
                      <a:prstDash val="solid"/>
                    </a:lnL>
                    <a:lnR w="9525">
                      <a:solidFill>
                        <a:srgbClr val="D4D4D4"/>
                      </a:solidFill>
                      <a:prstDash val="solid"/>
                    </a:lnR>
                    <a:solidFill>
                      <a:srgbClr val="233038"/>
                    </a:solidFill>
                  </a:tcPr>
                </a:tc>
                <a:tc>
                  <a:txBody>
                    <a:bodyPr/>
                    <a:lstStyle/>
                    <a:p>
                      <a:pPr marR="6350" algn="r">
                        <a:lnSpc>
                          <a:spcPts val="625"/>
                        </a:lnSpc>
                        <a:spcBef>
                          <a:spcPts val="219"/>
                        </a:spcBef>
                      </a:pPr>
                      <a:r>
                        <a:rPr sz="600" dirty="0">
                          <a:solidFill>
                            <a:srgbClr val="FFFFFF"/>
                          </a:solidFill>
                          <a:latin typeface="Arial"/>
                          <a:cs typeface="Arial"/>
                        </a:rPr>
                        <a:t>$</a:t>
                      </a:r>
                      <a:r>
                        <a:rPr sz="600" spc="-5" dirty="0">
                          <a:solidFill>
                            <a:srgbClr val="FFFFFF"/>
                          </a:solidFill>
                          <a:latin typeface="Arial"/>
                          <a:cs typeface="Arial"/>
                        </a:rPr>
                        <a:t> </a:t>
                      </a:r>
                      <a:r>
                        <a:rPr sz="600" spc="-10" dirty="0">
                          <a:solidFill>
                            <a:srgbClr val="FFFFFF"/>
                          </a:solidFill>
                          <a:latin typeface="Arial"/>
                          <a:cs typeface="Arial"/>
                        </a:rPr>
                        <a:t>113,040,590</a:t>
                      </a:r>
                      <a:endParaRPr sz="600">
                        <a:latin typeface="Arial"/>
                        <a:cs typeface="Arial"/>
                      </a:endParaRPr>
                    </a:p>
                  </a:txBody>
                  <a:tcPr marL="0" marR="0" marT="27939" marB="0">
                    <a:lnL w="9525">
                      <a:solidFill>
                        <a:srgbClr val="D4D4D4"/>
                      </a:solidFill>
                      <a:prstDash val="solid"/>
                    </a:lnL>
                    <a:solidFill>
                      <a:srgbClr val="233038"/>
                    </a:solidFill>
                  </a:tcPr>
                </a:tc>
                <a:extLst>
                  <a:ext uri="{0D108BD9-81ED-4DB2-BD59-A6C34878D82A}">
                    <a16:rowId xmlns:a16="http://schemas.microsoft.com/office/drawing/2014/main" val="10003"/>
                  </a:ext>
                </a:extLst>
              </a:tr>
              <a:tr h="135890">
                <a:tc>
                  <a:txBody>
                    <a:bodyPr/>
                    <a:lstStyle/>
                    <a:p>
                      <a:pPr marL="12700">
                        <a:lnSpc>
                          <a:spcPts val="690"/>
                        </a:lnSpc>
                        <a:spcBef>
                          <a:spcPts val="280"/>
                        </a:spcBef>
                      </a:pPr>
                      <a:r>
                        <a:rPr sz="600" dirty="0">
                          <a:latin typeface="Arial"/>
                          <a:cs typeface="Arial"/>
                        </a:rPr>
                        <a:t>$135</a:t>
                      </a:r>
                      <a:r>
                        <a:rPr sz="600" spc="90" dirty="0">
                          <a:latin typeface="Arial"/>
                          <a:cs typeface="Arial"/>
                        </a:rPr>
                        <a:t> </a:t>
                      </a:r>
                      <a:r>
                        <a:rPr sz="600" spc="-10" dirty="0">
                          <a:latin typeface="Arial"/>
                          <a:cs typeface="Arial"/>
                        </a:rPr>
                        <a:t>Average</a:t>
                      </a:r>
                      <a:r>
                        <a:rPr sz="600" spc="25" dirty="0">
                          <a:latin typeface="Arial"/>
                          <a:cs typeface="Arial"/>
                        </a:rPr>
                        <a:t> </a:t>
                      </a:r>
                      <a:r>
                        <a:rPr sz="600" dirty="0">
                          <a:latin typeface="Arial"/>
                          <a:cs typeface="Arial"/>
                        </a:rPr>
                        <a:t>Daily</a:t>
                      </a:r>
                      <a:r>
                        <a:rPr sz="600" spc="55" dirty="0">
                          <a:latin typeface="Arial"/>
                          <a:cs typeface="Arial"/>
                        </a:rPr>
                        <a:t> </a:t>
                      </a:r>
                      <a:r>
                        <a:rPr sz="600" spc="-10" dirty="0">
                          <a:latin typeface="Arial"/>
                          <a:cs typeface="Arial"/>
                        </a:rPr>
                        <a:t>Expenditure</a:t>
                      </a:r>
                      <a:endParaRPr sz="600">
                        <a:latin typeface="Arial"/>
                        <a:cs typeface="Arial"/>
                      </a:endParaRPr>
                    </a:p>
                  </a:txBody>
                  <a:tcPr marL="0" marR="0" marT="35560" marB="0">
                    <a:solidFill>
                      <a:srgbClr val="D9D9D9"/>
                    </a:solidFill>
                  </a:tcPr>
                </a:tc>
                <a:tc>
                  <a:txBody>
                    <a:bodyPr/>
                    <a:lstStyle/>
                    <a:p>
                      <a:pPr marR="36195" algn="r">
                        <a:lnSpc>
                          <a:spcPts val="690"/>
                        </a:lnSpc>
                        <a:spcBef>
                          <a:spcPts val="280"/>
                        </a:spcBef>
                      </a:pPr>
                      <a:r>
                        <a:rPr sz="600" dirty="0">
                          <a:latin typeface="Arial"/>
                          <a:cs typeface="Arial"/>
                        </a:rPr>
                        <a:t>$</a:t>
                      </a:r>
                      <a:r>
                        <a:rPr sz="600" spc="-5" dirty="0">
                          <a:latin typeface="Arial"/>
                          <a:cs typeface="Arial"/>
                        </a:rPr>
                        <a:t> </a:t>
                      </a:r>
                      <a:r>
                        <a:rPr sz="600" spc="-10" dirty="0">
                          <a:latin typeface="Arial"/>
                          <a:cs typeface="Arial"/>
                        </a:rPr>
                        <a:t>109,511,730</a:t>
                      </a:r>
                      <a:endParaRPr sz="600">
                        <a:latin typeface="Arial"/>
                        <a:cs typeface="Arial"/>
                      </a:endParaRPr>
                    </a:p>
                  </a:txBody>
                  <a:tcPr marL="0" marR="0" marT="35560" marB="0">
                    <a:solidFill>
                      <a:srgbClr val="D9D9D9"/>
                    </a:solidFill>
                  </a:tcPr>
                </a:tc>
                <a:tc>
                  <a:txBody>
                    <a:bodyPr/>
                    <a:lstStyle/>
                    <a:p>
                      <a:pPr marR="36195" algn="r">
                        <a:lnSpc>
                          <a:spcPts val="690"/>
                        </a:lnSpc>
                        <a:spcBef>
                          <a:spcPts val="280"/>
                        </a:spcBef>
                      </a:pPr>
                      <a:r>
                        <a:rPr sz="600" dirty="0">
                          <a:latin typeface="Arial"/>
                          <a:cs typeface="Arial"/>
                        </a:rPr>
                        <a:t>$</a:t>
                      </a:r>
                      <a:r>
                        <a:rPr sz="600" spc="-5" dirty="0">
                          <a:latin typeface="Arial"/>
                          <a:cs typeface="Arial"/>
                        </a:rPr>
                        <a:t> </a:t>
                      </a:r>
                      <a:r>
                        <a:rPr sz="600" spc="-10" dirty="0">
                          <a:latin typeface="Arial"/>
                          <a:cs typeface="Arial"/>
                        </a:rPr>
                        <a:t>114,891,642</a:t>
                      </a:r>
                      <a:endParaRPr sz="600">
                        <a:latin typeface="Arial"/>
                        <a:cs typeface="Arial"/>
                      </a:endParaRPr>
                    </a:p>
                  </a:txBody>
                  <a:tcPr marL="0" marR="0" marT="35560" marB="0">
                    <a:solidFill>
                      <a:srgbClr val="D9D9D9"/>
                    </a:solidFill>
                  </a:tcPr>
                </a:tc>
                <a:tc>
                  <a:txBody>
                    <a:bodyPr/>
                    <a:lstStyle/>
                    <a:p>
                      <a:pPr marR="36195" algn="r">
                        <a:lnSpc>
                          <a:spcPts val="690"/>
                        </a:lnSpc>
                        <a:spcBef>
                          <a:spcPts val="280"/>
                        </a:spcBef>
                      </a:pPr>
                      <a:r>
                        <a:rPr sz="600" dirty="0">
                          <a:latin typeface="Arial"/>
                          <a:cs typeface="Arial"/>
                        </a:rPr>
                        <a:t>$</a:t>
                      </a:r>
                      <a:r>
                        <a:rPr sz="600" spc="-5" dirty="0">
                          <a:latin typeface="Arial"/>
                          <a:cs typeface="Arial"/>
                        </a:rPr>
                        <a:t> </a:t>
                      </a:r>
                      <a:r>
                        <a:rPr sz="600" spc="-10" dirty="0">
                          <a:latin typeface="Arial"/>
                          <a:cs typeface="Arial"/>
                        </a:rPr>
                        <a:t>120,540,550</a:t>
                      </a:r>
                      <a:endParaRPr sz="600">
                        <a:latin typeface="Arial"/>
                        <a:cs typeface="Arial"/>
                      </a:endParaRPr>
                    </a:p>
                  </a:txBody>
                  <a:tcPr marL="0" marR="0" marT="35560" marB="0">
                    <a:solidFill>
                      <a:srgbClr val="D9D9D9"/>
                    </a:solidFill>
                  </a:tcPr>
                </a:tc>
                <a:tc>
                  <a:txBody>
                    <a:bodyPr/>
                    <a:lstStyle/>
                    <a:p>
                      <a:pPr marR="36195" algn="r">
                        <a:lnSpc>
                          <a:spcPts val="690"/>
                        </a:lnSpc>
                        <a:spcBef>
                          <a:spcPts val="280"/>
                        </a:spcBef>
                      </a:pPr>
                      <a:r>
                        <a:rPr sz="600" dirty="0">
                          <a:latin typeface="Arial"/>
                          <a:cs typeface="Arial"/>
                        </a:rPr>
                        <a:t>$</a:t>
                      </a:r>
                      <a:r>
                        <a:rPr sz="600" spc="-5" dirty="0">
                          <a:latin typeface="Arial"/>
                          <a:cs typeface="Arial"/>
                        </a:rPr>
                        <a:t> </a:t>
                      </a:r>
                      <a:r>
                        <a:rPr sz="600" spc="-10" dirty="0">
                          <a:latin typeface="Arial"/>
                          <a:cs typeface="Arial"/>
                        </a:rPr>
                        <a:t>126,471,903</a:t>
                      </a:r>
                      <a:endParaRPr sz="600">
                        <a:latin typeface="Arial"/>
                        <a:cs typeface="Arial"/>
                      </a:endParaRPr>
                    </a:p>
                  </a:txBody>
                  <a:tcPr marL="0" marR="0" marT="35560" marB="0">
                    <a:solidFill>
                      <a:srgbClr val="D9D9D9"/>
                    </a:solidFill>
                  </a:tcPr>
                </a:tc>
                <a:tc>
                  <a:txBody>
                    <a:bodyPr/>
                    <a:lstStyle/>
                    <a:p>
                      <a:pPr marR="6350" algn="r">
                        <a:lnSpc>
                          <a:spcPts val="690"/>
                        </a:lnSpc>
                        <a:spcBef>
                          <a:spcPts val="280"/>
                        </a:spcBef>
                      </a:pPr>
                      <a:r>
                        <a:rPr sz="600" dirty="0">
                          <a:latin typeface="Arial"/>
                          <a:cs typeface="Arial"/>
                        </a:rPr>
                        <a:t>$</a:t>
                      </a:r>
                      <a:r>
                        <a:rPr sz="600" spc="-5" dirty="0">
                          <a:latin typeface="Arial"/>
                          <a:cs typeface="Arial"/>
                        </a:rPr>
                        <a:t> </a:t>
                      </a:r>
                      <a:r>
                        <a:rPr sz="600" spc="-10" dirty="0">
                          <a:latin typeface="Arial"/>
                          <a:cs typeface="Arial"/>
                        </a:rPr>
                        <a:t>132,699,823</a:t>
                      </a:r>
                      <a:endParaRPr sz="600">
                        <a:latin typeface="Arial"/>
                        <a:cs typeface="Arial"/>
                      </a:endParaRPr>
                    </a:p>
                  </a:txBody>
                  <a:tcPr marL="0" marR="0" marT="35560" marB="0">
                    <a:solidFill>
                      <a:srgbClr val="D9D9D9"/>
                    </a:solidFill>
                  </a:tcPr>
                </a:tc>
                <a:extLst>
                  <a:ext uri="{0D108BD9-81ED-4DB2-BD59-A6C34878D82A}">
                    <a16:rowId xmlns:a16="http://schemas.microsoft.com/office/drawing/2014/main" val="10004"/>
                  </a:ext>
                </a:extLst>
              </a:tr>
              <a:tr h="120014">
                <a:tc>
                  <a:txBody>
                    <a:bodyPr/>
                    <a:lstStyle/>
                    <a:p>
                      <a:pPr marL="12700">
                        <a:lnSpc>
                          <a:spcPts val="625"/>
                        </a:lnSpc>
                        <a:spcBef>
                          <a:spcPts val="219"/>
                        </a:spcBef>
                      </a:pPr>
                      <a:r>
                        <a:rPr sz="600" dirty="0">
                          <a:solidFill>
                            <a:srgbClr val="FFFFFF"/>
                          </a:solidFill>
                          <a:latin typeface="Arial"/>
                          <a:cs typeface="Arial"/>
                        </a:rPr>
                        <a:t>$150</a:t>
                      </a:r>
                      <a:r>
                        <a:rPr sz="600" spc="90" dirty="0">
                          <a:solidFill>
                            <a:srgbClr val="FFFFFF"/>
                          </a:solidFill>
                          <a:latin typeface="Arial"/>
                          <a:cs typeface="Arial"/>
                        </a:rPr>
                        <a:t> </a:t>
                      </a:r>
                      <a:r>
                        <a:rPr sz="600" spc="-10" dirty="0">
                          <a:solidFill>
                            <a:srgbClr val="FFFFFF"/>
                          </a:solidFill>
                          <a:latin typeface="Arial"/>
                          <a:cs typeface="Arial"/>
                        </a:rPr>
                        <a:t>Average</a:t>
                      </a:r>
                      <a:r>
                        <a:rPr sz="600" spc="25" dirty="0">
                          <a:solidFill>
                            <a:srgbClr val="FFFFFF"/>
                          </a:solidFill>
                          <a:latin typeface="Arial"/>
                          <a:cs typeface="Arial"/>
                        </a:rPr>
                        <a:t> </a:t>
                      </a:r>
                      <a:r>
                        <a:rPr sz="600" dirty="0">
                          <a:solidFill>
                            <a:srgbClr val="FFFFFF"/>
                          </a:solidFill>
                          <a:latin typeface="Arial"/>
                          <a:cs typeface="Arial"/>
                        </a:rPr>
                        <a:t>Daily</a:t>
                      </a:r>
                      <a:r>
                        <a:rPr sz="600" spc="55" dirty="0">
                          <a:solidFill>
                            <a:srgbClr val="FFFFFF"/>
                          </a:solidFill>
                          <a:latin typeface="Arial"/>
                          <a:cs typeface="Arial"/>
                        </a:rPr>
                        <a:t> </a:t>
                      </a:r>
                      <a:r>
                        <a:rPr sz="600" spc="-10" dirty="0">
                          <a:solidFill>
                            <a:srgbClr val="FFFFFF"/>
                          </a:solidFill>
                          <a:latin typeface="Arial"/>
                          <a:cs typeface="Arial"/>
                        </a:rPr>
                        <a:t>Expenditure</a:t>
                      </a:r>
                      <a:endParaRPr sz="600">
                        <a:latin typeface="Arial"/>
                        <a:cs typeface="Arial"/>
                      </a:endParaRPr>
                    </a:p>
                  </a:txBody>
                  <a:tcPr marL="0" marR="0" marT="27939" marB="0">
                    <a:lnR w="9525">
                      <a:solidFill>
                        <a:srgbClr val="D4D4D4"/>
                      </a:solidFill>
                      <a:prstDash val="solid"/>
                    </a:lnR>
                    <a:solidFill>
                      <a:srgbClr val="233038"/>
                    </a:solidFill>
                  </a:tcPr>
                </a:tc>
                <a:tc>
                  <a:txBody>
                    <a:bodyPr/>
                    <a:lstStyle/>
                    <a:p>
                      <a:pPr marR="36195" algn="r">
                        <a:lnSpc>
                          <a:spcPts val="625"/>
                        </a:lnSpc>
                        <a:spcBef>
                          <a:spcPts val="219"/>
                        </a:spcBef>
                      </a:pPr>
                      <a:r>
                        <a:rPr sz="600" dirty="0">
                          <a:solidFill>
                            <a:srgbClr val="FFFFFF"/>
                          </a:solidFill>
                          <a:latin typeface="Arial"/>
                          <a:cs typeface="Arial"/>
                        </a:rPr>
                        <a:t>$</a:t>
                      </a:r>
                      <a:r>
                        <a:rPr sz="600" spc="-5" dirty="0">
                          <a:solidFill>
                            <a:srgbClr val="FFFFFF"/>
                          </a:solidFill>
                          <a:latin typeface="Arial"/>
                          <a:cs typeface="Arial"/>
                        </a:rPr>
                        <a:t> </a:t>
                      </a:r>
                      <a:r>
                        <a:rPr sz="600" spc="-10" dirty="0">
                          <a:solidFill>
                            <a:srgbClr val="FFFFFF"/>
                          </a:solidFill>
                          <a:latin typeface="Arial"/>
                          <a:cs typeface="Arial"/>
                        </a:rPr>
                        <a:t>121,679,700</a:t>
                      </a:r>
                      <a:endParaRPr sz="600">
                        <a:latin typeface="Arial"/>
                        <a:cs typeface="Arial"/>
                      </a:endParaRPr>
                    </a:p>
                  </a:txBody>
                  <a:tcPr marL="0" marR="0" marT="27939" marB="0">
                    <a:lnL w="9525">
                      <a:solidFill>
                        <a:srgbClr val="D4D4D4"/>
                      </a:solidFill>
                      <a:prstDash val="solid"/>
                    </a:lnL>
                    <a:lnR w="9525">
                      <a:solidFill>
                        <a:srgbClr val="D4D4D4"/>
                      </a:solidFill>
                      <a:prstDash val="solid"/>
                    </a:lnR>
                    <a:solidFill>
                      <a:srgbClr val="233038"/>
                    </a:solidFill>
                  </a:tcPr>
                </a:tc>
                <a:tc>
                  <a:txBody>
                    <a:bodyPr/>
                    <a:lstStyle/>
                    <a:p>
                      <a:pPr marR="36195" algn="r">
                        <a:lnSpc>
                          <a:spcPts val="625"/>
                        </a:lnSpc>
                        <a:spcBef>
                          <a:spcPts val="219"/>
                        </a:spcBef>
                      </a:pPr>
                      <a:r>
                        <a:rPr sz="600" dirty="0">
                          <a:solidFill>
                            <a:srgbClr val="FFFFFF"/>
                          </a:solidFill>
                          <a:latin typeface="Arial"/>
                          <a:cs typeface="Arial"/>
                        </a:rPr>
                        <a:t>$</a:t>
                      </a:r>
                      <a:r>
                        <a:rPr sz="600" spc="-5" dirty="0">
                          <a:solidFill>
                            <a:srgbClr val="FFFFFF"/>
                          </a:solidFill>
                          <a:latin typeface="Arial"/>
                          <a:cs typeface="Arial"/>
                        </a:rPr>
                        <a:t> </a:t>
                      </a:r>
                      <a:r>
                        <a:rPr sz="600" spc="-10" dirty="0">
                          <a:solidFill>
                            <a:srgbClr val="FFFFFF"/>
                          </a:solidFill>
                          <a:latin typeface="Arial"/>
                          <a:cs typeface="Arial"/>
                        </a:rPr>
                        <a:t>127,657,380</a:t>
                      </a:r>
                      <a:endParaRPr sz="600">
                        <a:latin typeface="Arial"/>
                        <a:cs typeface="Arial"/>
                      </a:endParaRPr>
                    </a:p>
                  </a:txBody>
                  <a:tcPr marL="0" marR="0" marT="27939" marB="0">
                    <a:lnL w="9525">
                      <a:solidFill>
                        <a:srgbClr val="D4D4D4"/>
                      </a:solidFill>
                      <a:prstDash val="solid"/>
                    </a:lnL>
                    <a:lnR w="9525">
                      <a:solidFill>
                        <a:srgbClr val="D4D4D4"/>
                      </a:solidFill>
                      <a:prstDash val="solid"/>
                    </a:lnR>
                    <a:solidFill>
                      <a:srgbClr val="233038"/>
                    </a:solidFill>
                  </a:tcPr>
                </a:tc>
                <a:tc>
                  <a:txBody>
                    <a:bodyPr/>
                    <a:lstStyle/>
                    <a:p>
                      <a:pPr marR="36195" algn="r">
                        <a:lnSpc>
                          <a:spcPts val="625"/>
                        </a:lnSpc>
                        <a:spcBef>
                          <a:spcPts val="219"/>
                        </a:spcBef>
                      </a:pPr>
                      <a:r>
                        <a:rPr sz="600" dirty="0">
                          <a:solidFill>
                            <a:srgbClr val="FFFFFF"/>
                          </a:solidFill>
                          <a:latin typeface="Arial"/>
                          <a:cs typeface="Arial"/>
                        </a:rPr>
                        <a:t>$</a:t>
                      </a:r>
                      <a:r>
                        <a:rPr sz="600" spc="-5" dirty="0">
                          <a:solidFill>
                            <a:srgbClr val="FFFFFF"/>
                          </a:solidFill>
                          <a:latin typeface="Arial"/>
                          <a:cs typeface="Arial"/>
                        </a:rPr>
                        <a:t> </a:t>
                      </a:r>
                      <a:r>
                        <a:rPr sz="600" spc="-10" dirty="0">
                          <a:solidFill>
                            <a:srgbClr val="FFFFFF"/>
                          </a:solidFill>
                          <a:latin typeface="Arial"/>
                          <a:cs typeface="Arial"/>
                        </a:rPr>
                        <a:t>133,933,944</a:t>
                      </a:r>
                      <a:endParaRPr sz="600">
                        <a:latin typeface="Arial"/>
                        <a:cs typeface="Arial"/>
                      </a:endParaRPr>
                    </a:p>
                  </a:txBody>
                  <a:tcPr marL="0" marR="0" marT="27939" marB="0">
                    <a:lnL w="9525">
                      <a:solidFill>
                        <a:srgbClr val="D4D4D4"/>
                      </a:solidFill>
                      <a:prstDash val="solid"/>
                    </a:lnL>
                    <a:lnR w="9525">
                      <a:solidFill>
                        <a:srgbClr val="D4D4D4"/>
                      </a:solidFill>
                      <a:prstDash val="solid"/>
                    </a:lnR>
                    <a:solidFill>
                      <a:srgbClr val="233038"/>
                    </a:solidFill>
                  </a:tcPr>
                </a:tc>
                <a:tc>
                  <a:txBody>
                    <a:bodyPr/>
                    <a:lstStyle/>
                    <a:p>
                      <a:pPr marR="36195" algn="r">
                        <a:lnSpc>
                          <a:spcPts val="625"/>
                        </a:lnSpc>
                        <a:spcBef>
                          <a:spcPts val="219"/>
                        </a:spcBef>
                      </a:pPr>
                      <a:r>
                        <a:rPr sz="600" dirty="0">
                          <a:solidFill>
                            <a:srgbClr val="FFFFFF"/>
                          </a:solidFill>
                          <a:latin typeface="Arial"/>
                          <a:cs typeface="Arial"/>
                        </a:rPr>
                        <a:t>$</a:t>
                      </a:r>
                      <a:r>
                        <a:rPr sz="600" spc="-5" dirty="0">
                          <a:solidFill>
                            <a:srgbClr val="FFFFFF"/>
                          </a:solidFill>
                          <a:latin typeface="Arial"/>
                          <a:cs typeface="Arial"/>
                        </a:rPr>
                        <a:t> </a:t>
                      </a:r>
                      <a:r>
                        <a:rPr sz="600" spc="-10" dirty="0">
                          <a:solidFill>
                            <a:srgbClr val="FFFFFF"/>
                          </a:solidFill>
                          <a:latin typeface="Arial"/>
                          <a:cs typeface="Arial"/>
                        </a:rPr>
                        <a:t>140,524,336</a:t>
                      </a:r>
                      <a:endParaRPr sz="600">
                        <a:latin typeface="Arial"/>
                        <a:cs typeface="Arial"/>
                      </a:endParaRPr>
                    </a:p>
                  </a:txBody>
                  <a:tcPr marL="0" marR="0" marT="27939" marB="0">
                    <a:lnL w="9525">
                      <a:solidFill>
                        <a:srgbClr val="D4D4D4"/>
                      </a:solidFill>
                      <a:prstDash val="solid"/>
                    </a:lnL>
                    <a:lnR w="9525">
                      <a:solidFill>
                        <a:srgbClr val="D4D4D4"/>
                      </a:solidFill>
                      <a:prstDash val="solid"/>
                    </a:lnR>
                    <a:solidFill>
                      <a:srgbClr val="233038"/>
                    </a:solidFill>
                  </a:tcPr>
                </a:tc>
                <a:tc>
                  <a:txBody>
                    <a:bodyPr/>
                    <a:lstStyle/>
                    <a:p>
                      <a:pPr marR="6350" algn="r">
                        <a:lnSpc>
                          <a:spcPts val="625"/>
                        </a:lnSpc>
                        <a:spcBef>
                          <a:spcPts val="219"/>
                        </a:spcBef>
                      </a:pPr>
                      <a:r>
                        <a:rPr sz="600" dirty="0">
                          <a:solidFill>
                            <a:srgbClr val="FFFFFF"/>
                          </a:solidFill>
                          <a:latin typeface="Arial"/>
                          <a:cs typeface="Arial"/>
                        </a:rPr>
                        <a:t>$</a:t>
                      </a:r>
                      <a:r>
                        <a:rPr sz="600" spc="-5" dirty="0">
                          <a:solidFill>
                            <a:srgbClr val="FFFFFF"/>
                          </a:solidFill>
                          <a:latin typeface="Arial"/>
                          <a:cs typeface="Arial"/>
                        </a:rPr>
                        <a:t> </a:t>
                      </a:r>
                      <a:r>
                        <a:rPr sz="600" spc="-10" dirty="0">
                          <a:solidFill>
                            <a:srgbClr val="FFFFFF"/>
                          </a:solidFill>
                          <a:latin typeface="Arial"/>
                          <a:cs typeface="Arial"/>
                        </a:rPr>
                        <a:t>147,444,248</a:t>
                      </a:r>
                      <a:endParaRPr sz="600">
                        <a:latin typeface="Arial"/>
                        <a:cs typeface="Arial"/>
                      </a:endParaRPr>
                    </a:p>
                  </a:txBody>
                  <a:tcPr marL="0" marR="0" marT="27939" marB="0">
                    <a:lnL w="9525">
                      <a:solidFill>
                        <a:srgbClr val="D4D4D4"/>
                      </a:solidFill>
                      <a:prstDash val="solid"/>
                    </a:lnL>
                    <a:solidFill>
                      <a:srgbClr val="233038"/>
                    </a:solidFill>
                  </a:tcPr>
                </a:tc>
                <a:extLst>
                  <a:ext uri="{0D108BD9-81ED-4DB2-BD59-A6C34878D82A}">
                    <a16:rowId xmlns:a16="http://schemas.microsoft.com/office/drawing/2014/main" val="10005"/>
                  </a:ext>
                </a:extLst>
              </a:tr>
              <a:tr h="135890">
                <a:tc gridSpan="6">
                  <a:txBody>
                    <a:bodyPr/>
                    <a:lstStyle/>
                    <a:p>
                      <a:pPr>
                        <a:lnSpc>
                          <a:spcPct val="100000"/>
                        </a:lnSpc>
                        <a:spcBef>
                          <a:spcPts val="219"/>
                        </a:spcBef>
                        <a:tabLst>
                          <a:tab pos="1677670" algn="l"/>
                        </a:tabLst>
                      </a:pPr>
                      <a:r>
                        <a:rPr sz="600" u="heavy" spc="-50" dirty="0">
                          <a:uFill>
                            <a:solidFill>
                              <a:srgbClr val="000000"/>
                            </a:solidFill>
                          </a:uFill>
                          <a:latin typeface="Arial"/>
                          <a:cs typeface="Arial"/>
                        </a:rPr>
                        <a:t> </a:t>
                      </a:r>
                      <a:r>
                        <a:rPr sz="600" u="heavy" dirty="0">
                          <a:uFill>
                            <a:solidFill>
                              <a:srgbClr val="000000"/>
                            </a:solidFill>
                          </a:uFill>
                          <a:latin typeface="Arial"/>
                          <a:cs typeface="Arial"/>
                        </a:rPr>
                        <a:t>$165</a:t>
                      </a:r>
                      <a:r>
                        <a:rPr sz="600" u="heavy" spc="85" dirty="0">
                          <a:uFill>
                            <a:solidFill>
                              <a:srgbClr val="000000"/>
                            </a:solidFill>
                          </a:uFill>
                          <a:latin typeface="Arial"/>
                          <a:cs typeface="Arial"/>
                        </a:rPr>
                        <a:t> </a:t>
                      </a:r>
                      <a:r>
                        <a:rPr sz="600" u="heavy" spc="-10" dirty="0">
                          <a:uFill>
                            <a:solidFill>
                              <a:srgbClr val="000000"/>
                            </a:solidFill>
                          </a:uFill>
                          <a:latin typeface="Arial"/>
                          <a:cs typeface="Arial"/>
                        </a:rPr>
                        <a:t>Average</a:t>
                      </a:r>
                      <a:r>
                        <a:rPr sz="600" u="heavy" spc="20" dirty="0">
                          <a:uFill>
                            <a:solidFill>
                              <a:srgbClr val="000000"/>
                            </a:solidFill>
                          </a:uFill>
                          <a:latin typeface="Arial"/>
                          <a:cs typeface="Arial"/>
                        </a:rPr>
                        <a:t> </a:t>
                      </a:r>
                      <a:r>
                        <a:rPr sz="600" u="heavy" dirty="0">
                          <a:uFill>
                            <a:solidFill>
                              <a:srgbClr val="000000"/>
                            </a:solidFill>
                          </a:uFill>
                          <a:latin typeface="Arial"/>
                          <a:cs typeface="Arial"/>
                        </a:rPr>
                        <a:t>Daily</a:t>
                      </a:r>
                      <a:r>
                        <a:rPr sz="600" u="heavy" spc="50" dirty="0">
                          <a:uFill>
                            <a:solidFill>
                              <a:srgbClr val="000000"/>
                            </a:solidFill>
                          </a:uFill>
                          <a:latin typeface="Arial"/>
                          <a:cs typeface="Arial"/>
                        </a:rPr>
                        <a:t> </a:t>
                      </a:r>
                      <a:r>
                        <a:rPr sz="600" u="heavy" spc="-10" dirty="0">
                          <a:uFill>
                            <a:solidFill>
                              <a:srgbClr val="000000"/>
                            </a:solidFill>
                          </a:uFill>
                          <a:latin typeface="Arial"/>
                          <a:cs typeface="Arial"/>
                        </a:rPr>
                        <a:t>Expenditure</a:t>
                      </a:r>
                      <a:r>
                        <a:rPr sz="600" u="heavy" dirty="0">
                          <a:uFill>
                            <a:solidFill>
                              <a:srgbClr val="000000"/>
                            </a:solidFill>
                          </a:uFill>
                          <a:latin typeface="Arial"/>
                          <a:cs typeface="Arial"/>
                        </a:rPr>
                        <a:t>	$</a:t>
                      </a:r>
                      <a:r>
                        <a:rPr sz="600" u="heavy" spc="40" dirty="0">
                          <a:uFill>
                            <a:solidFill>
                              <a:srgbClr val="000000"/>
                            </a:solidFill>
                          </a:uFill>
                          <a:latin typeface="Arial"/>
                          <a:cs typeface="Arial"/>
                        </a:rPr>
                        <a:t> </a:t>
                      </a:r>
                      <a:r>
                        <a:rPr sz="600" u="heavy" dirty="0">
                          <a:uFill>
                            <a:solidFill>
                              <a:srgbClr val="000000"/>
                            </a:solidFill>
                          </a:uFill>
                          <a:latin typeface="Arial"/>
                          <a:cs typeface="Arial"/>
                        </a:rPr>
                        <a:t>133,847,670</a:t>
                      </a:r>
                      <a:r>
                        <a:rPr sz="600" u="heavy" spc="325" dirty="0">
                          <a:uFill>
                            <a:solidFill>
                              <a:srgbClr val="000000"/>
                            </a:solidFill>
                          </a:uFill>
                          <a:latin typeface="Arial"/>
                          <a:cs typeface="Arial"/>
                        </a:rPr>
                        <a:t>  </a:t>
                      </a:r>
                      <a:r>
                        <a:rPr sz="600" u="heavy" dirty="0">
                          <a:uFill>
                            <a:solidFill>
                              <a:srgbClr val="000000"/>
                            </a:solidFill>
                          </a:uFill>
                          <a:latin typeface="Arial"/>
                          <a:cs typeface="Arial"/>
                        </a:rPr>
                        <a:t>$</a:t>
                      </a:r>
                      <a:r>
                        <a:rPr sz="600" u="heavy" spc="50" dirty="0">
                          <a:uFill>
                            <a:solidFill>
                              <a:srgbClr val="000000"/>
                            </a:solidFill>
                          </a:uFill>
                          <a:latin typeface="Arial"/>
                          <a:cs typeface="Arial"/>
                        </a:rPr>
                        <a:t> </a:t>
                      </a:r>
                      <a:r>
                        <a:rPr sz="600" u="heavy" dirty="0">
                          <a:uFill>
                            <a:solidFill>
                              <a:srgbClr val="000000"/>
                            </a:solidFill>
                          </a:uFill>
                          <a:latin typeface="Arial"/>
                          <a:cs typeface="Arial"/>
                        </a:rPr>
                        <a:t>140,423,118</a:t>
                      </a:r>
                      <a:r>
                        <a:rPr sz="600" u="heavy" spc="325" dirty="0">
                          <a:uFill>
                            <a:solidFill>
                              <a:srgbClr val="000000"/>
                            </a:solidFill>
                          </a:uFill>
                          <a:latin typeface="Arial"/>
                          <a:cs typeface="Arial"/>
                        </a:rPr>
                        <a:t>  </a:t>
                      </a:r>
                      <a:r>
                        <a:rPr sz="600" u="heavy" dirty="0">
                          <a:uFill>
                            <a:solidFill>
                              <a:srgbClr val="000000"/>
                            </a:solidFill>
                          </a:uFill>
                          <a:latin typeface="Arial"/>
                          <a:cs typeface="Arial"/>
                        </a:rPr>
                        <a:t>$</a:t>
                      </a:r>
                      <a:r>
                        <a:rPr sz="600" u="heavy" spc="50" dirty="0">
                          <a:uFill>
                            <a:solidFill>
                              <a:srgbClr val="000000"/>
                            </a:solidFill>
                          </a:uFill>
                          <a:latin typeface="Arial"/>
                          <a:cs typeface="Arial"/>
                        </a:rPr>
                        <a:t> </a:t>
                      </a:r>
                      <a:r>
                        <a:rPr sz="600" u="heavy" dirty="0">
                          <a:uFill>
                            <a:solidFill>
                              <a:srgbClr val="000000"/>
                            </a:solidFill>
                          </a:uFill>
                          <a:latin typeface="Arial"/>
                          <a:cs typeface="Arial"/>
                        </a:rPr>
                        <a:t>147,327,338</a:t>
                      </a:r>
                      <a:r>
                        <a:rPr sz="600" u="heavy" spc="325" dirty="0">
                          <a:uFill>
                            <a:solidFill>
                              <a:srgbClr val="000000"/>
                            </a:solidFill>
                          </a:uFill>
                          <a:latin typeface="Arial"/>
                          <a:cs typeface="Arial"/>
                        </a:rPr>
                        <a:t>  </a:t>
                      </a:r>
                      <a:r>
                        <a:rPr sz="600" u="heavy" dirty="0">
                          <a:uFill>
                            <a:solidFill>
                              <a:srgbClr val="000000"/>
                            </a:solidFill>
                          </a:uFill>
                          <a:latin typeface="Arial"/>
                          <a:cs typeface="Arial"/>
                        </a:rPr>
                        <a:t>$</a:t>
                      </a:r>
                      <a:r>
                        <a:rPr sz="600" u="heavy" spc="50" dirty="0">
                          <a:uFill>
                            <a:solidFill>
                              <a:srgbClr val="000000"/>
                            </a:solidFill>
                          </a:uFill>
                          <a:latin typeface="Arial"/>
                          <a:cs typeface="Arial"/>
                        </a:rPr>
                        <a:t> </a:t>
                      </a:r>
                      <a:r>
                        <a:rPr sz="600" u="heavy" dirty="0">
                          <a:uFill>
                            <a:solidFill>
                              <a:srgbClr val="000000"/>
                            </a:solidFill>
                          </a:uFill>
                          <a:latin typeface="Arial"/>
                          <a:cs typeface="Arial"/>
                        </a:rPr>
                        <a:t>154,576,770</a:t>
                      </a:r>
                      <a:r>
                        <a:rPr sz="600" u="heavy" spc="325" dirty="0">
                          <a:uFill>
                            <a:solidFill>
                              <a:srgbClr val="000000"/>
                            </a:solidFill>
                          </a:uFill>
                          <a:latin typeface="Arial"/>
                          <a:cs typeface="Arial"/>
                        </a:rPr>
                        <a:t>  </a:t>
                      </a:r>
                      <a:r>
                        <a:rPr sz="600" u="heavy" dirty="0">
                          <a:uFill>
                            <a:solidFill>
                              <a:srgbClr val="000000"/>
                            </a:solidFill>
                          </a:uFill>
                          <a:latin typeface="Arial"/>
                          <a:cs typeface="Arial"/>
                        </a:rPr>
                        <a:t>$</a:t>
                      </a:r>
                      <a:r>
                        <a:rPr sz="600" u="heavy" spc="50" dirty="0">
                          <a:uFill>
                            <a:solidFill>
                              <a:srgbClr val="000000"/>
                            </a:solidFill>
                          </a:uFill>
                          <a:latin typeface="Arial"/>
                          <a:cs typeface="Arial"/>
                        </a:rPr>
                        <a:t> </a:t>
                      </a:r>
                      <a:r>
                        <a:rPr sz="600" u="heavy" spc="-10" dirty="0">
                          <a:uFill>
                            <a:solidFill>
                              <a:srgbClr val="000000"/>
                            </a:solidFill>
                          </a:uFill>
                          <a:latin typeface="Arial"/>
                          <a:cs typeface="Arial"/>
                        </a:rPr>
                        <a:t>162,188,673</a:t>
                      </a:r>
                      <a:endParaRPr sz="600">
                        <a:latin typeface="Arial"/>
                        <a:cs typeface="Arial"/>
                      </a:endParaRPr>
                    </a:p>
                  </a:txBody>
                  <a:tcPr marL="0" marR="0" marT="27939" marB="0">
                    <a:solidFill>
                      <a:srgbClr val="D9D9D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14" name="object 14"/>
          <p:cNvSpPr txBox="1"/>
          <p:nvPr/>
        </p:nvSpPr>
        <p:spPr>
          <a:xfrm>
            <a:off x="4159700" y="2283980"/>
            <a:ext cx="1905635" cy="131445"/>
          </a:xfrm>
          <a:prstGeom prst="rect">
            <a:avLst/>
          </a:prstGeom>
        </p:spPr>
        <p:txBody>
          <a:bodyPr vert="horz" wrap="square" lIns="0" tIns="11430" rIns="0" bIns="0" rtlCol="0">
            <a:spAutoFit/>
          </a:bodyPr>
          <a:lstStyle/>
          <a:p>
            <a:pPr marL="12700">
              <a:lnSpc>
                <a:spcPct val="100000"/>
              </a:lnSpc>
              <a:spcBef>
                <a:spcPts val="90"/>
              </a:spcBef>
            </a:pPr>
            <a:r>
              <a:rPr sz="700" b="1" dirty="0">
                <a:solidFill>
                  <a:srgbClr val="FFFFFF"/>
                </a:solidFill>
                <a:latin typeface="Arial"/>
                <a:cs typeface="Arial"/>
              </a:rPr>
              <a:t>Total</a:t>
            </a:r>
            <a:r>
              <a:rPr sz="700" b="1" spc="5" dirty="0">
                <a:solidFill>
                  <a:srgbClr val="FFFFFF"/>
                </a:solidFill>
                <a:latin typeface="Arial"/>
                <a:cs typeface="Arial"/>
              </a:rPr>
              <a:t> </a:t>
            </a:r>
            <a:r>
              <a:rPr sz="700" b="1" dirty="0">
                <a:solidFill>
                  <a:srgbClr val="FFFFFF"/>
                </a:solidFill>
                <a:latin typeface="Arial"/>
                <a:cs typeface="Arial"/>
              </a:rPr>
              <a:t>Economic</a:t>
            </a:r>
            <a:r>
              <a:rPr sz="700" b="1" spc="-20" dirty="0">
                <a:solidFill>
                  <a:srgbClr val="FFFFFF"/>
                </a:solidFill>
                <a:latin typeface="Arial"/>
                <a:cs typeface="Arial"/>
              </a:rPr>
              <a:t> </a:t>
            </a:r>
            <a:r>
              <a:rPr sz="700" b="1" dirty="0">
                <a:solidFill>
                  <a:srgbClr val="FFFFFF"/>
                </a:solidFill>
                <a:latin typeface="Arial"/>
                <a:cs typeface="Arial"/>
              </a:rPr>
              <a:t>Impact</a:t>
            </a:r>
            <a:r>
              <a:rPr sz="700" b="1" spc="5" dirty="0">
                <a:solidFill>
                  <a:srgbClr val="FFFFFF"/>
                </a:solidFill>
                <a:latin typeface="Arial"/>
                <a:cs typeface="Arial"/>
              </a:rPr>
              <a:t> </a:t>
            </a:r>
            <a:r>
              <a:rPr sz="700" b="1" dirty="0">
                <a:solidFill>
                  <a:srgbClr val="FFFFFF"/>
                </a:solidFill>
                <a:latin typeface="Arial"/>
                <a:cs typeface="Arial"/>
              </a:rPr>
              <a:t>-</a:t>
            </a:r>
            <a:r>
              <a:rPr sz="700" b="1" spc="-30" dirty="0">
                <a:solidFill>
                  <a:srgbClr val="FFFFFF"/>
                </a:solidFill>
                <a:latin typeface="Arial"/>
                <a:cs typeface="Arial"/>
              </a:rPr>
              <a:t> </a:t>
            </a:r>
            <a:r>
              <a:rPr sz="700" b="1" spc="-10" dirty="0">
                <a:solidFill>
                  <a:srgbClr val="FFFFFF"/>
                </a:solidFill>
                <a:latin typeface="Arial"/>
                <a:cs typeface="Arial"/>
              </a:rPr>
              <a:t>Sensitivity</a:t>
            </a:r>
            <a:r>
              <a:rPr sz="700" b="1" spc="15" dirty="0">
                <a:solidFill>
                  <a:srgbClr val="FFFFFF"/>
                </a:solidFill>
                <a:latin typeface="Arial"/>
                <a:cs typeface="Arial"/>
              </a:rPr>
              <a:t> </a:t>
            </a:r>
            <a:r>
              <a:rPr sz="700" b="1" spc="-10" dirty="0">
                <a:solidFill>
                  <a:srgbClr val="FFFFFF"/>
                </a:solidFill>
                <a:latin typeface="Arial"/>
                <a:cs typeface="Arial"/>
              </a:rPr>
              <a:t>Analysis</a:t>
            </a:r>
            <a:endParaRPr sz="700">
              <a:latin typeface="Arial"/>
              <a:cs typeface="Arial"/>
            </a:endParaRPr>
          </a:p>
        </p:txBody>
      </p:sp>
      <p:graphicFrame>
        <p:nvGraphicFramePr>
          <p:cNvPr id="15" name="object 15"/>
          <p:cNvGraphicFramePr>
            <a:graphicFrameLocks noGrp="1"/>
          </p:cNvGraphicFramePr>
          <p:nvPr/>
        </p:nvGraphicFramePr>
        <p:xfrm>
          <a:off x="4130484" y="858114"/>
          <a:ext cx="4760593" cy="1164590"/>
        </p:xfrm>
        <a:graphic>
          <a:graphicData uri="http://schemas.openxmlformats.org/drawingml/2006/table">
            <a:tbl>
              <a:tblPr firstRow="1" bandRow="1">
                <a:tableStyleId>{2D5ABB26-0587-4C30-8999-92F81FD0307C}</a:tableStyleId>
              </a:tblPr>
              <a:tblGrid>
                <a:gridCol w="1512570">
                  <a:extLst>
                    <a:ext uri="{9D8B030D-6E8A-4147-A177-3AD203B41FA5}">
                      <a16:colId xmlns:a16="http://schemas.microsoft.com/office/drawing/2014/main" val="20000"/>
                    </a:ext>
                  </a:extLst>
                </a:gridCol>
                <a:gridCol w="649605">
                  <a:extLst>
                    <a:ext uri="{9D8B030D-6E8A-4147-A177-3AD203B41FA5}">
                      <a16:colId xmlns:a16="http://schemas.microsoft.com/office/drawing/2014/main" val="20001"/>
                    </a:ext>
                  </a:extLst>
                </a:gridCol>
                <a:gridCol w="649605">
                  <a:extLst>
                    <a:ext uri="{9D8B030D-6E8A-4147-A177-3AD203B41FA5}">
                      <a16:colId xmlns:a16="http://schemas.microsoft.com/office/drawing/2014/main" val="20002"/>
                    </a:ext>
                  </a:extLst>
                </a:gridCol>
                <a:gridCol w="649605">
                  <a:extLst>
                    <a:ext uri="{9D8B030D-6E8A-4147-A177-3AD203B41FA5}">
                      <a16:colId xmlns:a16="http://schemas.microsoft.com/office/drawing/2014/main" val="20003"/>
                    </a:ext>
                  </a:extLst>
                </a:gridCol>
                <a:gridCol w="649604">
                  <a:extLst>
                    <a:ext uri="{9D8B030D-6E8A-4147-A177-3AD203B41FA5}">
                      <a16:colId xmlns:a16="http://schemas.microsoft.com/office/drawing/2014/main" val="20004"/>
                    </a:ext>
                  </a:extLst>
                </a:gridCol>
                <a:gridCol w="649604">
                  <a:extLst>
                    <a:ext uri="{9D8B030D-6E8A-4147-A177-3AD203B41FA5}">
                      <a16:colId xmlns:a16="http://schemas.microsoft.com/office/drawing/2014/main" val="20005"/>
                    </a:ext>
                  </a:extLst>
                </a:gridCol>
              </a:tblGrid>
              <a:tr h="102870">
                <a:tc gridSpan="6">
                  <a:txBody>
                    <a:bodyPr/>
                    <a:lstStyle/>
                    <a:p>
                      <a:pPr marL="40005">
                        <a:lnSpc>
                          <a:spcPts val="705"/>
                        </a:lnSpc>
                        <a:spcBef>
                          <a:spcPts val="10"/>
                        </a:spcBef>
                      </a:pPr>
                      <a:r>
                        <a:rPr sz="600" b="1" spc="10" dirty="0">
                          <a:solidFill>
                            <a:srgbClr val="FFFFFF"/>
                          </a:solidFill>
                          <a:latin typeface="Arial"/>
                          <a:cs typeface="Arial"/>
                        </a:rPr>
                        <a:t>Number</a:t>
                      </a:r>
                      <a:r>
                        <a:rPr sz="600" b="1" spc="25" dirty="0">
                          <a:solidFill>
                            <a:srgbClr val="FFFFFF"/>
                          </a:solidFill>
                          <a:latin typeface="Arial"/>
                          <a:cs typeface="Arial"/>
                        </a:rPr>
                        <a:t> </a:t>
                      </a:r>
                      <a:r>
                        <a:rPr sz="600" b="1" spc="10" dirty="0">
                          <a:solidFill>
                            <a:srgbClr val="FFFFFF"/>
                          </a:solidFill>
                          <a:latin typeface="Arial"/>
                          <a:cs typeface="Arial"/>
                        </a:rPr>
                        <a:t>of</a:t>
                      </a:r>
                      <a:r>
                        <a:rPr sz="600" b="1" spc="70" dirty="0">
                          <a:solidFill>
                            <a:srgbClr val="FFFFFF"/>
                          </a:solidFill>
                          <a:latin typeface="Arial"/>
                          <a:cs typeface="Arial"/>
                        </a:rPr>
                        <a:t> </a:t>
                      </a:r>
                      <a:r>
                        <a:rPr sz="600" b="1" spc="10" dirty="0">
                          <a:solidFill>
                            <a:srgbClr val="FFFFFF"/>
                          </a:solidFill>
                          <a:latin typeface="Arial"/>
                          <a:cs typeface="Arial"/>
                        </a:rPr>
                        <a:t>Teams</a:t>
                      </a:r>
                      <a:r>
                        <a:rPr sz="600" b="1" spc="55" dirty="0">
                          <a:solidFill>
                            <a:srgbClr val="FFFFFF"/>
                          </a:solidFill>
                          <a:latin typeface="Arial"/>
                          <a:cs typeface="Arial"/>
                        </a:rPr>
                        <a:t> </a:t>
                      </a:r>
                      <a:r>
                        <a:rPr sz="600" b="1" spc="10" dirty="0">
                          <a:solidFill>
                            <a:srgbClr val="FFFFFF"/>
                          </a:solidFill>
                          <a:latin typeface="Arial"/>
                          <a:cs typeface="Arial"/>
                        </a:rPr>
                        <a:t>Per</a:t>
                      </a:r>
                      <a:r>
                        <a:rPr sz="600" b="1" spc="30" dirty="0">
                          <a:solidFill>
                            <a:srgbClr val="FFFFFF"/>
                          </a:solidFill>
                          <a:latin typeface="Arial"/>
                          <a:cs typeface="Arial"/>
                        </a:rPr>
                        <a:t> </a:t>
                      </a:r>
                      <a:r>
                        <a:rPr sz="600" b="1" spc="-20" dirty="0">
                          <a:solidFill>
                            <a:srgbClr val="FFFFFF"/>
                          </a:solidFill>
                          <a:latin typeface="Arial"/>
                          <a:cs typeface="Arial"/>
                        </a:rPr>
                        <a:t>Year</a:t>
                      </a:r>
                      <a:endParaRPr sz="600">
                        <a:latin typeface="Arial"/>
                        <a:cs typeface="Arial"/>
                      </a:endParaRPr>
                    </a:p>
                  </a:txBody>
                  <a:tcPr marL="0" marR="0" marT="1270" marB="0">
                    <a:lnL w="9525">
                      <a:solidFill>
                        <a:srgbClr val="D4D4D4"/>
                      </a:solidFill>
                      <a:prstDash val="solid"/>
                    </a:lnL>
                    <a:lnT w="9525">
                      <a:solidFill>
                        <a:srgbClr val="D4D4D4"/>
                      </a:solidFill>
                      <a:prstDash val="solid"/>
                    </a:lnT>
                    <a:lnB w="9525">
                      <a:solidFill>
                        <a:srgbClr val="000000"/>
                      </a:solidFill>
                      <a:prstDash val="solid"/>
                    </a:lnB>
                    <a:solidFill>
                      <a:srgbClr val="769DA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95885">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233038"/>
                    </a:solidFill>
                  </a:tcPr>
                </a:tc>
                <a:tc>
                  <a:txBody>
                    <a:bodyPr/>
                    <a:lstStyle/>
                    <a:p>
                      <a:pPr marL="210185">
                        <a:lnSpc>
                          <a:spcPts val="595"/>
                        </a:lnSpc>
                        <a:spcBef>
                          <a:spcPts val="60"/>
                        </a:spcBef>
                      </a:pPr>
                      <a:r>
                        <a:rPr sz="550" b="1" dirty="0">
                          <a:solidFill>
                            <a:srgbClr val="FFFFFF"/>
                          </a:solidFill>
                          <a:latin typeface="Arial"/>
                          <a:cs typeface="Arial"/>
                        </a:rPr>
                        <a:t>Year</a:t>
                      </a:r>
                      <a:r>
                        <a:rPr sz="550" b="1" spc="165" dirty="0">
                          <a:solidFill>
                            <a:srgbClr val="FFFFFF"/>
                          </a:solidFill>
                          <a:latin typeface="Arial"/>
                          <a:cs typeface="Arial"/>
                        </a:rPr>
                        <a:t> </a:t>
                      </a:r>
                      <a:r>
                        <a:rPr sz="550" b="1" spc="-50" dirty="0">
                          <a:solidFill>
                            <a:srgbClr val="FFFFFF"/>
                          </a:solidFill>
                          <a:latin typeface="Arial"/>
                          <a:cs typeface="Arial"/>
                        </a:rPr>
                        <a:t>1</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233038"/>
                    </a:solidFill>
                  </a:tcPr>
                </a:tc>
                <a:tc>
                  <a:txBody>
                    <a:bodyPr/>
                    <a:lstStyle/>
                    <a:p>
                      <a:pPr marL="210185">
                        <a:lnSpc>
                          <a:spcPts val="595"/>
                        </a:lnSpc>
                        <a:spcBef>
                          <a:spcPts val="60"/>
                        </a:spcBef>
                      </a:pPr>
                      <a:r>
                        <a:rPr sz="550" b="1" dirty="0">
                          <a:solidFill>
                            <a:srgbClr val="FFFFFF"/>
                          </a:solidFill>
                          <a:latin typeface="Arial"/>
                          <a:cs typeface="Arial"/>
                        </a:rPr>
                        <a:t>Year</a:t>
                      </a:r>
                      <a:r>
                        <a:rPr sz="550" b="1" spc="165" dirty="0">
                          <a:solidFill>
                            <a:srgbClr val="FFFFFF"/>
                          </a:solidFill>
                          <a:latin typeface="Arial"/>
                          <a:cs typeface="Arial"/>
                        </a:rPr>
                        <a:t> </a:t>
                      </a:r>
                      <a:r>
                        <a:rPr sz="550" b="1" spc="-50" dirty="0">
                          <a:solidFill>
                            <a:srgbClr val="FFFFFF"/>
                          </a:solidFill>
                          <a:latin typeface="Arial"/>
                          <a:cs typeface="Arial"/>
                        </a:rPr>
                        <a:t>2</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233038"/>
                    </a:solidFill>
                  </a:tcPr>
                </a:tc>
                <a:tc>
                  <a:txBody>
                    <a:bodyPr/>
                    <a:lstStyle/>
                    <a:p>
                      <a:pPr marL="210185">
                        <a:lnSpc>
                          <a:spcPts val="595"/>
                        </a:lnSpc>
                        <a:spcBef>
                          <a:spcPts val="60"/>
                        </a:spcBef>
                      </a:pPr>
                      <a:r>
                        <a:rPr sz="550" b="1" dirty="0">
                          <a:solidFill>
                            <a:srgbClr val="FFFFFF"/>
                          </a:solidFill>
                          <a:latin typeface="Arial"/>
                          <a:cs typeface="Arial"/>
                        </a:rPr>
                        <a:t>Year</a:t>
                      </a:r>
                      <a:r>
                        <a:rPr sz="550" b="1" spc="165" dirty="0">
                          <a:solidFill>
                            <a:srgbClr val="FFFFFF"/>
                          </a:solidFill>
                          <a:latin typeface="Arial"/>
                          <a:cs typeface="Arial"/>
                        </a:rPr>
                        <a:t> </a:t>
                      </a:r>
                      <a:r>
                        <a:rPr sz="550" b="1" spc="-50" dirty="0">
                          <a:solidFill>
                            <a:srgbClr val="FFFFFF"/>
                          </a:solidFill>
                          <a:latin typeface="Arial"/>
                          <a:cs typeface="Arial"/>
                        </a:rPr>
                        <a:t>3</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233038"/>
                    </a:solidFill>
                  </a:tcPr>
                </a:tc>
                <a:tc>
                  <a:txBody>
                    <a:bodyPr/>
                    <a:lstStyle/>
                    <a:p>
                      <a:pPr marL="210185">
                        <a:lnSpc>
                          <a:spcPts val="595"/>
                        </a:lnSpc>
                        <a:spcBef>
                          <a:spcPts val="60"/>
                        </a:spcBef>
                      </a:pPr>
                      <a:r>
                        <a:rPr sz="550" b="1" dirty="0">
                          <a:solidFill>
                            <a:srgbClr val="FFFFFF"/>
                          </a:solidFill>
                          <a:latin typeface="Arial"/>
                          <a:cs typeface="Arial"/>
                        </a:rPr>
                        <a:t>Year</a:t>
                      </a:r>
                      <a:r>
                        <a:rPr sz="550" b="1" spc="165" dirty="0">
                          <a:solidFill>
                            <a:srgbClr val="FFFFFF"/>
                          </a:solidFill>
                          <a:latin typeface="Arial"/>
                          <a:cs typeface="Arial"/>
                        </a:rPr>
                        <a:t> </a:t>
                      </a:r>
                      <a:r>
                        <a:rPr sz="550" b="1" spc="-50" dirty="0">
                          <a:solidFill>
                            <a:srgbClr val="FFFFFF"/>
                          </a:solidFill>
                          <a:latin typeface="Arial"/>
                          <a:cs typeface="Arial"/>
                        </a:rPr>
                        <a:t>4</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233038"/>
                    </a:solidFill>
                  </a:tcPr>
                </a:tc>
                <a:tc>
                  <a:txBody>
                    <a:bodyPr/>
                    <a:lstStyle/>
                    <a:p>
                      <a:pPr marL="210185">
                        <a:lnSpc>
                          <a:spcPts val="595"/>
                        </a:lnSpc>
                        <a:spcBef>
                          <a:spcPts val="60"/>
                        </a:spcBef>
                      </a:pPr>
                      <a:r>
                        <a:rPr sz="550" b="1" dirty="0">
                          <a:solidFill>
                            <a:srgbClr val="FFFFFF"/>
                          </a:solidFill>
                          <a:latin typeface="Arial"/>
                          <a:cs typeface="Arial"/>
                        </a:rPr>
                        <a:t>Year</a:t>
                      </a:r>
                      <a:r>
                        <a:rPr sz="550" b="1" spc="165" dirty="0">
                          <a:solidFill>
                            <a:srgbClr val="FFFFFF"/>
                          </a:solidFill>
                          <a:latin typeface="Arial"/>
                          <a:cs typeface="Arial"/>
                        </a:rPr>
                        <a:t> </a:t>
                      </a:r>
                      <a:r>
                        <a:rPr sz="550" b="1" spc="-50" dirty="0">
                          <a:solidFill>
                            <a:srgbClr val="FFFFFF"/>
                          </a:solidFill>
                          <a:latin typeface="Arial"/>
                          <a:cs typeface="Arial"/>
                        </a:rPr>
                        <a:t>5</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233038"/>
                    </a:solidFill>
                  </a:tcPr>
                </a:tc>
                <a:extLst>
                  <a:ext uri="{0D108BD9-81ED-4DB2-BD59-A6C34878D82A}">
                    <a16:rowId xmlns:a16="http://schemas.microsoft.com/office/drawing/2014/main" val="10001"/>
                  </a:ext>
                </a:extLst>
              </a:tr>
              <a:tr h="95885">
                <a:tc>
                  <a:txBody>
                    <a:bodyPr/>
                    <a:lstStyle/>
                    <a:p>
                      <a:pPr marL="18415">
                        <a:lnSpc>
                          <a:spcPts val="595"/>
                        </a:lnSpc>
                        <a:spcBef>
                          <a:spcPts val="60"/>
                        </a:spcBef>
                      </a:pPr>
                      <a:r>
                        <a:rPr sz="550" spc="10" dirty="0">
                          <a:solidFill>
                            <a:srgbClr val="FFFFFF"/>
                          </a:solidFill>
                          <a:latin typeface="Arial"/>
                          <a:cs typeface="Arial"/>
                        </a:rPr>
                        <a:t>Spring</a:t>
                      </a:r>
                      <a:r>
                        <a:rPr sz="550" spc="100" dirty="0">
                          <a:solidFill>
                            <a:srgbClr val="FFFFFF"/>
                          </a:solidFill>
                          <a:latin typeface="Arial"/>
                          <a:cs typeface="Arial"/>
                        </a:rPr>
                        <a:t> </a:t>
                      </a:r>
                      <a:r>
                        <a:rPr sz="550" spc="10" dirty="0">
                          <a:solidFill>
                            <a:srgbClr val="FFFFFF"/>
                          </a:solidFill>
                          <a:latin typeface="Arial"/>
                          <a:cs typeface="Arial"/>
                        </a:rPr>
                        <a:t>Tournaments</a:t>
                      </a:r>
                      <a:r>
                        <a:rPr sz="550" spc="80" dirty="0">
                          <a:solidFill>
                            <a:srgbClr val="FFFFFF"/>
                          </a:solidFill>
                          <a:latin typeface="Arial"/>
                          <a:cs typeface="Arial"/>
                        </a:rPr>
                        <a:t> </a:t>
                      </a:r>
                      <a:r>
                        <a:rPr sz="550" spc="10" dirty="0">
                          <a:solidFill>
                            <a:srgbClr val="FFFFFF"/>
                          </a:solidFill>
                          <a:latin typeface="Arial"/>
                          <a:cs typeface="Arial"/>
                        </a:rPr>
                        <a:t>and</a:t>
                      </a:r>
                      <a:r>
                        <a:rPr sz="550" spc="85" dirty="0">
                          <a:solidFill>
                            <a:srgbClr val="FFFFFF"/>
                          </a:solidFill>
                          <a:latin typeface="Arial"/>
                          <a:cs typeface="Arial"/>
                        </a:rPr>
                        <a:t> </a:t>
                      </a:r>
                      <a:r>
                        <a:rPr sz="550" spc="-10" dirty="0">
                          <a:solidFill>
                            <a:srgbClr val="FFFFFF"/>
                          </a:solidFill>
                          <a:latin typeface="Arial"/>
                          <a:cs typeface="Arial"/>
                        </a:rPr>
                        <a:t>Events</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1,584</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1,663</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1,746</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1,834</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1,925</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extLst>
                  <a:ext uri="{0D108BD9-81ED-4DB2-BD59-A6C34878D82A}">
                    <a16:rowId xmlns:a16="http://schemas.microsoft.com/office/drawing/2014/main" val="10002"/>
                  </a:ext>
                </a:extLst>
              </a:tr>
              <a:tr h="95885">
                <a:tc>
                  <a:txBody>
                    <a:bodyPr/>
                    <a:lstStyle/>
                    <a:p>
                      <a:pPr marL="18415">
                        <a:lnSpc>
                          <a:spcPts val="595"/>
                        </a:lnSpc>
                        <a:spcBef>
                          <a:spcPts val="60"/>
                        </a:spcBef>
                      </a:pPr>
                      <a:r>
                        <a:rPr sz="550" spc="10" dirty="0">
                          <a:solidFill>
                            <a:srgbClr val="FFFFFF"/>
                          </a:solidFill>
                          <a:latin typeface="Arial"/>
                          <a:cs typeface="Arial"/>
                        </a:rPr>
                        <a:t>Summer</a:t>
                      </a:r>
                      <a:r>
                        <a:rPr sz="550" spc="70" dirty="0">
                          <a:solidFill>
                            <a:srgbClr val="FFFFFF"/>
                          </a:solidFill>
                          <a:latin typeface="Arial"/>
                          <a:cs typeface="Arial"/>
                        </a:rPr>
                        <a:t> </a:t>
                      </a:r>
                      <a:r>
                        <a:rPr sz="550" spc="10" dirty="0">
                          <a:solidFill>
                            <a:srgbClr val="FFFFFF"/>
                          </a:solidFill>
                          <a:latin typeface="Arial"/>
                          <a:cs typeface="Arial"/>
                        </a:rPr>
                        <a:t>Tournaments</a:t>
                      </a:r>
                      <a:r>
                        <a:rPr sz="550" spc="105" dirty="0">
                          <a:solidFill>
                            <a:srgbClr val="FFFFFF"/>
                          </a:solidFill>
                          <a:latin typeface="Arial"/>
                          <a:cs typeface="Arial"/>
                        </a:rPr>
                        <a:t> </a:t>
                      </a:r>
                      <a:r>
                        <a:rPr sz="550" spc="10" dirty="0">
                          <a:solidFill>
                            <a:srgbClr val="FFFFFF"/>
                          </a:solidFill>
                          <a:latin typeface="Arial"/>
                          <a:cs typeface="Arial"/>
                        </a:rPr>
                        <a:t>and</a:t>
                      </a:r>
                      <a:r>
                        <a:rPr sz="550" spc="110" dirty="0">
                          <a:solidFill>
                            <a:srgbClr val="FFFFFF"/>
                          </a:solidFill>
                          <a:latin typeface="Arial"/>
                          <a:cs typeface="Arial"/>
                        </a:rPr>
                        <a:t> </a:t>
                      </a:r>
                      <a:r>
                        <a:rPr sz="550" spc="-10" dirty="0">
                          <a:solidFill>
                            <a:srgbClr val="FFFFFF"/>
                          </a:solidFill>
                          <a:latin typeface="Arial"/>
                          <a:cs typeface="Arial"/>
                        </a:rPr>
                        <a:t>Events</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2,800</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2,940</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3,087</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3,241</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3,403</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extLst>
                  <a:ext uri="{0D108BD9-81ED-4DB2-BD59-A6C34878D82A}">
                    <a16:rowId xmlns:a16="http://schemas.microsoft.com/office/drawing/2014/main" val="10003"/>
                  </a:ext>
                </a:extLst>
              </a:tr>
              <a:tr h="95885">
                <a:tc>
                  <a:txBody>
                    <a:bodyPr/>
                    <a:lstStyle/>
                    <a:p>
                      <a:pPr marL="18415">
                        <a:lnSpc>
                          <a:spcPts val="595"/>
                        </a:lnSpc>
                        <a:spcBef>
                          <a:spcPts val="60"/>
                        </a:spcBef>
                      </a:pPr>
                      <a:r>
                        <a:rPr sz="550" dirty="0">
                          <a:solidFill>
                            <a:srgbClr val="FFFFFF"/>
                          </a:solidFill>
                          <a:latin typeface="Arial"/>
                          <a:cs typeface="Arial"/>
                        </a:rPr>
                        <a:t>Fall</a:t>
                      </a:r>
                      <a:r>
                        <a:rPr sz="550" spc="50" dirty="0">
                          <a:solidFill>
                            <a:srgbClr val="FFFFFF"/>
                          </a:solidFill>
                          <a:latin typeface="Arial"/>
                          <a:cs typeface="Arial"/>
                        </a:rPr>
                        <a:t> </a:t>
                      </a:r>
                      <a:r>
                        <a:rPr sz="550" spc="10" dirty="0">
                          <a:solidFill>
                            <a:srgbClr val="FFFFFF"/>
                          </a:solidFill>
                          <a:latin typeface="Arial"/>
                          <a:cs typeface="Arial"/>
                        </a:rPr>
                        <a:t>Tournaments</a:t>
                      </a:r>
                      <a:r>
                        <a:rPr sz="550" spc="75" dirty="0">
                          <a:solidFill>
                            <a:srgbClr val="FFFFFF"/>
                          </a:solidFill>
                          <a:latin typeface="Arial"/>
                          <a:cs typeface="Arial"/>
                        </a:rPr>
                        <a:t> </a:t>
                      </a:r>
                      <a:r>
                        <a:rPr sz="550" spc="10" dirty="0">
                          <a:solidFill>
                            <a:srgbClr val="FFFFFF"/>
                          </a:solidFill>
                          <a:latin typeface="Arial"/>
                          <a:cs typeface="Arial"/>
                        </a:rPr>
                        <a:t>and</a:t>
                      </a:r>
                      <a:r>
                        <a:rPr sz="550" spc="80" dirty="0">
                          <a:solidFill>
                            <a:srgbClr val="FFFFFF"/>
                          </a:solidFill>
                          <a:latin typeface="Arial"/>
                          <a:cs typeface="Arial"/>
                        </a:rPr>
                        <a:t> </a:t>
                      </a:r>
                      <a:r>
                        <a:rPr sz="550" spc="-10" dirty="0">
                          <a:solidFill>
                            <a:srgbClr val="FFFFFF"/>
                          </a:solidFill>
                          <a:latin typeface="Arial"/>
                          <a:cs typeface="Arial"/>
                        </a:rPr>
                        <a:t>Events</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1,632</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1,714</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1,799</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1,889</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1,984</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D4D4D4"/>
                      </a:solidFill>
                      <a:prstDash val="solid"/>
                    </a:lnB>
                    <a:solidFill>
                      <a:srgbClr val="233038"/>
                    </a:solidFill>
                  </a:tcPr>
                </a:tc>
                <a:extLst>
                  <a:ext uri="{0D108BD9-81ED-4DB2-BD59-A6C34878D82A}">
                    <a16:rowId xmlns:a16="http://schemas.microsoft.com/office/drawing/2014/main" val="10004"/>
                  </a:ext>
                </a:extLst>
              </a:tr>
              <a:tr h="95885">
                <a:tc>
                  <a:txBody>
                    <a:bodyPr/>
                    <a:lstStyle/>
                    <a:p>
                      <a:pPr marL="18415">
                        <a:lnSpc>
                          <a:spcPts val="595"/>
                        </a:lnSpc>
                        <a:spcBef>
                          <a:spcPts val="60"/>
                        </a:spcBef>
                      </a:pPr>
                      <a:r>
                        <a:rPr sz="550" spc="10" dirty="0">
                          <a:solidFill>
                            <a:srgbClr val="FFFFFF"/>
                          </a:solidFill>
                          <a:latin typeface="Arial"/>
                          <a:cs typeface="Arial"/>
                        </a:rPr>
                        <a:t>Winter</a:t>
                      </a:r>
                      <a:r>
                        <a:rPr sz="550" spc="45" dirty="0">
                          <a:solidFill>
                            <a:srgbClr val="FFFFFF"/>
                          </a:solidFill>
                          <a:latin typeface="Arial"/>
                          <a:cs typeface="Arial"/>
                        </a:rPr>
                        <a:t> </a:t>
                      </a:r>
                      <a:r>
                        <a:rPr sz="550" spc="10" dirty="0">
                          <a:solidFill>
                            <a:srgbClr val="FFFFFF"/>
                          </a:solidFill>
                          <a:latin typeface="Arial"/>
                          <a:cs typeface="Arial"/>
                        </a:rPr>
                        <a:t>Tournaments</a:t>
                      </a:r>
                      <a:r>
                        <a:rPr sz="550" spc="70" dirty="0">
                          <a:solidFill>
                            <a:srgbClr val="FFFFFF"/>
                          </a:solidFill>
                          <a:latin typeface="Arial"/>
                          <a:cs typeface="Arial"/>
                        </a:rPr>
                        <a:t> </a:t>
                      </a:r>
                      <a:r>
                        <a:rPr sz="550" spc="10" dirty="0">
                          <a:solidFill>
                            <a:srgbClr val="FFFFFF"/>
                          </a:solidFill>
                          <a:latin typeface="Arial"/>
                          <a:cs typeface="Arial"/>
                        </a:rPr>
                        <a:t>and</a:t>
                      </a:r>
                      <a:r>
                        <a:rPr sz="550" spc="75" dirty="0">
                          <a:solidFill>
                            <a:srgbClr val="FFFFFF"/>
                          </a:solidFill>
                          <a:latin typeface="Arial"/>
                          <a:cs typeface="Arial"/>
                        </a:rPr>
                        <a:t> </a:t>
                      </a:r>
                      <a:r>
                        <a:rPr sz="550" spc="-10" dirty="0">
                          <a:solidFill>
                            <a:srgbClr val="FFFFFF"/>
                          </a:solidFill>
                          <a:latin typeface="Arial"/>
                          <a:cs typeface="Arial"/>
                        </a:rPr>
                        <a:t>Events</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1,232</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1,294</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1,358</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1,426</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tc>
                  <a:txBody>
                    <a:bodyPr/>
                    <a:lstStyle/>
                    <a:p>
                      <a:pPr marR="32384" algn="r">
                        <a:lnSpc>
                          <a:spcPts val="595"/>
                        </a:lnSpc>
                        <a:spcBef>
                          <a:spcPts val="60"/>
                        </a:spcBef>
                      </a:pPr>
                      <a:r>
                        <a:rPr sz="550" b="1" spc="-10" dirty="0">
                          <a:solidFill>
                            <a:srgbClr val="FFFFFF"/>
                          </a:solidFill>
                          <a:latin typeface="Arial"/>
                          <a:cs typeface="Arial"/>
                        </a:rPr>
                        <a:t>1,498</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extLst>
                  <a:ext uri="{0D108BD9-81ED-4DB2-BD59-A6C34878D82A}">
                    <a16:rowId xmlns:a16="http://schemas.microsoft.com/office/drawing/2014/main" val="10005"/>
                  </a:ext>
                </a:extLst>
              </a:tr>
              <a:tr h="95885">
                <a:tc>
                  <a:txBody>
                    <a:bodyPr/>
                    <a:lstStyle/>
                    <a:p>
                      <a:pPr marL="18415">
                        <a:lnSpc>
                          <a:spcPts val="595"/>
                        </a:lnSpc>
                        <a:spcBef>
                          <a:spcPts val="60"/>
                        </a:spcBef>
                      </a:pPr>
                      <a:r>
                        <a:rPr sz="550" b="1" dirty="0">
                          <a:solidFill>
                            <a:srgbClr val="FFFFFF"/>
                          </a:solidFill>
                          <a:latin typeface="Arial"/>
                          <a:cs typeface="Arial"/>
                        </a:rPr>
                        <a:t>Total</a:t>
                      </a:r>
                      <a:r>
                        <a:rPr sz="550" b="1" spc="145" dirty="0">
                          <a:solidFill>
                            <a:srgbClr val="FFFFFF"/>
                          </a:solidFill>
                          <a:latin typeface="Arial"/>
                          <a:cs typeface="Arial"/>
                        </a:rPr>
                        <a:t> </a:t>
                      </a:r>
                      <a:r>
                        <a:rPr sz="550" b="1" dirty="0">
                          <a:solidFill>
                            <a:srgbClr val="FFFFFF"/>
                          </a:solidFill>
                          <a:latin typeface="Arial"/>
                          <a:cs typeface="Arial"/>
                        </a:rPr>
                        <a:t>Number</a:t>
                      </a:r>
                      <a:r>
                        <a:rPr sz="550" b="1" spc="120" dirty="0">
                          <a:solidFill>
                            <a:srgbClr val="FFFFFF"/>
                          </a:solidFill>
                          <a:latin typeface="Arial"/>
                          <a:cs typeface="Arial"/>
                        </a:rPr>
                        <a:t> </a:t>
                      </a:r>
                      <a:r>
                        <a:rPr sz="550" b="1" dirty="0">
                          <a:solidFill>
                            <a:srgbClr val="FFFFFF"/>
                          </a:solidFill>
                          <a:latin typeface="Arial"/>
                          <a:cs typeface="Arial"/>
                        </a:rPr>
                        <a:t>of</a:t>
                      </a:r>
                      <a:r>
                        <a:rPr sz="550" b="1" spc="80" dirty="0">
                          <a:solidFill>
                            <a:srgbClr val="FFFFFF"/>
                          </a:solidFill>
                          <a:latin typeface="Arial"/>
                          <a:cs typeface="Arial"/>
                        </a:rPr>
                        <a:t> </a:t>
                      </a:r>
                      <a:r>
                        <a:rPr sz="550" b="1" dirty="0">
                          <a:solidFill>
                            <a:srgbClr val="FFFFFF"/>
                          </a:solidFill>
                          <a:latin typeface="Arial"/>
                          <a:cs typeface="Arial"/>
                        </a:rPr>
                        <a:t>Teams</a:t>
                      </a:r>
                      <a:r>
                        <a:rPr sz="550" b="1" spc="80" dirty="0">
                          <a:solidFill>
                            <a:srgbClr val="FFFFFF"/>
                          </a:solidFill>
                          <a:latin typeface="Arial"/>
                          <a:cs typeface="Arial"/>
                        </a:rPr>
                        <a:t> </a:t>
                      </a:r>
                      <a:r>
                        <a:rPr sz="550" b="1" dirty="0">
                          <a:solidFill>
                            <a:srgbClr val="FFFFFF"/>
                          </a:solidFill>
                          <a:latin typeface="Arial"/>
                          <a:cs typeface="Arial"/>
                        </a:rPr>
                        <a:t>Per</a:t>
                      </a:r>
                      <a:r>
                        <a:rPr sz="550" b="1" spc="114" dirty="0">
                          <a:solidFill>
                            <a:srgbClr val="FFFFFF"/>
                          </a:solidFill>
                          <a:latin typeface="Arial"/>
                          <a:cs typeface="Arial"/>
                        </a:rPr>
                        <a:t> </a:t>
                      </a:r>
                      <a:r>
                        <a:rPr sz="550" b="1" spc="-20" dirty="0">
                          <a:solidFill>
                            <a:srgbClr val="FFFFFF"/>
                          </a:solidFill>
                          <a:latin typeface="Arial"/>
                          <a:cs typeface="Arial"/>
                        </a:rPr>
                        <a:t>Year</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69DAA"/>
                    </a:solidFill>
                  </a:tcPr>
                </a:tc>
                <a:tc>
                  <a:txBody>
                    <a:bodyPr/>
                    <a:lstStyle/>
                    <a:p>
                      <a:pPr marR="32384" algn="r">
                        <a:lnSpc>
                          <a:spcPts val="595"/>
                        </a:lnSpc>
                        <a:spcBef>
                          <a:spcPts val="60"/>
                        </a:spcBef>
                      </a:pPr>
                      <a:r>
                        <a:rPr sz="550" b="1" spc="-10" dirty="0">
                          <a:solidFill>
                            <a:srgbClr val="FFFFFF"/>
                          </a:solidFill>
                          <a:latin typeface="Arial"/>
                          <a:cs typeface="Arial"/>
                        </a:rPr>
                        <a:t>7,248</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69DAA"/>
                    </a:solidFill>
                  </a:tcPr>
                </a:tc>
                <a:tc>
                  <a:txBody>
                    <a:bodyPr/>
                    <a:lstStyle/>
                    <a:p>
                      <a:pPr marR="32384" algn="r">
                        <a:lnSpc>
                          <a:spcPts val="595"/>
                        </a:lnSpc>
                        <a:spcBef>
                          <a:spcPts val="60"/>
                        </a:spcBef>
                      </a:pPr>
                      <a:r>
                        <a:rPr sz="550" b="1" spc="-10" dirty="0">
                          <a:solidFill>
                            <a:srgbClr val="FFFFFF"/>
                          </a:solidFill>
                          <a:latin typeface="Arial"/>
                          <a:cs typeface="Arial"/>
                        </a:rPr>
                        <a:t>7,610</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69DAA"/>
                    </a:solidFill>
                  </a:tcPr>
                </a:tc>
                <a:tc>
                  <a:txBody>
                    <a:bodyPr/>
                    <a:lstStyle/>
                    <a:p>
                      <a:pPr marR="32384" algn="r">
                        <a:lnSpc>
                          <a:spcPts val="595"/>
                        </a:lnSpc>
                        <a:spcBef>
                          <a:spcPts val="60"/>
                        </a:spcBef>
                      </a:pPr>
                      <a:r>
                        <a:rPr sz="550" b="1" spc="-10" dirty="0">
                          <a:solidFill>
                            <a:srgbClr val="FFFFFF"/>
                          </a:solidFill>
                          <a:latin typeface="Arial"/>
                          <a:cs typeface="Arial"/>
                        </a:rPr>
                        <a:t>7,991</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69DAA"/>
                    </a:solidFill>
                  </a:tcPr>
                </a:tc>
                <a:tc>
                  <a:txBody>
                    <a:bodyPr/>
                    <a:lstStyle/>
                    <a:p>
                      <a:pPr marR="32384" algn="r">
                        <a:lnSpc>
                          <a:spcPts val="595"/>
                        </a:lnSpc>
                        <a:spcBef>
                          <a:spcPts val="60"/>
                        </a:spcBef>
                      </a:pPr>
                      <a:r>
                        <a:rPr sz="550" b="1" spc="-10" dirty="0">
                          <a:solidFill>
                            <a:srgbClr val="FFFFFF"/>
                          </a:solidFill>
                          <a:latin typeface="Arial"/>
                          <a:cs typeface="Arial"/>
                        </a:rPr>
                        <a:t>8,390</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69DAA"/>
                    </a:solidFill>
                  </a:tcPr>
                </a:tc>
                <a:tc>
                  <a:txBody>
                    <a:bodyPr/>
                    <a:lstStyle/>
                    <a:p>
                      <a:pPr marR="32384" algn="r">
                        <a:lnSpc>
                          <a:spcPts val="595"/>
                        </a:lnSpc>
                        <a:spcBef>
                          <a:spcPts val="60"/>
                        </a:spcBef>
                      </a:pPr>
                      <a:r>
                        <a:rPr sz="550" b="1" spc="-10" dirty="0">
                          <a:solidFill>
                            <a:srgbClr val="FFFFFF"/>
                          </a:solidFill>
                          <a:latin typeface="Arial"/>
                          <a:cs typeface="Arial"/>
                        </a:rPr>
                        <a:t>8,810</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69DAA"/>
                    </a:solidFill>
                  </a:tcPr>
                </a:tc>
                <a:extLst>
                  <a:ext uri="{0D108BD9-81ED-4DB2-BD59-A6C34878D82A}">
                    <a16:rowId xmlns:a16="http://schemas.microsoft.com/office/drawing/2014/main" val="10006"/>
                  </a:ext>
                </a:extLst>
              </a:tr>
              <a:tr h="95885">
                <a:tc>
                  <a:txBody>
                    <a:bodyPr/>
                    <a:lstStyle/>
                    <a:p>
                      <a:pPr>
                        <a:lnSpc>
                          <a:spcPct val="100000"/>
                        </a:lnSpc>
                      </a:pPr>
                      <a:endParaRPr sz="400">
                        <a:latin typeface="Times New Roman"/>
                        <a:cs typeface="Times New Roman"/>
                      </a:endParaRPr>
                    </a:p>
                  </a:txBody>
                  <a:tcPr marL="0" marR="0" marT="0" marB="0">
                    <a:lnL w="9525">
                      <a:solidFill>
                        <a:srgbClr val="D4D4D4"/>
                      </a:solidFill>
                      <a:prstDash val="solid"/>
                    </a:lnL>
                    <a:lnR w="9525">
                      <a:solidFill>
                        <a:srgbClr val="D4D4D4"/>
                      </a:solidFill>
                      <a:prstDash val="solid"/>
                    </a:lnR>
                    <a:lnT w="9525">
                      <a:solidFill>
                        <a:srgbClr val="000000"/>
                      </a:solidFill>
                      <a:prstDash val="solid"/>
                    </a:lnT>
                    <a:lnB w="9525">
                      <a:solidFill>
                        <a:srgbClr val="D4D4D4"/>
                      </a:solidFill>
                      <a:prstDash val="solid"/>
                    </a:lnB>
                    <a:solidFill>
                      <a:srgbClr val="233038"/>
                    </a:solidFill>
                  </a:tcPr>
                </a:tc>
                <a:tc>
                  <a:txBody>
                    <a:bodyPr/>
                    <a:lstStyle/>
                    <a:p>
                      <a:pPr>
                        <a:lnSpc>
                          <a:spcPct val="100000"/>
                        </a:lnSpc>
                      </a:pPr>
                      <a:endParaRPr sz="400">
                        <a:latin typeface="Times New Roman"/>
                        <a:cs typeface="Times New Roman"/>
                      </a:endParaRPr>
                    </a:p>
                  </a:txBody>
                  <a:tcPr marL="0" marR="0" marT="0" marB="0">
                    <a:lnL w="9525">
                      <a:solidFill>
                        <a:srgbClr val="D4D4D4"/>
                      </a:solidFill>
                      <a:prstDash val="solid"/>
                    </a:lnL>
                    <a:lnR w="9525">
                      <a:solidFill>
                        <a:srgbClr val="D4D4D4"/>
                      </a:solidFill>
                      <a:prstDash val="solid"/>
                    </a:lnR>
                    <a:lnT w="9525">
                      <a:solidFill>
                        <a:srgbClr val="000000"/>
                      </a:solidFill>
                      <a:prstDash val="solid"/>
                    </a:lnT>
                    <a:lnB w="9525">
                      <a:solidFill>
                        <a:srgbClr val="D4D4D4"/>
                      </a:solidFill>
                      <a:prstDash val="solid"/>
                    </a:lnB>
                    <a:solidFill>
                      <a:srgbClr val="233038"/>
                    </a:solidFill>
                  </a:tcPr>
                </a:tc>
                <a:tc>
                  <a:txBody>
                    <a:bodyPr/>
                    <a:lstStyle/>
                    <a:p>
                      <a:pPr>
                        <a:lnSpc>
                          <a:spcPct val="100000"/>
                        </a:lnSpc>
                      </a:pPr>
                      <a:endParaRPr sz="400">
                        <a:latin typeface="Times New Roman"/>
                        <a:cs typeface="Times New Roman"/>
                      </a:endParaRPr>
                    </a:p>
                  </a:txBody>
                  <a:tcPr marL="0" marR="0" marT="0" marB="0">
                    <a:lnL w="9525">
                      <a:solidFill>
                        <a:srgbClr val="D4D4D4"/>
                      </a:solidFill>
                      <a:prstDash val="solid"/>
                    </a:lnL>
                    <a:lnR w="9525">
                      <a:solidFill>
                        <a:srgbClr val="D4D4D4"/>
                      </a:solidFill>
                      <a:prstDash val="solid"/>
                    </a:lnR>
                    <a:lnT w="9525">
                      <a:solidFill>
                        <a:srgbClr val="000000"/>
                      </a:solidFill>
                      <a:prstDash val="solid"/>
                    </a:lnT>
                    <a:lnB w="9525">
                      <a:solidFill>
                        <a:srgbClr val="D4D4D4"/>
                      </a:solidFill>
                      <a:prstDash val="solid"/>
                    </a:lnB>
                    <a:solidFill>
                      <a:srgbClr val="233038"/>
                    </a:solidFill>
                  </a:tcPr>
                </a:tc>
                <a:tc>
                  <a:txBody>
                    <a:bodyPr/>
                    <a:lstStyle/>
                    <a:p>
                      <a:pPr>
                        <a:lnSpc>
                          <a:spcPct val="100000"/>
                        </a:lnSpc>
                      </a:pPr>
                      <a:endParaRPr sz="400">
                        <a:latin typeface="Times New Roman"/>
                        <a:cs typeface="Times New Roman"/>
                      </a:endParaRPr>
                    </a:p>
                  </a:txBody>
                  <a:tcPr marL="0" marR="0" marT="0" marB="0">
                    <a:lnL w="9525">
                      <a:solidFill>
                        <a:srgbClr val="D4D4D4"/>
                      </a:solidFill>
                      <a:prstDash val="solid"/>
                    </a:lnL>
                    <a:lnR w="9525">
                      <a:solidFill>
                        <a:srgbClr val="D4D4D4"/>
                      </a:solidFill>
                      <a:prstDash val="solid"/>
                    </a:lnR>
                    <a:lnT w="9525">
                      <a:solidFill>
                        <a:srgbClr val="000000"/>
                      </a:solidFill>
                      <a:prstDash val="solid"/>
                    </a:lnT>
                    <a:lnB w="9525">
                      <a:solidFill>
                        <a:srgbClr val="D4D4D4"/>
                      </a:solidFill>
                      <a:prstDash val="solid"/>
                    </a:lnB>
                    <a:solidFill>
                      <a:srgbClr val="233038"/>
                    </a:solidFill>
                  </a:tcPr>
                </a:tc>
                <a:tc>
                  <a:txBody>
                    <a:bodyPr/>
                    <a:lstStyle/>
                    <a:p>
                      <a:pPr>
                        <a:lnSpc>
                          <a:spcPct val="100000"/>
                        </a:lnSpc>
                      </a:pPr>
                      <a:endParaRPr sz="400">
                        <a:latin typeface="Times New Roman"/>
                        <a:cs typeface="Times New Roman"/>
                      </a:endParaRPr>
                    </a:p>
                  </a:txBody>
                  <a:tcPr marL="0" marR="0" marT="0" marB="0">
                    <a:lnL w="9525">
                      <a:solidFill>
                        <a:srgbClr val="D4D4D4"/>
                      </a:solidFill>
                      <a:prstDash val="solid"/>
                    </a:lnL>
                    <a:lnR w="9525">
                      <a:solidFill>
                        <a:srgbClr val="D4D4D4"/>
                      </a:solidFill>
                      <a:prstDash val="solid"/>
                    </a:lnR>
                    <a:lnT w="9525">
                      <a:solidFill>
                        <a:srgbClr val="000000"/>
                      </a:solidFill>
                      <a:prstDash val="solid"/>
                    </a:lnT>
                    <a:lnB w="9525">
                      <a:solidFill>
                        <a:srgbClr val="D4D4D4"/>
                      </a:solidFill>
                      <a:prstDash val="solid"/>
                    </a:lnB>
                    <a:solidFill>
                      <a:srgbClr val="233038"/>
                    </a:solidFill>
                  </a:tcPr>
                </a:tc>
                <a:tc>
                  <a:txBody>
                    <a:bodyPr/>
                    <a:lstStyle/>
                    <a:p>
                      <a:pPr>
                        <a:lnSpc>
                          <a:spcPct val="100000"/>
                        </a:lnSpc>
                      </a:pPr>
                      <a:endParaRPr sz="400">
                        <a:latin typeface="Times New Roman"/>
                        <a:cs typeface="Times New Roman"/>
                      </a:endParaRPr>
                    </a:p>
                  </a:txBody>
                  <a:tcPr marL="0" marR="0" marT="0" marB="0">
                    <a:lnL w="9525">
                      <a:solidFill>
                        <a:srgbClr val="D4D4D4"/>
                      </a:solidFill>
                      <a:prstDash val="solid"/>
                    </a:lnL>
                    <a:lnR w="9525">
                      <a:solidFill>
                        <a:srgbClr val="D4D4D4"/>
                      </a:solidFill>
                      <a:prstDash val="solid"/>
                    </a:lnR>
                    <a:lnT w="9525">
                      <a:solidFill>
                        <a:srgbClr val="000000"/>
                      </a:solidFill>
                      <a:prstDash val="solid"/>
                    </a:lnT>
                    <a:lnB w="9525">
                      <a:solidFill>
                        <a:srgbClr val="D4D4D4"/>
                      </a:solidFill>
                      <a:prstDash val="solid"/>
                    </a:lnB>
                    <a:solidFill>
                      <a:srgbClr val="233038"/>
                    </a:solidFill>
                  </a:tcPr>
                </a:tc>
                <a:extLst>
                  <a:ext uri="{0D108BD9-81ED-4DB2-BD59-A6C34878D82A}">
                    <a16:rowId xmlns:a16="http://schemas.microsoft.com/office/drawing/2014/main" val="10007"/>
                  </a:ext>
                </a:extLst>
              </a:tr>
              <a:tr h="102870">
                <a:tc gridSpan="6">
                  <a:txBody>
                    <a:bodyPr/>
                    <a:lstStyle/>
                    <a:p>
                      <a:pPr marL="40005">
                        <a:lnSpc>
                          <a:spcPts val="705"/>
                        </a:lnSpc>
                        <a:spcBef>
                          <a:spcPts val="10"/>
                        </a:spcBef>
                      </a:pPr>
                      <a:r>
                        <a:rPr sz="600" b="1" dirty="0">
                          <a:solidFill>
                            <a:srgbClr val="FFFFFF"/>
                          </a:solidFill>
                          <a:latin typeface="Arial"/>
                          <a:cs typeface="Arial"/>
                        </a:rPr>
                        <a:t>Non-Local</a:t>
                      </a:r>
                      <a:r>
                        <a:rPr sz="600" b="1" spc="125" dirty="0">
                          <a:solidFill>
                            <a:srgbClr val="FFFFFF"/>
                          </a:solidFill>
                          <a:latin typeface="Arial"/>
                          <a:cs typeface="Arial"/>
                        </a:rPr>
                        <a:t> </a:t>
                      </a:r>
                      <a:r>
                        <a:rPr sz="600" b="1" dirty="0">
                          <a:solidFill>
                            <a:srgbClr val="FFFFFF"/>
                          </a:solidFill>
                          <a:latin typeface="Arial"/>
                          <a:cs typeface="Arial"/>
                        </a:rPr>
                        <a:t>Days</a:t>
                      </a:r>
                      <a:r>
                        <a:rPr sz="600" b="1" spc="120" dirty="0">
                          <a:solidFill>
                            <a:srgbClr val="FFFFFF"/>
                          </a:solidFill>
                          <a:latin typeface="Arial"/>
                          <a:cs typeface="Arial"/>
                        </a:rPr>
                        <a:t> </a:t>
                      </a:r>
                      <a:r>
                        <a:rPr sz="600" b="1" dirty="0">
                          <a:solidFill>
                            <a:srgbClr val="FFFFFF"/>
                          </a:solidFill>
                          <a:latin typeface="Arial"/>
                          <a:cs typeface="Arial"/>
                        </a:rPr>
                        <a:t>and</a:t>
                      </a:r>
                      <a:r>
                        <a:rPr sz="600" b="1" spc="135" dirty="0">
                          <a:solidFill>
                            <a:srgbClr val="FFFFFF"/>
                          </a:solidFill>
                          <a:latin typeface="Arial"/>
                          <a:cs typeface="Arial"/>
                        </a:rPr>
                        <a:t> </a:t>
                      </a:r>
                      <a:r>
                        <a:rPr sz="600" b="1" dirty="0">
                          <a:solidFill>
                            <a:srgbClr val="FFFFFF"/>
                          </a:solidFill>
                          <a:latin typeface="Arial"/>
                          <a:cs typeface="Arial"/>
                        </a:rPr>
                        <a:t>Room</a:t>
                      </a:r>
                      <a:r>
                        <a:rPr sz="600" b="1" spc="110" dirty="0">
                          <a:solidFill>
                            <a:srgbClr val="FFFFFF"/>
                          </a:solidFill>
                          <a:latin typeface="Arial"/>
                          <a:cs typeface="Arial"/>
                        </a:rPr>
                        <a:t> </a:t>
                      </a:r>
                      <a:r>
                        <a:rPr sz="600" b="1" dirty="0">
                          <a:solidFill>
                            <a:srgbClr val="FFFFFF"/>
                          </a:solidFill>
                          <a:latin typeface="Arial"/>
                          <a:cs typeface="Arial"/>
                        </a:rPr>
                        <a:t>Nights</a:t>
                      </a:r>
                      <a:r>
                        <a:rPr sz="600" b="1" spc="114" dirty="0">
                          <a:solidFill>
                            <a:srgbClr val="FFFFFF"/>
                          </a:solidFill>
                          <a:latin typeface="Arial"/>
                          <a:cs typeface="Arial"/>
                        </a:rPr>
                        <a:t> </a:t>
                      </a:r>
                      <a:r>
                        <a:rPr sz="600" b="1" dirty="0">
                          <a:solidFill>
                            <a:srgbClr val="FFFFFF"/>
                          </a:solidFill>
                          <a:latin typeface="Arial"/>
                          <a:cs typeface="Arial"/>
                        </a:rPr>
                        <a:t>Per</a:t>
                      </a:r>
                      <a:r>
                        <a:rPr sz="600" b="1" spc="90" dirty="0">
                          <a:solidFill>
                            <a:srgbClr val="FFFFFF"/>
                          </a:solidFill>
                          <a:latin typeface="Arial"/>
                          <a:cs typeface="Arial"/>
                        </a:rPr>
                        <a:t> </a:t>
                      </a:r>
                      <a:r>
                        <a:rPr sz="600" b="1" spc="-20" dirty="0">
                          <a:solidFill>
                            <a:srgbClr val="FFFFFF"/>
                          </a:solidFill>
                          <a:latin typeface="Arial"/>
                          <a:cs typeface="Arial"/>
                        </a:rPr>
                        <a:t>Year</a:t>
                      </a:r>
                      <a:endParaRPr sz="600">
                        <a:latin typeface="Arial"/>
                        <a:cs typeface="Arial"/>
                      </a:endParaRPr>
                    </a:p>
                  </a:txBody>
                  <a:tcPr marL="0" marR="0" marT="1270" marB="0">
                    <a:lnL w="9525">
                      <a:solidFill>
                        <a:srgbClr val="D4D4D4"/>
                      </a:solidFill>
                      <a:prstDash val="solid"/>
                    </a:lnL>
                    <a:lnR w="9525">
                      <a:solidFill>
                        <a:srgbClr val="D4D4D4"/>
                      </a:solidFill>
                      <a:prstDash val="solid"/>
                    </a:lnR>
                    <a:lnT w="9525">
                      <a:solidFill>
                        <a:srgbClr val="D4D4D4"/>
                      </a:solidFill>
                      <a:prstDash val="solid"/>
                    </a:lnT>
                    <a:lnB w="9525">
                      <a:solidFill>
                        <a:srgbClr val="000000"/>
                      </a:solidFill>
                      <a:prstDash val="solid"/>
                    </a:lnB>
                    <a:solidFill>
                      <a:srgbClr val="23303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95885">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solidFill>
                      <a:srgbClr val="769DAA"/>
                    </a:solidFill>
                  </a:tcPr>
                </a:tc>
                <a:tc>
                  <a:txBody>
                    <a:bodyPr/>
                    <a:lstStyle/>
                    <a:p>
                      <a:pPr marL="210185">
                        <a:lnSpc>
                          <a:spcPts val="595"/>
                        </a:lnSpc>
                        <a:spcBef>
                          <a:spcPts val="60"/>
                        </a:spcBef>
                      </a:pPr>
                      <a:r>
                        <a:rPr sz="550" b="1" dirty="0">
                          <a:solidFill>
                            <a:srgbClr val="FFFFFF"/>
                          </a:solidFill>
                          <a:latin typeface="Arial"/>
                          <a:cs typeface="Arial"/>
                        </a:rPr>
                        <a:t>Year</a:t>
                      </a:r>
                      <a:r>
                        <a:rPr sz="550" b="1" spc="165" dirty="0">
                          <a:solidFill>
                            <a:srgbClr val="FFFFFF"/>
                          </a:solidFill>
                          <a:latin typeface="Arial"/>
                          <a:cs typeface="Arial"/>
                        </a:rPr>
                        <a:t> </a:t>
                      </a:r>
                      <a:r>
                        <a:rPr sz="550" b="1" spc="-50" dirty="0">
                          <a:solidFill>
                            <a:srgbClr val="FFFFFF"/>
                          </a:solidFill>
                          <a:latin typeface="Arial"/>
                          <a:cs typeface="Arial"/>
                        </a:rPr>
                        <a:t>1</a:t>
                      </a:r>
                      <a:endParaRPr sz="550">
                        <a:latin typeface="Arial"/>
                        <a:cs typeface="Arial"/>
                      </a:endParaRPr>
                    </a:p>
                  </a:txBody>
                  <a:tcPr marL="0" marR="0" marT="7620" marB="0">
                    <a:lnT w="9525">
                      <a:solidFill>
                        <a:srgbClr val="000000"/>
                      </a:solidFill>
                      <a:prstDash val="solid"/>
                    </a:lnT>
                    <a:lnB w="9525">
                      <a:solidFill>
                        <a:srgbClr val="000000"/>
                      </a:solidFill>
                      <a:prstDash val="solid"/>
                    </a:lnB>
                    <a:solidFill>
                      <a:srgbClr val="769DAA"/>
                    </a:solidFill>
                  </a:tcPr>
                </a:tc>
                <a:tc>
                  <a:txBody>
                    <a:bodyPr/>
                    <a:lstStyle/>
                    <a:p>
                      <a:pPr marL="210185">
                        <a:lnSpc>
                          <a:spcPts val="595"/>
                        </a:lnSpc>
                        <a:spcBef>
                          <a:spcPts val="60"/>
                        </a:spcBef>
                      </a:pPr>
                      <a:r>
                        <a:rPr sz="550" b="1" dirty="0">
                          <a:solidFill>
                            <a:srgbClr val="FFFFFF"/>
                          </a:solidFill>
                          <a:latin typeface="Arial"/>
                          <a:cs typeface="Arial"/>
                        </a:rPr>
                        <a:t>Year</a:t>
                      </a:r>
                      <a:r>
                        <a:rPr sz="550" b="1" spc="165" dirty="0">
                          <a:solidFill>
                            <a:srgbClr val="FFFFFF"/>
                          </a:solidFill>
                          <a:latin typeface="Arial"/>
                          <a:cs typeface="Arial"/>
                        </a:rPr>
                        <a:t> </a:t>
                      </a:r>
                      <a:r>
                        <a:rPr sz="550" b="1" spc="-50" dirty="0">
                          <a:solidFill>
                            <a:srgbClr val="FFFFFF"/>
                          </a:solidFill>
                          <a:latin typeface="Arial"/>
                          <a:cs typeface="Arial"/>
                        </a:rPr>
                        <a:t>2</a:t>
                      </a:r>
                      <a:endParaRPr sz="550">
                        <a:latin typeface="Arial"/>
                        <a:cs typeface="Arial"/>
                      </a:endParaRPr>
                    </a:p>
                  </a:txBody>
                  <a:tcPr marL="0" marR="0" marT="7620" marB="0">
                    <a:lnT w="9525">
                      <a:solidFill>
                        <a:srgbClr val="000000"/>
                      </a:solidFill>
                      <a:prstDash val="solid"/>
                    </a:lnT>
                    <a:lnB w="9525">
                      <a:solidFill>
                        <a:srgbClr val="000000"/>
                      </a:solidFill>
                      <a:prstDash val="solid"/>
                    </a:lnB>
                    <a:solidFill>
                      <a:srgbClr val="769DAA"/>
                    </a:solidFill>
                  </a:tcPr>
                </a:tc>
                <a:tc>
                  <a:txBody>
                    <a:bodyPr/>
                    <a:lstStyle/>
                    <a:p>
                      <a:pPr marL="210185">
                        <a:lnSpc>
                          <a:spcPts val="595"/>
                        </a:lnSpc>
                        <a:spcBef>
                          <a:spcPts val="60"/>
                        </a:spcBef>
                      </a:pPr>
                      <a:r>
                        <a:rPr sz="550" b="1" dirty="0">
                          <a:solidFill>
                            <a:srgbClr val="FFFFFF"/>
                          </a:solidFill>
                          <a:latin typeface="Arial"/>
                          <a:cs typeface="Arial"/>
                        </a:rPr>
                        <a:t>Year</a:t>
                      </a:r>
                      <a:r>
                        <a:rPr sz="550" b="1" spc="165" dirty="0">
                          <a:solidFill>
                            <a:srgbClr val="FFFFFF"/>
                          </a:solidFill>
                          <a:latin typeface="Arial"/>
                          <a:cs typeface="Arial"/>
                        </a:rPr>
                        <a:t> </a:t>
                      </a:r>
                      <a:r>
                        <a:rPr sz="550" b="1" spc="-50" dirty="0">
                          <a:solidFill>
                            <a:srgbClr val="FFFFFF"/>
                          </a:solidFill>
                          <a:latin typeface="Arial"/>
                          <a:cs typeface="Arial"/>
                        </a:rPr>
                        <a:t>3</a:t>
                      </a:r>
                      <a:endParaRPr sz="550">
                        <a:latin typeface="Arial"/>
                        <a:cs typeface="Arial"/>
                      </a:endParaRPr>
                    </a:p>
                  </a:txBody>
                  <a:tcPr marL="0" marR="0" marT="7620" marB="0">
                    <a:lnT w="9525">
                      <a:solidFill>
                        <a:srgbClr val="000000"/>
                      </a:solidFill>
                      <a:prstDash val="solid"/>
                    </a:lnT>
                    <a:lnB w="9525">
                      <a:solidFill>
                        <a:srgbClr val="000000"/>
                      </a:solidFill>
                      <a:prstDash val="solid"/>
                    </a:lnB>
                    <a:solidFill>
                      <a:srgbClr val="769DAA"/>
                    </a:solidFill>
                  </a:tcPr>
                </a:tc>
                <a:tc>
                  <a:txBody>
                    <a:bodyPr/>
                    <a:lstStyle/>
                    <a:p>
                      <a:pPr marL="210185">
                        <a:lnSpc>
                          <a:spcPts val="595"/>
                        </a:lnSpc>
                        <a:spcBef>
                          <a:spcPts val="60"/>
                        </a:spcBef>
                      </a:pPr>
                      <a:r>
                        <a:rPr sz="550" b="1" dirty="0">
                          <a:solidFill>
                            <a:srgbClr val="FFFFFF"/>
                          </a:solidFill>
                          <a:latin typeface="Arial"/>
                          <a:cs typeface="Arial"/>
                        </a:rPr>
                        <a:t>Year</a:t>
                      </a:r>
                      <a:r>
                        <a:rPr sz="550" b="1" spc="165" dirty="0">
                          <a:solidFill>
                            <a:srgbClr val="FFFFFF"/>
                          </a:solidFill>
                          <a:latin typeface="Arial"/>
                          <a:cs typeface="Arial"/>
                        </a:rPr>
                        <a:t> </a:t>
                      </a:r>
                      <a:r>
                        <a:rPr sz="550" b="1" spc="-50" dirty="0">
                          <a:solidFill>
                            <a:srgbClr val="FFFFFF"/>
                          </a:solidFill>
                          <a:latin typeface="Arial"/>
                          <a:cs typeface="Arial"/>
                        </a:rPr>
                        <a:t>4</a:t>
                      </a:r>
                      <a:endParaRPr sz="550">
                        <a:latin typeface="Arial"/>
                        <a:cs typeface="Arial"/>
                      </a:endParaRPr>
                    </a:p>
                  </a:txBody>
                  <a:tcPr marL="0" marR="0" marT="7620" marB="0">
                    <a:lnT w="9525">
                      <a:solidFill>
                        <a:srgbClr val="000000"/>
                      </a:solidFill>
                      <a:prstDash val="solid"/>
                    </a:lnT>
                    <a:lnB w="9525">
                      <a:solidFill>
                        <a:srgbClr val="000000"/>
                      </a:solidFill>
                      <a:prstDash val="solid"/>
                    </a:lnB>
                    <a:solidFill>
                      <a:srgbClr val="769DAA"/>
                    </a:solidFill>
                  </a:tcPr>
                </a:tc>
                <a:tc>
                  <a:txBody>
                    <a:bodyPr/>
                    <a:lstStyle/>
                    <a:p>
                      <a:pPr marL="210185">
                        <a:lnSpc>
                          <a:spcPts val="595"/>
                        </a:lnSpc>
                        <a:spcBef>
                          <a:spcPts val="60"/>
                        </a:spcBef>
                      </a:pPr>
                      <a:r>
                        <a:rPr sz="550" b="1" dirty="0">
                          <a:solidFill>
                            <a:srgbClr val="FFFFFF"/>
                          </a:solidFill>
                          <a:latin typeface="Arial"/>
                          <a:cs typeface="Arial"/>
                        </a:rPr>
                        <a:t>Year</a:t>
                      </a:r>
                      <a:r>
                        <a:rPr sz="550" b="1" spc="165" dirty="0">
                          <a:solidFill>
                            <a:srgbClr val="FFFFFF"/>
                          </a:solidFill>
                          <a:latin typeface="Arial"/>
                          <a:cs typeface="Arial"/>
                        </a:rPr>
                        <a:t> </a:t>
                      </a:r>
                      <a:r>
                        <a:rPr sz="550" b="1" spc="-50" dirty="0">
                          <a:solidFill>
                            <a:srgbClr val="FFFFFF"/>
                          </a:solidFill>
                          <a:latin typeface="Arial"/>
                          <a:cs typeface="Arial"/>
                        </a:rPr>
                        <a:t>5</a:t>
                      </a:r>
                      <a:endParaRPr sz="550">
                        <a:latin typeface="Arial"/>
                        <a:cs typeface="Arial"/>
                      </a:endParaRPr>
                    </a:p>
                  </a:txBody>
                  <a:tcPr marL="0" marR="0" marT="7620" marB="0">
                    <a:lnR w="9525">
                      <a:solidFill>
                        <a:srgbClr val="000000"/>
                      </a:solidFill>
                      <a:prstDash val="solid"/>
                    </a:lnR>
                    <a:lnT w="9525">
                      <a:solidFill>
                        <a:srgbClr val="000000"/>
                      </a:solidFill>
                      <a:prstDash val="solid"/>
                    </a:lnT>
                    <a:lnB w="9525">
                      <a:solidFill>
                        <a:srgbClr val="000000"/>
                      </a:solidFill>
                      <a:prstDash val="solid"/>
                    </a:lnB>
                    <a:solidFill>
                      <a:srgbClr val="769DAA"/>
                    </a:solidFill>
                  </a:tcPr>
                </a:tc>
                <a:extLst>
                  <a:ext uri="{0D108BD9-81ED-4DB2-BD59-A6C34878D82A}">
                    <a16:rowId xmlns:a16="http://schemas.microsoft.com/office/drawing/2014/main" val="10009"/>
                  </a:ext>
                </a:extLst>
              </a:tr>
              <a:tr h="95885">
                <a:tc>
                  <a:txBody>
                    <a:bodyPr/>
                    <a:lstStyle/>
                    <a:p>
                      <a:pPr marL="18415">
                        <a:lnSpc>
                          <a:spcPts val="595"/>
                        </a:lnSpc>
                        <a:spcBef>
                          <a:spcPts val="60"/>
                        </a:spcBef>
                      </a:pPr>
                      <a:r>
                        <a:rPr sz="550" dirty="0">
                          <a:solidFill>
                            <a:srgbClr val="FFFFFF"/>
                          </a:solidFill>
                          <a:latin typeface="Arial"/>
                          <a:cs typeface="Arial"/>
                        </a:rPr>
                        <a:t>Non-Local</a:t>
                      </a:r>
                      <a:r>
                        <a:rPr sz="550" spc="80" dirty="0">
                          <a:solidFill>
                            <a:srgbClr val="FFFFFF"/>
                          </a:solidFill>
                          <a:latin typeface="Arial"/>
                          <a:cs typeface="Arial"/>
                        </a:rPr>
                        <a:t> </a:t>
                      </a:r>
                      <a:r>
                        <a:rPr sz="550" dirty="0">
                          <a:solidFill>
                            <a:srgbClr val="FFFFFF"/>
                          </a:solidFill>
                          <a:latin typeface="Arial"/>
                          <a:cs typeface="Arial"/>
                        </a:rPr>
                        <a:t>Days</a:t>
                      </a:r>
                      <a:r>
                        <a:rPr sz="550" spc="100" dirty="0">
                          <a:solidFill>
                            <a:srgbClr val="FFFFFF"/>
                          </a:solidFill>
                          <a:latin typeface="Arial"/>
                          <a:cs typeface="Arial"/>
                        </a:rPr>
                        <a:t> </a:t>
                      </a:r>
                      <a:r>
                        <a:rPr sz="550" dirty="0">
                          <a:solidFill>
                            <a:srgbClr val="FFFFFF"/>
                          </a:solidFill>
                          <a:latin typeface="Arial"/>
                          <a:cs typeface="Arial"/>
                        </a:rPr>
                        <a:t>in</a:t>
                      </a:r>
                      <a:r>
                        <a:rPr sz="550" spc="140" dirty="0">
                          <a:solidFill>
                            <a:srgbClr val="FFFFFF"/>
                          </a:solidFill>
                          <a:latin typeface="Arial"/>
                          <a:cs typeface="Arial"/>
                        </a:rPr>
                        <a:t> </a:t>
                      </a:r>
                      <a:r>
                        <a:rPr sz="550" spc="-10" dirty="0">
                          <a:solidFill>
                            <a:srgbClr val="FFFFFF"/>
                          </a:solidFill>
                          <a:latin typeface="Arial"/>
                          <a:cs typeface="Arial"/>
                        </a:rPr>
                        <a:t>Market</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spc="-10" dirty="0">
                          <a:solidFill>
                            <a:srgbClr val="FFFFFF"/>
                          </a:solidFill>
                          <a:latin typeface="Arial"/>
                          <a:cs typeface="Arial"/>
                        </a:rPr>
                        <a:t>811,198</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spc="-10" dirty="0">
                          <a:solidFill>
                            <a:srgbClr val="FFFFFF"/>
                          </a:solidFill>
                          <a:latin typeface="Arial"/>
                          <a:cs typeface="Arial"/>
                        </a:rPr>
                        <a:t>851,049</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spc="-10" dirty="0">
                          <a:solidFill>
                            <a:srgbClr val="FFFFFF"/>
                          </a:solidFill>
                          <a:latin typeface="Arial"/>
                          <a:cs typeface="Arial"/>
                        </a:rPr>
                        <a:t>892,893</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spc="-10" dirty="0">
                          <a:solidFill>
                            <a:srgbClr val="FFFFFF"/>
                          </a:solidFill>
                          <a:latin typeface="Arial"/>
                          <a:cs typeface="Arial"/>
                        </a:rPr>
                        <a:t>936,829</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tc>
                  <a:txBody>
                    <a:bodyPr/>
                    <a:lstStyle/>
                    <a:p>
                      <a:pPr marR="32384" algn="r">
                        <a:lnSpc>
                          <a:spcPts val="595"/>
                        </a:lnSpc>
                        <a:spcBef>
                          <a:spcPts val="60"/>
                        </a:spcBef>
                      </a:pPr>
                      <a:r>
                        <a:rPr sz="550" spc="-10" dirty="0">
                          <a:solidFill>
                            <a:srgbClr val="FFFFFF"/>
                          </a:solidFill>
                          <a:latin typeface="Arial"/>
                          <a:cs typeface="Arial"/>
                        </a:rPr>
                        <a:t>982,962</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D4D4D4"/>
                      </a:solidFill>
                      <a:prstDash val="solid"/>
                    </a:lnB>
                    <a:solidFill>
                      <a:srgbClr val="233038"/>
                    </a:solidFill>
                  </a:tcPr>
                </a:tc>
                <a:extLst>
                  <a:ext uri="{0D108BD9-81ED-4DB2-BD59-A6C34878D82A}">
                    <a16:rowId xmlns:a16="http://schemas.microsoft.com/office/drawing/2014/main" val="10010"/>
                  </a:ext>
                </a:extLst>
              </a:tr>
              <a:tr h="95885">
                <a:tc>
                  <a:txBody>
                    <a:bodyPr/>
                    <a:lstStyle/>
                    <a:p>
                      <a:pPr marL="18415">
                        <a:lnSpc>
                          <a:spcPts val="595"/>
                        </a:lnSpc>
                        <a:spcBef>
                          <a:spcPts val="60"/>
                        </a:spcBef>
                      </a:pPr>
                      <a:r>
                        <a:rPr sz="550" dirty="0">
                          <a:solidFill>
                            <a:srgbClr val="FFFFFF"/>
                          </a:solidFill>
                          <a:latin typeface="Arial"/>
                          <a:cs typeface="Arial"/>
                        </a:rPr>
                        <a:t>Room</a:t>
                      </a:r>
                      <a:r>
                        <a:rPr sz="550" spc="170" dirty="0">
                          <a:solidFill>
                            <a:srgbClr val="FFFFFF"/>
                          </a:solidFill>
                          <a:latin typeface="Arial"/>
                          <a:cs typeface="Arial"/>
                        </a:rPr>
                        <a:t> </a:t>
                      </a:r>
                      <a:r>
                        <a:rPr sz="550" spc="-10" dirty="0">
                          <a:solidFill>
                            <a:srgbClr val="FFFFFF"/>
                          </a:solidFill>
                          <a:latin typeface="Arial"/>
                          <a:cs typeface="Arial"/>
                        </a:rPr>
                        <a:t>Nights</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tc>
                  <a:txBody>
                    <a:bodyPr/>
                    <a:lstStyle/>
                    <a:p>
                      <a:pPr marR="32384" algn="r">
                        <a:lnSpc>
                          <a:spcPts val="595"/>
                        </a:lnSpc>
                        <a:spcBef>
                          <a:spcPts val="60"/>
                        </a:spcBef>
                      </a:pPr>
                      <a:r>
                        <a:rPr sz="550" spc="-10" dirty="0">
                          <a:solidFill>
                            <a:srgbClr val="FFFFFF"/>
                          </a:solidFill>
                          <a:latin typeface="Arial"/>
                          <a:cs typeface="Arial"/>
                        </a:rPr>
                        <a:t>261,386</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tc>
                  <a:txBody>
                    <a:bodyPr/>
                    <a:lstStyle/>
                    <a:p>
                      <a:pPr marR="32384" algn="r">
                        <a:lnSpc>
                          <a:spcPts val="595"/>
                        </a:lnSpc>
                        <a:spcBef>
                          <a:spcPts val="60"/>
                        </a:spcBef>
                      </a:pPr>
                      <a:r>
                        <a:rPr sz="550" spc="-10" dirty="0">
                          <a:solidFill>
                            <a:srgbClr val="FFFFFF"/>
                          </a:solidFill>
                          <a:latin typeface="Arial"/>
                          <a:cs typeface="Arial"/>
                        </a:rPr>
                        <a:t>273,567</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tc>
                  <a:txBody>
                    <a:bodyPr/>
                    <a:lstStyle/>
                    <a:p>
                      <a:pPr marR="32384" algn="r">
                        <a:lnSpc>
                          <a:spcPts val="595"/>
                        </a:lnSpc>
                        <a:spcBef>
                          <a:spcPts val="60"/>
                        </a:spcBef>
                      </a:pPr>
                      <a:r>
                        <a:rPr sz="550" spc="-10" dirty="0">
                          <a:solidFill>
                            <a:srgbClr val="FFFFFF"/>
                          </a:solidFill>
                          <a:latin typeface="Arial"/>
                          <a:cs typeface="Arial"/>
                        </a:rPr>
                        <a:t>286,357</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tc>
                  <a:txBody>
                    <a:bodyPr/>
                    <a:lstStyle/>
                    <a:p>
                      <a:pPr marR="32384" algn="r">
                        <a:lnSpc>
                          <a:spcPts val="595"/>
                        </a:lnSpc>
                        <a:spcBef>
                          <a:spcPts val="60"/>
                        </a:spcBef>
                      </a:pPr>
                      <a:r>
                        <a:rPr sz="550" spc="-10" dirty="0">
                          <a:solidFill>
                            <a:srgbClr val="FFFFFF"/>
                          </a:solidFill>
                          <a:latin typeface="Arial"/>
                          <a:cs typeface="Arial"/>
                        </a:rPr>
                        <a:t>299,786</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tc>
                  <a:txBody>
                    <a:bodyPr/>
                    <a:lstStyle/>
                    <a:p>
                      <a:pPr marR="32384" algn="r">
                        <a:lnSpc>
                          <a:spcPts val="595"/>
                        </a:lnSpc>
                        <a:spcBef>
                          <a:spcPts val="60"/>
                        </a:spcBef>
                      </a:pPr>
                      <a:r>
                        <a:rPr sz="550" spc="-10" dirty="0">
                          <a:solidFill>
                            <a:srgbClr val="FFFFFF"/>
                          </a:solidFill>
                          <a:latin typeface="Arial"/>
                          <a:cs typeface="Arial"/>
                        </a:rPr>
                        <a:t>313,887</a:t>
                      </a:r>
                      <a:endParaRPr sz="550">
                        <a:latin typeface="Arial"/>
                        <a:cs typeface="Arial"/>
                      </a:endParaRPr>
                    </a:p>
                  </a:txBody>
                  <a:tcPr marL="0" marR="0" marT="7620" marB="0">
                    <a:lnL w="9525">
                      <a:solidFill>
                        <a:srgbClr val="000000"/>
                      </a:solidFill>
                      <a:prstDash val="solid"/>
                    </a:lnL>
                    <a:lnR w="9525">
                      <a:solidFill>
                        <a:srgbClr val="000000"/>
                      </a:solidFill>
                      <a:prstDash val="solid"/>
                    </a:lnR>
                    <a:lnT w="9525">
                      <a:solidFill>
                        <a:srgbClr val="D4D4D4"/>
                      </a:solidFill>
                      <a:prstDash val="solid"/>
                    </a:lnT>
                    <a:lnB w="9525">
                      <a:solidFill>
                        <a:srgbClr val="000000"/>
                      </a:solidFill>
                      <a:prstDash val="solid"/>
                    </a:lnB>
                    <a:solidFill>
                      <a:srgbClr val="233038"/>
                    </a:solidFill>
                  </a:tcPr>
                </a:tc>
                <a:extLst>
                  <a:ext uri="{0D108BD9-81ED-4DB2-BD59-A6C34878D82A}">
                    <a16:rowId xmlns:a16="http://schemas.microsoft.com/office/drawing/2014/main" val="10011"/>
                  </a:ext>
                </a:extLst>
              </a:tr>
            </a:tbl>
          </a:graphicData>
        </a:graphic>
      </p:graphicFrame>
      <p:sp>
        <p:nvSpPr>
          <p:cNvPr id="16" name="object 16"/>
          <p:cNvSpPr txBox="1"/>
          <p:nvPr/>
        </p:nvSpPr>
        <p:spPr>
          <a:xfrm>
            <a:off x="5425084" y="4849966"/>
            <a:ext cx="2597785" cy="93345"/>
          </a:xfrm>
          <a:prstGeom prst="rect">
            <a:avLst/>
          </a:prstGeom>
        </p:spPr>
        <p:txBody>
          <a:bodyPr vert="horz" wrap="square" lIns="0" tIns="0" rIns="0" bIns="0" rtlCol="0">
            <a:spAutoFit/>
          </a:bodyPr>
          <a:lstStyle/>
          <a:p>
            <a:pPr>
              <a:lnSpc>
                <a:spcPts val="690"/>
              </a:lnSpc>
            </a:pPr>
            <a:r>
              <a:rPr sz="600" dirty="0">
                <a:solidFill>
                  <a:srgbClr val="FFFFFF"/>
                </a:solidFill>
                <a:latin typeface="Calibri"/>
                <a:cs typeface="Calibri"/>
              </a:rPr>
              <a:t>TH</a:t>
            </a:r>
            <a:r>
              <a:rPr sz="600" spc="-55" dirty="0">
                <a:solidFill>
                  <a:srgbClr val="FFFFFF"/>
                </a:solidFill>
                <a:latin typeface="Calibri"/>
                <a:cs typeface="Calibri"/>
              </a:rPr>
              <a:t> </a:t>
            </a:r>
            <a:r>
              <a:rPr sz="600" dirty="0">
                <a:solidFill>
                  <a:srgbClr val="FFFFFF"/>
                </a:solidFill>
                <a:latin typeface="Calibri"/>
                <a:cs typeface="Calibri"/>
              </a:rPr>
              <a:t>I</a:t>
            </a:r>
            <a:r>
              <a:rPr sz="600" spc="-55" dirty="0">
                <a:solidFill>
                  <a:srgbClr val="FFFFFF"/>
                </a:solidFill>
                <a:latin typeface="Calibri"/>
                <a:cs typeface="Calibri"/>
              </a:rPr>
              <a:t> </a:t>
            </a:r>
            <a:r>
              <a:rPr sz="600" dirty="0">
                <a:solidFill>
                  <a:srgbClr val="FFFFFF"/>
                </a:solidFill>
                <a:latin typeface="Calibri"/>
                <a:cs typeface="Calibri"/>
              </a:rPr>
              <a:t>S</a:t>
            </a:r>
            <a:r>
              <a:rPr sz="600" spc="175" dirty="0">
                <a:solidFill>
                  <a:srgbClr val="FFFFFF"/>
                </a:solidFill>
                <a:latin typeface="Calibri"/>
                <a:cs typeface="Calibri"/>
              </a:rPr>
              <a:t> </a:t>
            </a:r>
            <a:r>
              <a:rPr sz="600" spc="-10" dirty="0">
                <a:solidFill>
                  <a:srgbClr val="FFFFFF"/>
                </a:solidFill>
                <a:latin typeface="Calibri"/>
                <a:cs typeface="Calibri"/>
              </a:rPr>
              <a:t>P</a:t>
            </a:r>
            <a:r>
              <a:rPr sz="600" spc="-45" dirty="0">
                <a:solidFill>
                  <a:srgbClr val="FFFFFF"/>
                </a:solidFill>
                <a:latin typeface="Calibri"/>
                <a:cs typeface="Calibri"/>
              </a:rPr>
              <a:t> </a:t>
            </a:r>
            <a:r>
              <a:rPr sz="600" dirty="0">
                <a:solidFill>
                  <a:srgbClr val="FFFFFF"/>
                </a:solidFill>
                <a:latin typeface="Calibri"/>
                <a:cs typeface="Calibri"/>
              </a:rPr>
              <a:t>R</a:t>
            </a:r>
            <a:r>
              <a:rPr sz="600" spc="-55" dirty="0">
                <a:solidFill>
                  <a:srgbClr val="FFFFFF"/>
                </a:solidFill>
                <a:latin typeface="Calibri"/>
                <a:cs typeface="Calibri"/>
              </a:rPr>
              <a:t> </a:t>
            </a:r>
            <a:r>
              <a:rPr sz="600" spc="-10" dirty="0">
                <a:solidFill>
                  <a:srgbClr val="FFFFFF"/>
                </a:solidFill>
                <a:latin typeface="Calibri"/>
                <a:cs typeface="Calibri"/>
              </a:rPr>
              <a:t>O</a:t>
            </a:r>
            <a:r>
              <a:rPr sz="600" spc="-45" dirty="0">
                <a:solidFill>
                  <a:srgbClr val="FFFFFF"/>
                </a:solidFill>
                <a:latin typeface="Calibri"/>
                <a:cs typeface="Calibri"/>
              </a:rPr>
              <a:t> </a:t>
            </a:r>
            <a:r>
              <a:rPr sz="600" dirty="0">
                <a:solidFill>
                  <a:srgbClr val="FFFFFF"/>
                </a:solidFill>
                <a:latin typeface="Calibri"/>
                <a:cs typeface="Calibri"/>
              </a:rPr>
              <a:t>J</a:t>
            </a:r>
            <a:r>
              <a:rPr sz="600" spc="-6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spc="-10" dirty="0">
                <a:solidFill>
                  <a:srgbClr val="FFFFFF"/>
                </a:solidFill>
                <a:latin typeface="Calibri"/>
                <a:cs typeface="Calibri"/>
              </a:rPr>
              <a:t>C</a:t>
            </a:r>
            <a:r>
              <a:rPr sz="600" spc="-45" dirty="0">
                <a:solidFill>
                  <a:srgbClr val="FFFFFF"/>
                </a:solidFill>
                <a:latin typeface="Calibri"/>
                <a:cs typeface="Calibri"/>
              </a:rPr>
              <a:t> </a:t>
            </a:r>
            <a:r>
              <a:rPr sz="600" dirty="0">
                <a:solidFill>
                  <a:srgbClr val="FFFFFF"/>
                </a:solidFill>
                <a:latin typeface="Calibri"/>
                <a:cs typeface="Calibri"/>
              </a:rPr>
              <a:t>T</a:t>
            </a:r>
            <a:r>
              <a:rPr sz="600" spc="170" dirty="0">
                <a:solidFill>
                  <a:srgbClr val="FFFFFF"/>
                </a:solidFill>
                <a:latin typeface="Calibri"/>
                <a:cs typeface="Calibri"/>
              </a:rPr>
              <a:t> </a:t>
            </a:r>
            <a:r>
              <a:rPr sz="600" spc="-10" dirty="0">
                <a:solidFill>
                  <a:srgbClr val="FFFFFF"/>
                </a:solidFill>
                <a:latin typeface="Calibri"/>
                <a:cs typeface="Calibri"/>
              </a:rPr>
              <a:t>H</a:t>
            </a:r>
            <a:r>
              <a:rPr sz="600" spc="-55" dirty="0">
                <a:solidFill>
                  <a:srgbClr val="FFFFFF"/>
                </a:solidFill>
                <a:latin typeface="Calibri"/>
                <a:cs typeface="Calibri"/>
              </a:rPr>
              <a:t> </a:t>
            </a:r>
            <a:r>
              <a:rPr sz="600" spc="-10" dirty="0">
                <a:solidFill>
                  <a:srgbClr val="FFFFFF"/>
                </a:solidFill>
                <a:latin typeface="Calibri"/>
                <a:cs typeface="Calibri"/>
              </a:rPr>
              <a:t>A</a:t>
            </a:r>
            <a:r>
              <a:rPr sz="600" spc="-45" dirty="0">
                <a:solidFill>
                  <a:srgbClr val="FFFFFF"/>
                </a:solidFill>
                <a:latin typeface="Calibri"/>
                <a:cs typeface="Calibri"/>
              </a:rPr>
              <a:t> </a:t>
            </a:r>
            <a:r>
              <a:rPr sz="600" dirty="0">
                <a:solidFill>
                  <a:srgbClr val="FFFFFF"/>
                </a:solidFill>
                <a:latin typeface="Calibri"/>
                <a:cs typeface="Calibri"/>
              </a:rPr>
              <a:t>S</a:t>
            </a:r>
            <a:r>
              <a:rPr sz="600" spc="170" dirty="0">
                <a:solidFill>
                  <a:srgbClr val="FFFFFF"/>
                </a:solidFill>
                <a:latin typeface="Calibri"/>
                <a:cs typeface="Calibri"/>
              </a:rPr>
              <a:t> </a:t>
            </a:r>
            <a:r>
              <a:rPr sz="600" dirty="0">
                <a:solidFill>
                  <a:srgbClr val="FFFFFF"/>
                </a:solidFill>
                <a:latin typeface="Calibri"/>
                <a:cs typeface="Calibri"/>
              </a:rPr>
              <a:t>B</a:t>
            </a:r>
            <a:r>
              <a:rPr sz="600" spc="-5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dirty="0">
                <a:solidFill>
                  <a:srgbClr val="FFFFFF"/>
                </a:solidFill>
                <a:latin typeface="Calibri"/>
                <a:cs typeface="Calibri"/>
              </a:rPr>
              <a:t>E</a:t>
            </a:r>
            <a:r>
              <a:rPr sz="600" spc="-55" dirty="0">
                <a:solidFill>
                  <a:srgbClr val="FFFFFF"/>
                </a:solidFill>
                <a:latin typeface="Calibri"/>
                <a:cs typeface="Calibri"/>
              </a:rPr>
              <a:t> </a:t>
            </a:r>
            <a:r>
              <a:rPr sz="600" dirty="0">
                <a:solidFill>
                  <a:srgbClr val="FFFFFF"/>
                </a:solidFill>
                <a:latin typeface="Calibri"/>
                <a:cs typeface="Calibri"/>
              </a:rPr>
              <a:t>N</a:t>
            </a:r>
            <a:r>
              <a:rPr sz="600" spc="170" dirty="0">
                <a:solidFill>
                  <a:srgbClr val="FFFFFF"/>
                </a:solidFill>
                <a:latin typeface="Calibri"/>
                <a:cs typeface="Calibri"/>
              </a:rPr>
              <a:t> </a:t>
            </a:r>
            <a:r>
              <a:rPr sz="600" dirty="0">
                <a:solidFill>
                  <a:srgbClr val="FFFFFF"/>
                </a:solidFill>
                <a:latin typeface="Calibri"/>
                <a:cs typeface="Calibri"/>
              </a:rPr>
              <a:t>F</a:t>
            </a:r>
            <a:r>
              <a:rPr sz="600" spc="-50" dirty="0">
                <a:solidFill>
                  <a:srgbClr val="FFFFFF"/>
                </a:solidFill>
                <a:latin typeface="Calibri"/>
                <a:cs typeface="Calibri"/>
              </a:rPr>
              <a:t> </a:t>
            </a:r>
            <a:r>
              <a:rPr sz="600" spc="-10" dirty="0">
                <a:solidFill>
                  <a:srgbClr val="FFFFFF"/>
                </a:solidFill>
                <a:latin typeface="Calibri"/>
                <a:cs typeface="Calibri"/>
              </a:rPr>
              <a:t>U</a:t>
            </a:r>
            <a:r>
              <a:rPr sz="600" spc="-50" dirty="0">
                <a:solidFill>
                  <a:srgbClr val="FFFFFF"/>
                </a:solidFill>
                <a:latin typeface="Calibri"/>
                <a:cs typeface="Calibri"/>
              </a:rPr>
              <a:t> </a:t>
            </a:r>
            <a:r>
              <a:rPr sz="600" dirty="0">
                <a:solidFill>
                  <a:srgbClr val="FFFFFF"/>
                </a:solidFill>
                <a:latin typeface="Calibri"/>
                <a:cs typeface="Calibri"/>
              </a:rPr>
              <a:t>L</a:t>
            </a:r>
            <a:r>
              <a:rPr sz="600" spc="-50" dirty="0">
                <a:solidFill>
                  <a:srgbClr val="FFFFFF"/>
                </a:solidFill>
                <a:latin typeface="Calibri"/>
                <a:cs typeface="Calibri"/>
              </a:rPr>
              <a:t> </a:t>
            </a:r>
            <a:r>
              <a:rPr sz="600" dirty="0">
                <a:solidFill>
                  <a:srgbClr val="FFFFFF"/>
                </a:solidFill>
                <a:latin typeface="Calibri"/>
                <a:cs typeface="Calibri"/>
              </a:rPr>
              <a:t>L</a:t>
            </a:r>
            <a:r>
              <a:rPr sz="600" spc="-55" dirty="0">
                <a:solidFill>
                  <a:srgbClr val="FFFFFF"/>
                </a:solidFill>
                <a:latin typeface="Calibri"/>
                <a:cs typeface="Calibri"/>
              </a:rPr>
              <a:t> </a:t>
            </a:r>
            <a:r>
              <a:rPr sz="600" dirty="0">
                <a:solidFill>
                  <a:srgbClr val="FFFFFF"/>
                </a:solidFill>
                <a:latin typeface="Calibri"/>
                <a:cs typeface="Calibri"/>
              </a:rPr>
              <a:t>Y</a:t>
            </a:r>
            <a:r>
              <a:rPr sz="600" spc="170" dirty="0">
                <a:solidFill>
                  <a:srgbClr val="FFFFFF"/>
                </a:solidFill>
                <a:latin typeface="Calibri"/>
                <a:cs typeface="Calibri"/>
              </a:rPr>
              <a:t> </a:t>
            </a:r>
            <a:r>
              <a:rPr sz="600" dirty="0">
                <a:solidFill>
                  <a:srgbClr val="FFFFFF"/>
                </a:solidFill>
                <a:latin typeface="Calibri"/>
                <a:cs typeface="Calibri"/>
              </a:rPr>
              <a:t>V</a:t>
            </a:r>
            <a:r>
              <a:rPr sz="600" spc="-60" dirty="0">
                <a:solidFill>
                  <a:srgbClr val="FFFFFF"/>
                </a:solidFill>
                <a:latin typeface="Calibri"/>
                <a:cs typeface="Calibri"/>
              </a:rPr>
              <a:t> </a:t>
            </a:r>
            <a:r>
              <a:rPr sz="600" dirty="0">
                <a:solidFill>
                  <a:srgbClr val="FFFFFF"/>
                </a:solidFill>
                <a:latin typeface="Calibri"/>
                <a:cs typeface="Calibri"/>
              </a:rPr>
              <a:t>E</a:t>
            </a:r>
            <a:r>
              <a:rPr sz="600" spc="-55" dirty="0">
                <a:solidFill>
                  <a:srgbClr val="FFFFFF"/>
                </a:solidFill>
                <a:latin typeface="Calibri"/>
                <a:cs typeface="Calibri"/>
              </a:rPr>
              <a:t> </a:t>
            </a:r>
            <a:r>
              <a:rPr sz="600" spc="50" dirty="0">
                <a:solidFill>
                  <a:srgbClr val="FFFFFF"/>
                </a:solidFill>
                <a:latin typeface="Calibri"/>
                <a:cs typeface="Calibri"/>
              </a:rPr>
              <a:t>TTE</a:t>
            </a:r>
            <a:r>
              <a:rPr sz="600" spc="-60" dirty="0">
                <a:solidFill>
                  <a:srgbClr val="FFFFFF"/>
                </a:solidFill>
                <a:latin typeface="Calibri"/>
                <a:cs typeface="Calibri"/>
              </a:rPr>
              <a:t> </a:t>
            </a:r>
            <a:r>
              <a:rPr sz="600" dirty="0">
                <a:solidFill>
                  <a:srgbClr val="FFFFFF"/>
                </a:solidFill>
                <a:latin typeface="Calibri"/>
                <a:cs typeface="Calibri"/>
              </a:rPr>
              <a:t>D</a:t>
            </a:r>
            <a:r>
              <a:rPr sz="600" spc="180" dirty="0">
                <a:solidFill>
                  <a:srgbClr val="FFFFFF"/>
                </a:solidFill>
                <a:latin typeface="Calibri"/>
                <a:cs typeface="Calibri"/>
              </a:rPr>
              <a:t> </a:t>
            </a:r>
            <a:r>
              <a:rPr sz="600" spc="-10" dirty="0">
                <a:solidFill>
                  <a:srgbClr val="FFFFFF"/>
                </a:solidFill>
                <a:latin typeface="Calibri"/>
                <a:cs typeface="Calibri"/>
              </a:rPr>
              <a:t>A</a:t>
            </a:r>
            <a:r>
              <a:rPr sz="600" spc="-50" dirty="0">
                <a:solidFill>
                  <a:srgbClr val="FFFFFF"/>
                </a:solidFill>
                <a:latin typeface="Calibri"/>
                <a:cs typeface="Calibri"/>
              </a:rPr>
              <a:t> </a:t>
            </a:r>
            <a:r>
              <a:rPr sz="600" spc="-10" dirty="0">
                <a:solidFill>
                  <a:srgbClr val="FFFFFF"/>
                </a:solidFill>
                <a:latin typeface="Calibri"/>
                <a:cs typeface="Calibri"/>
              </a:rPr>
              <a:t>N</a:t>
            </a:r>
            <a:r>
              <a:rPr sz="600" spc="-50" dirty="0">
                <a:solidFill>
                  <a:srgbClr val="FFFFFF"/>
                </a:solidFill>
                <a:latin typeface="Calibri"/>
                <a:cs typeface="Calibri"/>
              </a:rPr>
              <a:t> </a:t>
            </a:r>
            <a:r>
              <a:rPr sz="600" dirty="0">
                <a:solidFill>
                  <a:srgbClr val="FFFFFF"/>
                </a:solidFill>
                <a:latin typeface="Calibri"/>
                <a:cs typeface="Calibri"/>
              </a:rPr>
              <a:t>D</a:t>
            </a:r>
            <a:r>
              <a:rPr sz="600" spc="175" dirty="0">
                <a:solidFill>
                  <a:srgbClr val="FFFFFF"/>
                </a:solidFill>
                <a:latin typeface="Calibri"/>
                <a:cs typeface="Calibri"/>
              </a:rPr>
              <a:t> </a:t>
            </a:r>
            <a:r>
              <a:rPr sz="600" dirty="0">
                <a:solidFill>
                  <a:srgbClr val="FFFFFF"/>
                </a:solidFill>
                <a:latin typeface="Calibri"/>
                <a:cs typeface="Calibri"/>
              </a:rPr>
              <a:t>R</a:t>
            </a:r>
            <a:r>
              <a:rPr sz="600" spc="-5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dirty="0">
                <a:solidFill>
                  <a:srgbClr val="FFFFFF"/>
                </a:solidFill>
                <a:latin typeface="Calibri"/>
                <a:cs typeface="Calibri"/>
              </a:rPr>
              <a:t>S</a:t>
            </a:r>
            <a:r>
              <a:rPr sz="600" spc="-50" dirty="0">
                <a:solidFill>
                  <a:srgbClr val="FFFFFF"/>
                </a:solidFill>
                <a:latin typeface="Calibri"/>
                <a:cs typeface="Calibri"/>
              </a:rPr>
              <a:t> </a:t>
            </a:r>
            <a:r>
              <a:rPr sz="600" dirty="0">
                <a:solidFill>
                  <a:srgbClr val="FFFFFF"/>
                </a:solidFill>
                <a:latin typeface="Calibri"/>
                <a:cs typeface="Calibri"/>
              </a:rPr>
              <a:t>E</a:t>
            </a:r>
            <a:r>
              <a:rPr sz="600" spc="-60" dirty="0">
                <a:solidFill>
                  <a:srgbClr val="FFFFFF"/>
                </a:solidFill>
                <a:latin typeface="Calibri"/>
                <a:cs typeface="Calibri"/>
              </a:rPr>
              <a:t> </a:t>
            </a:r>
            <a:r>
              <a:rPr sz="600" spc="-10" dirty="0">
                <a:solidFill>
                  <a:srgbClr val="FFFFFF"/>
                </a:solidFill>
                <a:latin typeface="Calibri"/>
                <a:cs typeface="Calibri"/>
              </a:rPr>
              <a:t>A</a:t>
            </a:r>
            <a:r>
              <a:rPr sz="600" spc="-45" dirty="0">
                <a:solidFill>
                  <a:srgbClr val="FFFFFF"/>
                </a:solidFill>
                <a:latin typeface="Calibri"/>
                <a:cs typeface="Calibri"/>
              </a:rPr>
              <a:t> </a:t>
            </a:r>
            <a:r>
              <a:rPr sz="600" dirty="0">
                <a:solidFill>
                  <a:srgbClr val="FFFFFF"/>
                </a:solidFill>
                <a:latin typeface="Calibri"/>
                <a:cs typeface="Calibri"/>
              </a:rPr>
              <a:t>R</a:t>
            </a:r>
            <a:r>
              <a:rPr sz="600" spc="-55" dirty="0">
                <a:solidFill>
                  <a:srgbClr val="FFFFFF"/>
                </a:solidFill>
                <a:latin typeface="Calibri"/>
                <a:cs typeface="Calibri"/>
              </a:rPr>
              <a:t> </a:t>
            </a:r>
            <a:r>
              <a:rPr sz="600" spc="-10" dirty="0">
                <a:solidFill>
                  <a:srgbClr val="FFFFFF"/>
                </a:solidFill>
                <a:latin typeface="Calibri"/>
                <a:cs typeface="Calibri"/>
              </a:rPr>
              <a:t>C</a:t>
            </a:r>
            <a:r>
              <a:rPr sz="600" spc="-45" dirty="0">
                <a:solidFill>
                  <a:srgbClr val="FFFFFF"/>
                </a:solidFill>
                <a:latin typeface="Calibri"/>
                <a:cs typeface="Calibri"/>
              </a:rPr>
              <a:t> </a:t>
            </a:r>
            <a:r>
              <a:rPr sz="600" spc="-10" dirty="0">
                <a:solidFill>
                  <a:srgbClr val="FFFFFF"/>
                </a:solidFill>
                <a:latin typeface="Calibri"/>
                <a:cs typeface="Calibri"/>
              </a:rPr>
              <a:t>H</a:t>
            </a:r>
            <a:r>
              <a:rPr sz="600" spc="-55" dirty="0">
                <a:solidFill>
                  <a:srgbClr val="FFFFFF"/>
                </a:solidFill>
                <a:latin typeface="Calibri"/>
                <a:cs typeface="Calibri"/>
              </a:rPr>
              <a:t> </a:t>
            </a:r>
            <a:r>
              <a:rPr sz="600" dirty="0">
                <a:solidFill>
                  <a:srgbClr val="FFFFFF"/>
                </a:solidFill>
                <a:latin typeface="Calibri"/>
                <a:cs typeface="Calibri"/>
              </a:rPr>
              <a:t>E</a:t>
            </a:r>
            <a:r>
              <a:rPr sz="600" spc="-55" dirty="0">
                <a:solidFill>
                  <a:srgbClr val="FFFFFF"/>
                </a:solidFill>
                <a:latin typeface="Calibri"/>
                <a:cs typeface="Calibri"/>
              </a:rPr>
              <a:t> </a:t>
            </a:r>
            <a:r>
              <a:rPr sz="600" dirty="0">
                <a:solidFill>
                  <a:srgbClr val="FFFFFF"/>
                </a:solidFill>
                <a:latin typeface="Calibri"/>
                <a:cs typeface="Calibri"/>
              </a:rPr>
              <a:t>D</a:t>
            </a:r>
            <a:r>
              <a:rPr sz="600" spc="175" dirty="0">
                <a:solidFill>
                  <a:srgbClr val="FFFFFF"/>
                </a:solidFill>
                <a:latin typeface="Calibri"/>
                <a:cs typeface="Calibri"/>
              </a:rPr>
              <a:t> </a:t>
            </a:r>
            <a:r>
              <a:rPr sz="600" dirty="0">
                <a:solidFill>
                  <a:srgbClr val="FFFFFF"/>
                </a:solidFill>
                <a:latin typeface="Calibri"/>
                <a:cs typeface="Calibri"/>
              </a:rPr>
              <a:t>B</a:t>
            </a:r>
            <a:r>
              <a:rPr sz="600" spc="-50" dirty="0">
                <a:solidFill>
                  <a:srgbClr val="FFFFFF"/>
                </a:solidFill>
                <a:latin typeface="Calibri"/>
                <a:cs typeface="Calibri"/>
              </a:rPr>
              <a:t> </a:t>
            </a:r>
            <a:r>
              <a:rPr sz="600" dirty="0">
                <a:solidFill>
                  <a:srgbClr val="FFFFFF"/>
                </a:solidFill>
                <a:latin typeface="Calibri"/>
                <a:cs typeface="Calibri"/>
              </a:rPr>
              <a:t>Y</a:t>
            </a:r>
            <a:r>
              <a:rPr sz="600" spc="165" dirty="0">
                <a:solidFill>
                  <a:srgbClr val="FFFFFF"/>
                </a:solidFill>
                <a:latin typeface="Calibri"/>
                <a:cs typeface="Calibri"/>
              </a:rPr>
              <a:t> </a:t>
            </a:r>
            <a:r>
              <a:rPr sz="600" dirty="0">
                <a:solidFill>
                  <a:srgbClr val="FFFFFF"/>
                </a:solidFill>
                <a:latin typeface="Calibri"/>
                <a:cs typeface="Calibri"/>
              </a:rPr>
              <a:t>S</a:t>
            </a:r>
            <a:r>
              <a:rPr sz="600" spc="-50" dirty="0">
                <a:solidFill>
                  <a:srgbClr val="FFFFFF"/>
                </a:solidFill>
                <a:latin typeface="Calibri"/>
                <a:cs typeface="Calibri"/>
              </a:rPr>
              <a:t> </a:t>
            </a:r>
            <a:r>
              <a:rPr sz="600" dirty="0">
                <a:solidFill>
                  <a:srgbClr val="FFFFFF"/>
                </a:solidFill>
                <a:latin typeface="Calibri"/>
                <a:cs typeface="Calibri"/>
              </a:rPr>
              <a:t>F</a:t>
            </a:r>
            <a:r>
              <a:rPr sz="600" spc="-55" dirty="0">
                <a:solidFill>
                  <a:srgbClr val="FFFFFF"/>
                </a:solidFill>
                <a:latin typeface="Calibri"/>
                <a:cs typeface="Calibri"/>
              </a:rPr>
              <a:t> </a:t>
            </a:r>
            <a:r>
              <a:rPr sz="600" spc="-50" dirty="0">
                <a:solidFill>
                  <a:srgbClr val="FFFFFF"/>
                </a:solidFill>
                <a:latin typeface="Calibri"/>
                <a:cs typeface="Calibri"/>
              </a:rPr>
              <a:t>A</a:t>
            </a:r>
            <a:endParaRPr sz="600">
              <a:latin typeface="Calibri"/>
              <a:cs typeface="Calibri"/>
            </a:endParaRPr>
          </a:p>
        </p:txBody>
      </p:sp>
      <p:grpSp>
        <p:nvGrpSpPr>
          <p:cNvPr id="17" name="object 17"/>
          <p:cNvGrpSpPr/>
          <p:nvPr/>
        </p:nvGrpSpPr>
        <p:grpSpPr>
          <a:xfrm>
            <a:off x="0" y="4633623"/>
            <a:ext cx="9144000" cy="509905"/>
            <a:chOff x="0" y="4633623"/>
            <a:chExt cx="9144000" cy="509905"/>
          </a:xfrm>
        </p:grpSpPr>
        <p:sp>
          <p:nvSpPr>
            <p:cNvPr id="18" name="object 18"/>
            <p:cNvSpPr/>
            <p:nvPr/>
          </p:nvSpPr>
          <p:spPr>
            <a:xfrm>
              <a:off x="0" y="4633623"/>
              <a:ext cx="9144000" cy="509905"/>
            </a:xfrm>
            <a:custGeom>
              <a:avLst/>
              <a:gdLst/>
              <a:ahLst/>
              <a:cxnLst/>
              <a:rect l="l" t="t" r="r" b="b"/>
              <a:pathLst>
                <a:path w="9144000" h="509904">
                  <a:moveTo>
                    <a:pt x="9144000" y="0"/>
                  </a:moveTo>
                  <a:lnTo>
                    <a:pt x="0" y="0"/>
                  </a:lnTo>
                  <a:lnTo>
                    <a:pt x="0" y="509876"/>
                  </a:lnTo>
                  <a:lnTo>
                    <a:pt x="9144000" y="509876"/>
                  </a:lnTo>
                  <a:lnTo>
                    <a:pt x="9144000" y="0"/>
                  </a:lnTo>
                  <a:close/>
                </a:path>
              </a:pathLst>
            </a:custGeom>
            <a:solidFill>
              <a:srgbClr val="003247"/>
            </a:solidFill>
          </p:spPr>
          <p:txBody>
            <a:bodyPr wrap="square" lIns="0" tIns="0" rIns="0" bIns="0" rtlCol="0"/>
            <a:lstStyle/>
            <a:p>
              <a:endParaRPr/>
            </a:p>
          </p:txBody>
        </p:sp>
        <p:pic>
          <p:nvPicPr>
            <p:cNvPr id="19" name="object 19"/>
            <p:cNvPicPr/>
            <p:nvPr/>
          </p:nvPicPr>
          <p:blipFill>
            <a:blip r:embed="rId6" cstate="print"/>
            <a:stretch>
              <a:fillRect/>
            </a:stretch>
          </p:blipFill>
          <p:spPr>
            <a:xfrm>
              <a:off x="7460563" y="4755856"/>
              <a:ext cx="1496288" cy="285497"/>
            </a:xfrm>
            <a:prstGeom prst="rect">
              <a:avLst/>
            </a:prstGeom>
          </p:spPr>
        </p:pic>
      </p:grpSp>
      <p:sp>
        <p:nvSpPr>
          <p:cNvPr id="20" name="object 20"/>
          <p:cNvSpPr txBox="1"/>
          <p:nvPr/>
        </p:nvSpPr>
        <p:spPr>
          <a:xfrm>
            <a:off x="243019" y="4682401"/>
            <a:ext cx="3818890" cy="327013"/>
          </a:xfrm>
          <a:prstGeom prst="rect">
            <a:avLst/>
          </a:prstGeom>
        </p:spPr>
        <p:txBody>
          <a:bodyPr vert="horz" wrap="square" lIns="0" tIns="3810" rIns="0" bIns="0" rtlCol="0">
            <a:spAutoFit/>
          </a:bodyPr>
          <a:lstStyle/>
          <a:p>
            <a:pPr marL="12700">
              <a:lnSpc>
                <a:spcPct val="100000"/>
              </a:lnSpc>
              <a:spcBef>
                <a:spcPts val="30"/>
              </a:spcBef>
            </a:pPr>
            <a:r>
              <a:rPr lang="en-US" sz="2100" b="1" dirty="0">
                <a:solidFill>
                  <a:srgbClr val="41A7C6"/>
                </a:solidFill>
                <a:latin typeface="Countach" panose="02000000000000000000" pitchFamily="50" charset="0"/>
                <a:cs typeface="Arial"/>
              </a:rPr>
              <a:t>CASE STUDY - </a:t>
            </a:r>
            <a:r>
              <a:rPr lang="en-US" sz="2100" b="1" dirty="0">
                <a:solidFill>
                  <a:srgbClr val="FFFFFF"/>
                </a:solidFill>
                <a:latin typeface="Countach" panose="02000000000000000000" pitchFamily="50" charset="0"/>
                <a:cs typeface="Arial"/>
              </a:rPr>
              <a:t>CEDAR PARK, TEXAS</a:t>
            </a:r>
            <a:endParaRPr lang="en-US" sz="2100" b="1" dirty="0">
              <a:latin typeface="Countach" panose="02000000000000000000" pitchFamily="50" charset="0"/>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4000" cy="5143500"/>
            </a:xfrm>
            <a:prstGeom prst="rect">
              <a:avLst/>
            </a:prstGeom>
          </p:spPr>
        </p:pic>
        <p:pic>
          <p:nvPicPr>
            <p:cNvPr id="4" name="object 4"/>
            <p:cNvPicPr/>
            <p:nvPr/>
          </p:nvPicPr>
          <p:blipFill>
            <a:blip r:embed="rId3" cstate="print"/>
            <a:stretch>
              <a:fillRect/>
            </a:stretch>
          </p:blipFill>
          <p:spPr>
            <a:xfrm>
              <a:off x="3781145" y="1669846"/>
              <a:ext cx="1596174" cy="304558"/>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grpSp>
      <p:sp>
        <p:nvSpPr>
          <p:cNvPr id="6" name="object 6"/>
          <p:cNvSpPr txBox="1">
            <a:spLocks noGrp="1"/>
          </p:cNvSpPr>
          <p:nvPr>
            <p:ph type="title"/>
          </p:nvPr>
        </p:nvSpPr>
        <p:spPr>
          <a:xfrm>
            <a:off x="0" y="2008248"/>
            <a:ext cx="9144000" cy="1740092"/>
          </a:xfrm>
          <a:prstGeom prst="rect">
            <a:avLst/>
          </a:prstGeom>
        </p:spPr>
        <p:txBody>
          <a:bodyPr vert="horz" wrap="square" lIns="0" tIns="298450" rIns="0" bIns="0" rtlCol="0">
            <a:spAutoFit/>
          </a:bodyPr>
          <a:lstStyle/>
          <a:p>
            <a:pPr marR="5080" indent="-1270" algn="ctr">
              <a:lnSpc>
                <a:spcPts val="4000"/>
              </a:lnSpc>
            </a:pPr>
            <a:r>
              <a:rPr lang="pt-BR" sz="4400" dirty="0">
                <a:latin typeface="Countach" panose="02000000000000000000" pitchFamily="50" charset="0"/>
              </a:rPr>
              <a:t>SPORTS FACILITIES COMPANIES (SFC) </a:t>
            </a:r>
            <a:br>
              <a:rPr lang="pt-BR" sz="4400" dirty="0">
                <a:latin typeface="Countach" panose="02000000000000000000" pitchFamily="50" charset="0"/>
              </a:rPr>
            </a:br>
            <a:r>
              <a:rPr lang="pt-BR" sz="4200" dirty="0">
                <a:latin typeface="Countach" panose="02000000000000000000" pitchFamily="50" charset="0"/>
              </a:rPr>
              <a:t>OVERVIEW &amp; PERFECT GAME PARTNERSHIP</a:t>
            </a:r>
            <a:br>
              <a:rPr lang="pt-BR" sz="4200" dirty="0">
                <a:latin typeface="Countach" panose="02000000000000000000" pitchFamily="50" charset="0"/>
              </a:rPr>
            </a:br>
            <a:r>
              <a:rPr lang="pt-BR" sz="1400" b="0" spc="300" dirty="0">
                <a:latin typeface="Countach" panose="02000000000000000000" pitchFamily="50" charset="0"/>
              </a:rPr>
              <a:t>PERFECT GAME</a:t>
            </a:r>
            <a:endParaRPr lang="pt-BR" sz="1400" b="0" spc="300" dirty="0">
              <a:latin typeface="Countach" panose="02000000000000000000" pitchFamily="50" charset="0"/>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320"/>
            <a:chOff x="0" y="-1"/>
            <a:chExt cx="9144000" cy="5143320"/>
          </a:xfrm>
        </p:grpSpPr>
        <p:pic>
          <p:nvPicPr>
            <p:cNvPr id="3" name="object 3"/>
            <p:cNvPicPr/>
            <p:nvPr/>
          </p:nvPicPr>
          <p:blipFill>
            <a:blip r:embed="rId2" cstate="print"/>
            <a:stretch>
              <a:fillRect/>
            </a:stretch>
          </p:blipFill>
          <p:spPr>
            <a:xfrm>
              <a:off x="5158841" y="177"/>
              <a:ext cx="3756240" cy="5143141"/>
            </a:xfrm>
            <a:prstGeom prst="rect">
              <a:avLst/>
            </a:prstGeom>
          </p:spPr>
        </p:pic>
        <p:pic>
          <p:nvPicPr>
            <p:cNvPr id="4" name="object 4"/>
            <p:cNvPicPr/>
            <p:nvPr/>
          </p:nvPicPr>
          <p:blipFill>
            <a:blip r:embed="rId3" cstate="print"/>
            <a:stretch>
              <a:fillRect/>
            </a:stretch>
          </p:blipFill>
          <p:spPr>
            <a:xfrm>
              <a:off x="321" y="177"/>
              <a:ext cx="7057234" cy="5143141"/>
            </a:xfrm>
            <a:prstGeom prst="rect">
              <a:avLst/>
            </a:prstGeom>
          </p:spPr>
        </p:pic>
        <p:pic>
          <p:nvPicPr>
            <p:cNvPr id="5" name="object 5"/>
            <p:cNvPicPr/>
            <p:nvPr/>
          </p:nvPicPr>
          <p:blipFill>
            <a:blip r:embed="rId4" cstate="print"/>
            <a:stretch>
              <a:fillRect/>
            </a:stretch>
          </p:blipFill>
          <p:spPr>
            <a:xfrm>
              <a:off x="0" y="0"/>
              <a:ext cx="9144000" cy="5143319"/>
            </a:xfrm>
            <a:prstGeom prst="rect">
              <a:avLst/>
            </a:prstGeom>
          </p:spPr>
        </p:pic>
        <p:pic>
          <p:nvPicPr>
            <p:cNvPr id="6" name="object 6"/>
            <p:cNvPicPr/>
            <p:nvPr/>
          </p:nvPicPr>
          <p:blipFill>
            <a:blip r:embed="rId5" cstate="print"/>
            <a:stretch>
              <a:fillRect/>
            </a:stretch>
          </p:blipFill>
          <p:spPr>
            <a:xfrm>
              <a:off x="0" y="3233927"/>
              <a:ext cx="9144000" cy="1908048"/>
            </a:xfrm>
            <a:prstGeom prst="rect">
              <a:avLst/>
            </a:prstGeom>
          </p:spPr>
        </p:pic>
        <p:pic>
          <p:nvPicPr>
            <p:cNvPr id="7" name="object 7"/>
            <p:cNvPicPr/>
            <p:nvPr/>
          </p:nvPicPr>
          <p:blipFill>
            <a:blip r:embed="rId6" cstate="print"/>
            <a:stretch>
              <a:fillRect/>
            </a:stretch>
          </p:blipFill>
          <p:spPr>
            <a:xfrm>
              <a:off x="5218176" y="0"/>
              <a:ext cx="3112007" cy="5141975"/>
            </a:xfrm>
            <a:prstGeom prst="rect">
              <a:avLst/>
            </a:prstGeom>
          </p:spPr>
        </p:pic>
        <p:sp>
          <p:nvSpPr>
            <p:cNvPr id="8" name="object 8"/>
            <p:cNvSpPr/>
            <p:nvPr/>
          </p:nvSpPr>
          <p:spPr>
            <a:xfrm>
              <a:off x="5242305" y="-1"/>
              <a:ext cx="3085465" cy="5141975"/>
            </a:xfrm>
            <a:custGeom>
              <a:avLst/>
              <a:gdLst/>
              <a:ahLst/>
              <a:cxnLst/>
              <a:rect l="l" t="t" r="r" b="b"/>
              <a:pathLst>
                <a:path w="3085465" h="5143500">
                  <a:moveTo>
                    <a:pt x="3085439" y="0"/>
                  </a:moveTo>
                  <a:lnTo>
                    <a:pt x="0" y="0"/>
                  </a:lnTo>
                  <a:lnTo>
                    <a:pt x="0" y="5142966"/>
                  </a:lnTo>
                  <a:lnTo>
                    <a:pt x="3085439" y="5142966"/>
                  </a:lnTo>
                  <a:lnTo>
                    <a:pt x="3085439" y="0"/>
                  </a:lnTo>
                  <a:close/>
                </a:path>
              </a:pathLst>
            </a:custGeom>
            <a:solidFill>
              <a:srgbClr val="003247">
                <a:alpha val="70979"/>
              </a:srgbClr>
            </a:solidFill>
          </p:spPr>
          <p:txBody>
            <a:bodyPr wrap="square" lIns="0" tIns="0" rIns="0" bIns="0" rtlCol="0"/>
            <a:lstStyle/>
            <a:p>
              <a:endParaRPr dirty="0">
                <a:latin typeface="Countach Light" panose="02000000000000000000" pitchFamily="50" charset="0"/>
              </a:endParaRPr>
            </a:p>
          </p:txBody>
        </p:sp>
        <p:sp>
          <p:nvSpPr>
            <p:cNvPr id="9" name="object 9"/>
            <p:cNvSpPr/>
            <p:nvPr/>
          </p:nvSpPr>
          <p:spPr>
            <a:xfrm>
              <a:off x="6679336" y="1088707"/>
              <a:ext cx="0" cy="1030605"/>
            </a:xfrm>
            <a:custGeom>
              <a:avLst/>
              <a:gdLst/>
              <a:ahLst/>
              <a:cxnLst/>
              <a:rect l="l" t="t" r="r" b="b"/>
              <a:pathLst>
                <a:path h="1030605">
                  <a:moveTo>
                    <a:pt x="0" y="0"/>
                  </a:moveTo>
                  <a:lnTo>
                    <a:pt x="1" y="1030280"/>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pic>
          <p:nvPicPr>
            <p:cNvPr id="10" name="object 10"/>
            <p:cNvPicPr/>
            <p:nvPr/>
          </p:nvPicPr>
          <p:blipFill>
            <a:blip r:embed="rId7" cstate="print"/>
            <a:stretch>
              <a:fillRect/>
            </a:stretch>
          </p:blipFill>
          <p:spPr>
            <a:xfrm>
              <a:off x="24383" y="0"/>
              <a:ext cx="9119616" cy="1996439"/>
            </a:xfrm>
            <a:prstGeom prst="rect">
              <a:avLst/>
            </a:prstGeom>
          </p:spPr>
        </p:pic>
        <p:sp>
          <p:nvSpPr>
            <p:cNvPr id="11" name="object 11"/>
            <p:cNvSpPr/>
            <p:nvPr/>
          </p:nvSpPr>
          <p:spPr>
            <a:xfrm>
              <a:off x="5356867" y="3386632"/>
              <a:ext cx="2706370" cy="0"/>
            </a:xfrm>
            <a:custGeom>
              <a:avLst/>
              <a:gdLst/>
              <a:ahLst/>
              <a:cxnLst/>
              <a:rect l="l" t="t" r="r" b="b"/>
              <a:pathLst>
                <a:path w="2706370">
                  <a:moveTo>
                    <a:pt x="2706121" y="0"/>
                  </a:moveTo>
                  <a:lnTo>
                    <a:pt x="0" y="1"/>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sp>
          <p:nvSpPr>
            <p:cNvPr id="12" name="object 12"/>
            <p:cNvSpPr/>
            <p:nvPr/>
          </p:nvSpPr>
          <p:spPr>
            <a:xfrm>
              <a:off x="5380217" y="4245480"/>
              <a:ext cx="2682875" cy="0"/>
            </a:xfrm>
            <a:custGeom>
              <a:avLst/>
              <a:gdLst/>
              <a:ahLst/>
              <a:cxnLst/>
              <a:rect l="l" t="t" r="r" b="b"/>
              <a:pathLst>
                <a:path w="2682875">
                  <a:moveTo>
                    <a:pt x="2682771" y="0"/>
                  </a:moveTo>
                  <a:lnTo>
                    <a:pt x="0" y="1"/>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sp>
          <p:nvSpPr>
            <p:cNvPr id="13" name="object 13"/>
            <p:cNvSpPr/>
            <p:nvPr/>
          </p:nvSpPr>
          <p:spPr>
            <a:xfrm>
              <a:off x="5490401" y="2220976"/>
              <a:ext cx="2538730" cy="0"/>
            </a:xfrm>
            <a:custGeom>
              <a:avLst/>
              <a:gdLst/>
              <a:ahLst/>
              <a:cxnLst/>
              <a:rect l="l" t="t" r="r" b="b"/>
              <a:pathLst>
                <a:path w="2538729">
                  <a:moveTo>
                    <a:pt x="2538411" y="0"/>
                  </a:moveTo>
                  <a:lnTo>
                    <a:pt x="0" y="1"/>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grpSp>
      <p:sp>
        <p:nvSpPr>
          <p:cNvPr id="14" name="object 14"/>
          <p:cNvSpPr txBox="1">
            <a:spLocks noGrp="1"/>
          </p:cNvSpPr>
          <p:nvPr>
            <p:ph type="title"/>
          </p:nvPr>
        </p:nvSpPr>
        <p:spPr>
          <a:xfrm>
            <a:off x="6753597" y="1013343"/>
            <a:ext cx="1177130" cy="305212"/>
          </a:xfrm>
          <a:prstGeom prst="rect">
            <a:avLst/>
          </a:prstGeom>
        </p:spPr>
        <p:txBody>
          <a:bodyPr vert="horz" wrap="square" lIns="0" tIns="12700" rIns="0" bIns="0" rtlCol="0">
            <a:spAutoFit/>
          </a:bodyPr>
          <a:lstStyle/>
          <a:p>
            <a:pPr marL="12700">
              <a:lnSpc>
                <a:spcPct val="100000"/>
              </a:lnSpc>
              <a:spcBef>
                <a:spcPts val="100"/>
              </a:spcBef>
            </a:pPr>
            <a:r>
              <a:rPr sz="1800" spc="-150" dirty="0">
                <a:solidFill>
                  <a:srgbClr val="FDDBC6"/>
                </a:solidFill>
                <a:latin typeface="Countach Light" panose="02000000000000000000" pitchFamily="50" charset="0"/>
                <a:cs typeface="Arial"/>
              </a:rPr>
              <a:t>$</a:t>
            </a:r>
            <a:r>
              <a:rPr lang="en-US" sz="1600" b="0" dirty="0">
                <a:solidFill>
                  <a:srgbClr val="FDDBC6"/>
                </a:solidFill>
                <a:latin typeface="Impact" panose="020B0806030902050204" pitchFamily="34" charset="0"/>
                <a:cs typeface="Arial"/>
              </a:rPr>
              <a:t>$</a:t>
            </a:r>
            <a:r>
              <a:rPr lang="en-US" sz="1900" dirty="0">
                <a:solidFill>
                  <a:srgbClr val="FDDBC6"/>
                </a:solidFill>
                <a:latin typeface="Countach" panose="02000000000000000000" pitchFamily="50" charset="0"/>
                <a:cs typeface="Arial"/>
              </a:rPr>
              <a:t>15 BILLION</a:t>
            </a:r>
            <a:endParaRPr sz="1900" dirty="0">
              <a:latin typeface="Countach" panose="02000000000000000000" pitchFamily="50" charset="0"/>
              <a:cs typeface="Arial"/>
            </a:endParaRPr>
          </a:p>
        </p:txBody>
      </p:sp>
      <p:grpSp>
        <p:nvGrpSpPr>
          <p:cNvPr id="15" name="object 15"/>
          <p:cNvGrpSpPr/>
          <p:nvPr/>
        </p:nvGrpSpPr>
        <p:grpSpPr>
          <a:xfrm>
            <a:off x="5475832" y="1144981"/>
            <a:ext cx="2487930" cy="641985"/>
            <a:chOff x="5475832" y="1144981"/>
            <a:chExt cx="2487930" cy="641985"/>
          </a:xfrm>
        </p:grpSpPr>
        <p:sp>
          <p:nvSpPr>
            <p:cNvPr id="16" name="object 16"/>
            <p:cNvSpPr/>
            <p:nvPr/>
          </p:nvSpPr>
          <p:spPr>
            <a:xfrm>
              <a:off x="5485357" y="1154506"/>
              <a:ext cx="165735" cy="0"/>
            </a:xfrm>
            <a:custGeom>
              <a:avLst/>
              <a:gdLst/>
              <a:ahLst/>
              <a:cxnLst/>
              <a:rect l="l" t="t" r="r" b="b"/>
              <a:pathLst>
                <a:path w="165735">
                  <a:moveTo>
                    <a:pt x="165609" y="0"/>
                  </a:moveTo>
                  <a:lnTo>
                    <a:pt x="0" y="1"/>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sp>
          <p:nvSpPr>
            <p:cNvPr id="17" name="object 17"/>
            <p:cNvSpPr/>
            <p:nvPr/>
          </p:nvSpPr>
          <p:spPr>
            <a:xfrm>
              <a:off x="6801488" y="1776920"/>
              <a:ext cx="1152525" cy="0"/>
            </a:xfrm>
            <a:custGeom>
              <a:avLst/>
              <a:gdLst/>
              <a:ahLst/>
              <a:cxnLst/>
              <a:rect l="l" t="t" r="r" b="b"/>
              <a:pathLst>
                <a:path w="1152525">
                  <a:moveTo>
                    <a:pt x="1152330" y="0"/>
                  </a:moveTo>
                  <a:lnTo>
                    <a:pt x="0" y="1"/>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sp>
          <p:nvSpPr>
            <p:cNvPr id="18" name="object 18"/>
            <p:cNvSpPr/>
            <p:nvPr/>
          </p:nvSpPr>
          <p:spPr>
            <a:xfrm>
              <a:off x="6256719" y="1157020"/>
              <a:ext cx="168275" cy="0"/>
            </a:xfrm>
            <a:custGeom>
              <a:avLst/>
              <a:gdLst/>
              <a:ahLst/>
              <a:cxnLst/>
              <a:rect l="l" t="t" r="r" b="b"/>
              <a:pathLst>
                <a:path w="168275">
                  <a:moveTo>
                    <a:pt x="168147" y="0"/>
                  </a:moveTo>
                  <a:lnTo>
                    <a:pt x="0" y="1"/>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grpSp>
      <p:sp>
        <p:nvSpPr>
          <p:cNvPr id="19" name="object 19"/>
          <p:cNvSpPr txBox="1"/>
          <p:nvPr/>
        </p:nvSpPr>
        <p:spPr>
          <a:xfrm>
            <a:off x="6848055" y="1276350"/>
            <a:ext cx="1223047" cy="120546"/>
          </a:xfrm>
          <a:prstGeom prst="rect">
            <a:avLst/>
          </a:prstGeom>
        </p:spPr>
        <p:txBody>
          <a:bodyPr vert="horz" wrap="square" lIns="0" tIns="12700" rIns="0" bIns="0" rtlCol="0">
            <a:spAutoFit/>
          </a:bodyPr>
          <a:lstStyle/>
          <a:p>
            <a:pPr marL="12700">
              <a:lnSpc>
                <a:spcPct val="100000"/>
              </a:lnSpc>
              <a:spcBef>
                <a:spcPts val="100"/>
              </a:spcBef>
            </a:pPr>
            <a:r>
              <a:rPr lang="en-US" sz="700" dirty="0">
                <a:solidFill>
                  <a:srgbClr val="FFFFFF"/>
                </a:solidFill>
                <a:latin typeface="Countach Light" panose="02000000000000000000" pitchFamily="50" charset="0"/>
                <a:cs typeface="Arial Narrow"/>
              </a:rPr>
              <a:t>IN PLANNED &amp; FUNDED  FACILITIES</a:t>
            </a:r>
            <a:endParaRPr lang="en-US" sz="700" dirty="0">
              <a:latin typeface="Countach Light" panose="02000000000000000000" pitchFamily="50" charset="0"/>
              <a:cs typeface="Arial Narrow"/>
            </a:endParaRPr>
          </a:p>
        </p:txBody>
      </p:sp>
      <p:sp>
        <p:nvSpPr>
          <p:cNvPr id="21" name="object 21"/>
          <p:cNvSpPr txBox="1"/>
          <p:nvPr/>
        </p:nvSpPr>
        <p:spPr>
          <a:xfrm>
            <a:off x="5302475" y="1068146"/>
            <a:ext cx="1038011" cy="143629"/>
          </a:xfrm>
          <a:prstGeom prst="rect">
            <a:avLst/>
          </a:prstGeom>
        </p:spPr>
        <p:txBody>
          <a:bodyPr vert="horz" wrap="square" lIns="0" tIns="20320" rIns="0" bIns="0" rtlCol="0">
            <a:spAutoFit/>
          </a:bodyPr>
          <a:lstStyle/>
          <a:p>
            <a:pPr marL="273685" algn="ctr">
              <a:spcBef>
                <a:spcPts val="160"/>
              </a:spcBef>
            </a:pPr>
            <a:r>
              <a:rPr lang="en-US" sz="800" b="1" dirty="0">
                <a:solidFill>
                  <a:srgbClr val="FFFFFF"/>
                </a:solidFill>
                <a:latin typeface="Countach Light" panose="02000000000000000000" pitchFamily="50" charset="0"/>
                <a:cs typeface="Arial Narrow"/>
              </a:rPr>
              <a:t>OUR MISSION</a:t>
            </a:r>
            <a:endParaRPr lang="en-US" sz="800" dirty="0">
              <a:latin typeface="Countach Light" panose="02000000000000000000" pitchFamily="50" charset="0"/>
              <a:cs typeface="Arial Narrow"/>
            </a:endParaRPr>
          </a:p>
        </p:txBody>
      </p:sp>
      <p:grpSp>
        <p:nvGrpSpPr>
          <p:cNvPr id="22" name="object 22"/>
          <p:cNvGrpSpPr/>
          <p:nvPr/>
        </p:nvGrpSpPr>
        <p:grpSpPr>
          <a:xfrm>
            <a:off x="6246202" y="3493414"/>
            <a:ext cx="1113790" cy="643890"/>
            <a:chOff x="6246202" y="3493414"/>
            <a:chExt cx="1113790" cy="643890"/>
          </a:xfrm>
        </p:grpSpPr>
        <p:sp>
          <p:nvSpPr>
            <p:cNvPr id="23" name="object 23"/>
            <p:cNvSpPr/>
            <p:nvPr/>
          </p:nvSpPr>
          <p:spPr>
            <a:xfrm>
              <a:off x="6255727" y="3502939"/>
              <a:ext cx="0" cy="624840"/>
            </a:xfrm>
            <a:custGeom>
              <a:avLst/>
              <a:gdLst/>
              <a:ahLst/>
              <a:cxnLst/>
              <a:rect l="l" t="t" r="r" b="b"/>
              <a:pathLst>
                <a:path h="624839">
                  <a:moveTo>
                    <a:pt x="0" y="0"/>
                  </a:moveTo>
                  <a:lnTo>
                    <a:pt x="1" y="624575"/>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sp>
          <p:nvSpPr>
            <p:cNvPr id="24" name="object 24"/>
            <p:cNvSpPr/>
            <p:nvPr/>
          </p:nvSpPr>
          <p:spPr>
            <a:xfrm>
              <a:off x="7350353" y="3504196"/>
              <a:ext cx="0" cy="617855"/>
            </a:xfrm>
            <a:custGeom>
              <a:avLst/>
              <a:gdLst/>
              <a:ahLst/>
              <a:cxnLst/>
              <a:rect l="l" t="t" r="r" b="b"/>
              <a:pathLst>
                <a:path h="617854">
                  <a:moveTo>
                    <a:pt x="0" y="0"/>
                  </a:moveTo>
                  <a:lnTo>
                    <a:pt x="1" y="617506"/>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grpSp>
      <p:sp>
        <p:nvSpPr>
          <p:cNvPr id="25" name="object 25"/>
          <p:cNvSpPr txBox="1"/>
          <p:nvPr/>
        </p:nvSpPr>
        <p:spPr>
          <a:xfrm>
            <a:off x="6858000" y="1430510"/>
            <a:ext cx="464184"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DDBC6"/>
                </a:solidFill>
                <a:latin typeface="Countach" panose="02000000000000000000" pitchFamily="50" charset="0"/>
                <a:cs typeface="Arial"/>
              </a:rPr>
              <a:t>3000</a:t>
            </a:r>
            <a:endParaRPr sz="1800" dirty="0">
              <a:latin typeface="Countach" panose="02000000000000000000" pitchFamily="50" charset="0"/>
              <a:cs typeface="Arial"/>
            </a:endParaRPr>
          </a:p>
        </p:txBody>
      </p:sp>
      <p:sp>
        <p:nvSpPr>
          <p:cNvPr id="26" name="object 26"/>
          <p:cNvSpPr txBox="1"/>
          <p:nvPr/>
        </p:nvSpPr>
        <p:spPr>
          <a:xfrm>
            <a:off x="6872782" y="1764283"/>
            <a:ext cx="947419" cy="405765"/>
          </a:xfrm>
          <a:prstGeom prst="rect">
            <a:avLst/>
          </a:prstGeom>
        </p:spPr>
        <p:txBody>
          <a:bodyPr vert="horz" wrap="square" lIns="0" tIns="12700" rIns="0" bIns="0" rtlCol="0">
            <a:spAutoFit/>
          </a:bodyPr>
          <a:lstStyle/>
          <a:p>
            <a:pPr marL="12700">
              <a:lnSpc>
                <a:spcPts val="2095"/>
              </a:lnSpc>
              <a:spcBef>
                <a:spcPts val="100"/>
              </a:spcBef>
            </a:pPr>
            <a:r>
              <a:rPr lang="en-US" sz="1800" b="1" dirty="0">
                <a:solidFill>
                  <a:srgbClr val="FDDBC6"/>
                </a:solidFill>
                <a:latin typeface="Countach" panose="02000000000000000000" pitchFamily="50" charset="0"/>
                <a:cs typeface="Arial"/>
              </a:rPr>
              <a:t>30 MILLION</a:t>
            </a:r>
            <a:endParaRPr lang="en-US" sz="1800" b="1" dirty="0">
              <a:latin typeface="Countach" panose="02000000000000000000" pitchFamily="50" charset="0"/>
              <a:cs typeface="Arial"/>
            </a:endParaRPr>
          </a:p>
          <a:p>
            <a:pPr marL="22860">
              <a:lnSpc>
                <a:spcPts val="894"/>
              </a:lnSpc>
            </a:pPr>
            <a:r>
              <a:rPr lang="en-US" sz="800" b="1" dirty="0">
                <a:solidFill>
                  <a:srgbClr val="FFFFFF"/>
                </a:solidFill>
                <a:latin typeface="Countach Light" panose="02000000000000000000" pitchFamily="50" charset="0"/>
                <a:cs typeface="Arial Narrow"/>
              </a:rPr>
              <a:t>VISITS AT SFC VENUES</a:t>
            </a:r>
            <a:endParaRPr lang="en-US" sz="800" dirty="0">
              <a:latin typeface="Countach Light" panose="02000000000000000000" pitchFamily="50" charset="0"/>
              <a:cs typeface="Arial Narrow"/>
            </a:endParaRPr>
          </a:p>
        </p:txBody>
      </p:sp>
      <p:sp>
        <p:nvSpPr>
          <p:cNvPr id="27" name="object 27"/>
          <p:cNvSpPr txBox="1"/>
          <p:nvPr/>
        </p:nvSpPr>
        <p:spPr>
          <a:xfrm>
            <a:off x="5766244" y="133350"/>
            <a:ext cx="1814523" cy="289823"/>
          </a:xfrm>
          <a:prstGeom prst="rect">
            <a:avLst/>
          </a:prstGeom>
        </p:spPr>
        <p:txBody>
          <a:bodyPr vert="horz" wrap="square" lIns="0" tIns="43180" rIns="0" bIns="0" rtlCol="0">
            <a:spAutoFit/>
          </a:bodyPr>
          <a:lstStyle/>
          <a:p>
            <a:pPr marR="5080" algn="ctr"/>
            <a:r>
              <a:rPr sz="800" spc="50" dirty="0">
                <a:solidFill>
                  <a:srgbClr val="FFFFFF"/>
                </a:solidFill>
                <a:latin typeface="Countach" panose="02000000000000000000" pitchFamily="50" charset="0"/>
                <a:cs typeface="Calibri"/>
              </a:rPr>
              <a:t>SPORTS</a:t>
            </a:r>
            <a:r>
              <a:rPr sz="800" spc="180" dirty="0">
                <a:solidFill>
                  <a:srgbClr val="FFFFFF"/>
                </a:solidFill>
                <a:latin typeface="Countach" panose="02000000000000000000" pitchFamily="50" charset="0"/>
                <a:cs typeface="Calibri"/>
              </a:rPr>
              <a:t> </a:t>
            </a:r>
            <a:r>
              <a:rPr sz="800" spc="60" dirty="0">
                <a:solidFill>
                  <a:srgbClr val="FFFFFF"/>
                </a:solidFill>
                <a:latin typeface="Countach" panose="02000000000000000000" pitchFamily="50" charset="0"/>
                <a:cs typeface="Calibri"/>
              </a:rPr>
              <a:t>FACILITIES</a:t>
            </a:r>
            <a:r>
              <a:rPr sz="800" spc="185" dirty="0">
                <a:solidFill>
                  <a:srgbClr val="FFFFFF"/>
                </a:solidFill>
                <a:latin typeface="Countach" panose="02000000000000000000" pitchFamily="50" charset="0"/>
                <a:cs typeface="Calibri"/>
              </a:rPr>
              <a:t> </a:t>
            </a:r>
            <a:r>
              <a:rPr sz="800" spc="45" dirty="0">
                <a:solidFill>
                  <a:srgbClr val="FFFFFF"/>
                </a:solidFill>
                <a:latin typeface="Countach" panose="02000000000000000000" pitchFamily="50" charset="0"/>
                <a:cs typeface="Calibri"/>
              </a:rPr>
              <a:t>ADVISORY </a:t>
            </a:r>
            <a:r>
              <a:rPr sz="800" dirty="0">
                <a:solidFill>
                  <a:srgbClr val="FFFFFF"/>
                </a:solidFill>
                <a:latin typeface="Countach" panose="02000000000000000000" pitchFamily="50" charset="0"/>
                <a:cs typeface="Calibri"/>
              </a:rPr>
              <a:t>WAS</a:t>
            </a:r>
            <a:r>
              <a:rPr sz="800" spc="220" dirty="0">
                <a:solidFill>
                  <a:srgbClr val="FFFFFF"/>
                </a:solidFill>
                <a:latin typeface="Countach" panose="02000000000000000000" pitchFamily="50" charset="0"/>
                <a:cs typeface="Calibri"/>
              </a:rPr>
              <a:t> </a:t>
            </a:r>
            <a:endParaRPr lang="en-US" sz="800" spc="220" dirty="0">
              <a:solidFill>
                <a:srgbClr val="FFFFFF"/>
              </a:solidFill>
              <a:latin typeface="Countach" panose="02000000000000000000" pitchFamily="50" charset="0"/>
              <a:cs typeface="Calibri"/>
            </a:endParaRPr>
          </a:p>
          <a:p>
            <a:pPr marR="5080" algn="ctr"/>
            <a:r>
              <a:rPr sz="800" spc="55" dirty="0">
                <a:solidFill>
                  <a:srgbClr val="FFFFFF"/>
                </a:solidFill>
                <a:latin typeface="Countach" panose="02000000000000000000" pitchFamily="50" charset="0"/>
                <a:cs typeface="Calibri"/>
              </a:rPr>
              <a:t>FOUNDED</a:t>
            </a:r>
            <a:r>
              <a:rPr sz="800" spc="204" dirty="0">
                <a:solidFill>
                  <a:srgbClr val="FFFFFF"/>
                </a:solidFill>
                <a:latin typeface="Countach" panose="02000000000000000000" pitchFamily="50" charset="0"/>
                <a:cs typeface="Calibri"/>
              </a:rPr>
              <a:t> </a:t>
            </a:r>
            <a:r>
              <a:rPr sz="800" dirty="0">
                <a:solidFill>
                  <a:srgbClr val="FFFFFF"/>
                </a:solidFill>
                <a:latin typeface="Countach" panose="02000000000000000000" pitchFamily="50" charset="0"/>
                <a:cs typeface="Calibri"/>
              </a:rPr>
              <a:t>IN</a:t>
            </a:r>
            <a:r>
              <a:rPr sz="800" spc="215" dirty="0">
                <a:solidFill>
                  <a:srgbClr val="FFFFFF"/>
                </a:solidFill>
                <a:latin typeface="Countach" panose="02000000000000000000" pitchFamily="50" charset="0"/>
                <a:cs typeface="Calibri"/>
              </a:rPr>
              <a:t> </a:t>
            </a:r>
            <a:r>
              <a:rPr sz="800" spc="30" dirty="0">
                <a:solidFill>
                  <a:srgbClr val="FFFFFF"/>
                </a:solidFill>
                <a:latin typeface="Countach" panose="02000000000000000000" pitchFamily="50" charset="0"/>
                <a:cs typeface="Calibri"/>
              </a:rPr>
              <a:t>2003</a:t>
            </a:r>
            <a:endParaRPr sz="800" dirty="0">
              <a:latin typeface="Countach" panose="02000000000000000000" pitchFamily="50" charset="0"/>
              <a:cs typeface="Calibri"/>
            </a:endParaRPr>
          </a:p>
        </p:txBody>
      </p:sp>
      <p:grpSp>
        <p:nvGrpSpPr>
          <p:cNvPr id="28" name="object 28"/>
          <p:cNvGrpSpPr/>
          <p:nvPr/>
        </p:nvGrpSpPr>
        <p:grpSpPr>
          <a:xfrm>
            <a:off x="5279135" y="3636264"/>
            <a:ext cx="2792095" cy="421005"/>
            <a:chOff x="5279135" y="3636264"/>
            <a:chExt cx="2792095" cy="421005"/>
          </a:xfrm>
        </p:grpSpPr>
        <p:pic>
          <p:nvPicPr>
            <p:cNvPr id="29" name="object 29"/>
            <p:cNvPicPr/>
            <p:nvPr/>
          </p:nvPicPr>
          <p:blipFill>
            <a:blip r:embed="rId8" cstate="print"/>
            <a:stretch>
              <a:fillRect/>
            </a:stretch>
          </p:blipFill>
          <p:spPr>
            <a:xfrm>
              <a:off x="5279135" y="3636264"/>
              <a:ext cx="923543" cy="420624"/>
            </a:xfrm>
            <a:prstGeom prst="rect">
              <a:avLst/>
            </a:prstGeom>
          </p:spPr>
        </p:pic>
        <p:pic>
          <p:nvPicPr>
            <p:cNvPr id="30" name="object 30"/>
            <p:cNvPicPr/>
            <p:nvPr/>
          </p:nvPicPr>
          <p:blipFill>
            <a:blip r:embed="rId9" cstate="print"/>
            <a:stretch>
              <a:fillRect/>
            </a:stretch>
          </p:blipFill>
          <p:spPr>
            <a:xfrm>
              <a:off x="6352031" y="3642360"/>
              <a:ext cx="914400" cy="350519"/>
            </a:xfrm>
            <a:prstGeom prst="rect">
              <a:avLst/>
            </a:prstGeom>
          </p:spPr>
        </p:pic>
        <p:pic>
          <p:nvPicPr>
            <p:cNvPr id="31" name="object 31"/>
            <p:cNvPicPr/>
            <p:nvPr/>
          </p:nvPicPr>
          <p:blipFill>
            <a:blip r:embed="rId10" cstate="print"/>
            <a:stretch>
              <a:fillRect/>
            </a:stretch>
          </p:blipFill>
          <p:spPr>
            <a:xfrm>
              <a:off x="7464551" y="3666744"/>
              <a:ext cx="606551" cy="295656"/>
            </a:xfrm>
            <a:prstGeom prst="rect">
              <a:avLst/>
            </a:prstGeom>
          </p:spPr>
        </p:pic>
      </p:grpSp>
      <p:sp>
        <p:nvSpPr>
          <p:cNvPr id="32" name="object 32"/>
          <p:cNvSpPr txBox="1"/>
          <p:nvPr/>
        </p:nvSpPr>
        <p:spPr>
          <a:xfrm>
            <a:off x="5543550" y="1903874"/>
            <a:ext cx="857250" cy="228268"/>
          </a:xfrm>
          <a:prstGeom prst="rect">
            <a:avLst/>
          </a:prstGeom>
        </p:spPr>
        <p:txBody>
          <a:bodyPr vert="horz" wrap="square" lIns="0" tIns="12700" rIns="0" bIns="0" rtlCol="0">
            <a:spAutoFit/>
          </a:bodyPr>
          <a:lstStyle/>
          <a:p>
            <a:pPr marL="12700" algn="ctr">
              <a:lnSpc>
                <a:spcPct val="100000"/>
              </a:lnSpc>
              <a:spcBef>
                <a:spcPts val="100"/>
              </a:spcBef>
            </a:pPr>
            <a:r>
              <a:rPr lang="en-US" sz="1400" dirty="0">
                <a:solidFill>
                  <a:srgbClr val="FFFFFF"/>
                </a:solidFill>
                <a:latin typeface="Countach" panose="02000000000000000000" pitchFamily="50" charset="0"/>
                <a:cs typeface="Arial"/>
              </a:rPr>
              <a:t>WE SERVE</a:t>
            </a:r>
            <a:endParaRPr lang="en-US" sz="1400" dirty="0">
              <a:latin typeface="Countach" panose="02000000000000000000" pitchFamily="50" charset="0"/>
              <a:cs typeface="Arial"/>
            </a:endParaRPr>
          </a:p>
        </p:txBody>
      </p:sp>
      <p:sp>
        <p:nvSpPr>
          <p:cNvPr id="35" name="object 35"/>
          <p:cNvSpPr/>
          <p:nvPr/>
        </p:nvSpPr>
        <p:spPr>
          <a:xfrm>
            <a:off x="5548290" y="1902434"/>
            <a:ext cx="857250" cy="0"/>
          </a:xfrm>
          <a:custGeom>
            <a:avLst/>
            <a:gdLst/>
            <a:ahLst/>
            <a:cxnLst/>
            <a:rect l="l" t="t" r="r" b="b"/>
            <a:pathLst>
              <a:path w="857250">
                <a:moveTo>
                  <a:pt x="856700" y="0"/>
                </a:moveTo>
                <a:lnTo>
                  <a:pt x="0" y="1"/>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sp>
        <p:nvSpPr>
          <p:cNvPr id="36" name="object 36"/>
          <p:cNvSpPr txBox="1"/>
          <p:nvPr/>
        </p:nvSpPr>
        <p:spPr>
          <a:xfrm>
            <a:off x="7323653" y="1492560"/>
            <a:ext cx="653364" cy="210314"/>
          </a:xfrm>
          <a:prstGeom prst="rect">
            <a:avLst/>
          </a:prstGeom>
        </p:spPr>
        <p:txBody>
          <a:bodyPr vert="horz" wrap="square" lIns="0" tIns="30480" rIns="0" bIns="0" rtlCol="0">
            <a:spAutoFit/>
          </a:bodyPr>
          <a:lstStyle/>
          <a:p>
            <a:pPr marL="12700" marR="5080">
              <a:lnSpc>
                <a:spcPts val="600"/>
              </a:lnSpc>
              <a:spcBef>
                <a:spcPts val="240"/>
              </a:spcBef>
            </a:pPr>
            <a:r>
              <a:rPr lang="en-US" sz="800" b="1" dirty="0">
                <a:solidFill>
                  <a:srgbClr val="FFFFFF"/>
                </a:solidFill>
                <a:latin typeface="Countach Light" panose="02000000000000000000" pitchFamily="50" charset="0"/>
                <a:cs typeface="Arial Narrow"/>
              </a:rPr>
              <a:t>COMMUNITIES </a:t>
            </a:r>
          </a:p>
          <a:p>
            <a:pPr marL="12700" marR="5080">
              <a:lnSpc>
                <a:spcPts val="600"/>
              </a:lnSpc>
              <a:spcBef>
                <a:spcPts val="240"/>
              </a:spcBef>
            </a:pPr>
            <a:r>
              <a:rPr lang="en-US" sz="800" b="1" dirty="0">
                <a:solidFill>
                  <a:srgbClr val="FFFFFF"/>
                </a:solidFill>
                <a:latin typeface="Countach Light" panose="02000000000000000000" pitchFamily="50" charset="0"/>
                <a:cs typeface="Arial Narrow"/>
              </a:rPr>
              <a:t>SERVED</a:t>
            </a:r>
            <a:endParaRPr lang="en-US" sz="800" dirty="0">
              <a:latin typeface="Countach Light" panose="02000000000000000000" pitchFamily="50" charset="0"/>
              <a:cs typeface="Arial Narrow"/>
            </a:endParaRPr>
          </a:p>
        </p:txBody>
      </p:sp>
      <p:sp>
        <p:nvSpPr>
          <p:cNvPr id="37" name="object 37"/>
          <p:cNvSpPr/>
          <p:nvPr/>
        </p:nvSpPr>
        <p:spPr>
          <a:xfrm>
            <a:off x="6804559" y="1437233"/>
            <a:ext cx="1119505" cy="0"/>
          </a:xfrm>
          <a:custGeom>
            <a:avLst/>
            <a:gdLst/>
            <a:ahLst/>
            <a:cxnLst/>
            <a:rect l="l" t="t" r="r" b="b"/>
            <a:pathLst>
              <a:path w="1119504">
                <a:moveTo>
                  <a:pt x="1119490" y="0"/>
                </a:moveTo>
                <a:lnTo>
                  <a:pt x="0" y="1"/>
                </a:lnTo>
              </a:path>
            </a:pathLst>
          </a:custGeom>
          <a:ln w="19050">
            <a:solidFill>
              <a:srgbClr val="FFFFFF"/>
            </a:solidFill>
          </a:ln>
        </p:spPr>
        <p:txBody>
          <a:bodyPr wrap="square" lIns="0" tIns="0" rIns="0" bIns="0" rtlCol="0"/>
          <a:lstStyle/>
          <a:p>
            <a:endParaRPr>
              <a:latin typeface="Countach Light" panose="02000000000000000000" pitchFamily="50" charset="0"/>
            </a:endParaRPr>
          </a:p>
        </p:txBody>
      </p:sp>
      <p:sp>
        <p:nvSpPr>
          <p:cNvPr id="38" name="object 38"/>
          <p:cNvSpPr txBox="1"/>
          <p:nvPr/>
        </p:nvSpPr>
        <p:spPr>
          <a:xfrm>
            <a:off x="5380218" y="4615698"/>
            <a:ext cx="2947552" cy="354071"/>
          </a:xfrm>
          <a:prstGeom prst="rect">
            <a:avLst/>
          </a:prstGeom>
        </p:spPr>
        <p:txBody>
          <a:bodyPr vert="horz" wrap="square" lIns="0" tIns="12700" rIns="0" bIns="0" rtlCol="0">
            <a:spAutoFit/>
          </a:bodyPr>
          <a:lstStyle/>
          <a:p>
            <a:pPr marL="492759" marR="5080" indent="-480695" algn="ctr">
              <a:lnSpc>
                <a:spcPct val="145000"/>
              </a:lnSpc>
              <a:spcBef>
                <a:spcPts val="100"/>
              </a:spcBef>
            </a:pPr>
            <a:r>
              <a:rPr lang="en-US" sz="800" b="1" dirty="0">
                <a:solidFill>
                  <a:srgbClr val="FFFFFF"/>
                </a:solidFill>
                <a:latin typeface="Countach Light" panose="02000000000000000000" pitchFamily="50" charset="0"/>
                <a:cs typeface="Arial Narrow"/>
              </a:rPr>
              <a:t>THE SINGLE LARGEST SPORTS TOURISM NETWORK</a:t>
            </a:r>
          </a:p>
          <a:p>
            <a:pPr marL="492759" marR="5080" indent="-480695" algn="ctr">
              <a:lnSpc>
                <a:spcPct val="145000"/>
              </a:lnSpc>
              <a:spcBef>
                <a:spcPts val="100"/>
              </a:spcBef>
            </a:pPr>
            <a:r>
              <a:rPr lang="en-US" sz="800" spc="300" dirty="0">
                <a:solidFill>
                  <a:srgbClr val="FF0000"/>
                </a:solidFill>
                <a:latin typeface="Countach Light" panose="02000000000000000000" pitchFamily="50" charset="0"/>
                <a:cs typeface="Arial Narrow"/>
              </a:rPr>
              <a:t>www.thesfnetwork.com</a:t>
            </a:r>
            <a:endParaRPr lang="en-US" sz="800" spc="300" dirty="0">
              <a:latin typeface="Countach Light" panose="02000000000000000000" pitchFamily="50" charset="0"/>
              <a:cs typeface="Arial Narrow"/>
            </a:endParaRPr>
          </a:p>
        </p:txBody>
      </p:sp>
      <p:sp>
        <p:nvSpPr>
          <p:cNvPr id="39" name="object 39"/>
          <p:cNvSpPr txBox="1"/>
          <p:nvPr/>
        </p:nvSpPr>
        <p:spPr>
          <a:xfrm>
            <a:off x="5780328" y="2308351"/>
            <a:ext cx="1974214" cy="961802"/>
          </a:xfrm>
          <a:prstGeom prst="rect">
            <a:avLst/>
          </a:prstGeom>
        </p:spPr>
        <p:txBody>
          <a:bodyPr vert="horz" wrap="square" lIns="0" tIns="12700" rIns="0" bIns="0" rtlCol="0">
            <a:spAutoFit/>
          </a:bodyPr>
          <a:lstStyle/>
          <a:p>
            <a:pPr marL="93980" indent="-81280">
              <a:lnSpc>
                <a:spcPct val="100000"/>
              </a:lnSpc>
              <a:spcBef>
                <a:spcPts val="100"/>
              </a:spcBef>
              <a:buClr>
                <a:srgbClr val="FF0000"/>
              </a:buClr>
              <a:buChar char="•"/>
              <a:tabLst>
                <a:tab pos="93980" algn="l"/>
              </a:tabLst>
            </a:pPr>
            <a:r>
              <a:rPr sz="900" dirty="0">
                <a:solidFill>
                  <a:srgbClr val="FFFFFF"/>
                </a:solidFill>
                <a:latin typeface="+mj-lt"/>
                <a:cs typeface="Arial" panose="020B0604020202020204" pitchFamily="34" charset="0"/>
              </a:rPr>
              <a:t>Institutional Grade Financial Forecasting</a:t>
            </a:r>
            <a:endParaRPr sz="900" dirty="0">
              <a:latin typeface="+mj-lt"/>
              <a:cs typeface="Arial" panose="020B0604020202020204" pitchFamily="34" charset="0"/>
            </a:endParaRPr>
          </a:p>
          <a:p>
            <a:pPr marL="355600" lvl="1" indent="-81280">
              <a:lnSpc>
                <a:spcPct val="100000"/>
              </a:lnSpc>
              <a:buClr>
                <a:srgbClr val="FF0000"/>
              </a:buClr>
              <a:buChar char="•"/>
              <a:tabLst>
                <a:tab pos="355600" algn="l"/>
              </a:tabLst>
            </a:pPr>
            <a:r>
              <a:rPr sz="900" dirty="0">
                <a:solidFill>
                  <a:srgbClr val="FFFFFF"/>
                </a:solidFill>
                <a:latin typeface="+mj-lt"/>
                <a:cs typeface="Arial" panose="020B0604020202020204" pitchFamily="34" charset="0"/>
              </a:rPr>
              <a:t>Economic Impact Projections</a:t>
            </a:r>
            <a:endParaRPr sz="900" dirty="0">
              <a:latin typeface="+mj-lt"/>
              <a:cs typeface="Arial" panose="020B0604020202020204" pitchFamily="34" charset="0"/>
            </a:endParaRPr>
          </a:p>
          <a:p>
            <a:pPr marL="397510" lvl="1" indent="-81280">
              <a:lnSpc>
                <a:spcPct val="100000"/>
              </a:lnSpc>
              <a:spcBef>
                <a:spcPts val="25"/>
              </a:spcBef>
              <a:buClr>
                <a:srgbClr val="FF0000"/>
              </a:buClr>
              <a:buChar char="•"/>
              <a:tabLst>
                <a:tab pos="397510" algn="l"/>
              </a:tabLst>
            </a:pPr>
            <a:r>
              <a:rPr sz="900" dirty="0">
                <a:solidFill>
                  <a:srgbClr val="FFFFFF"/>
                </a:solidFill>
                <a:latin typeface="+mj-lt"/>
                <a:cs typeface="Arial" panose="020B0604020202020204" pitchFamily="34" charset="0"/>
              </a:rPr>
              <a:t>Strategic Program Planning</a:t>
            </a:r>
            <a:endParaRPr sz="900" dirty="0">
              <a:latin typeface="+mj-lt"/>
              <a:cs typeface="Arial" panose="020B0604020202020204" pitchFamily="34" charset="0"/>
            </a:endParaRPr>
          </a:p>
          <a:p>
            <a:pPr marL="270510" indent="-81280">
              <a:lnSpc>
                <a:spcPct val="100000"/>
              </a:lnSpc>
              <a:spcBef>
                <a:spcPts val="20"/>
              </a:spcBef>
              <a:buClr>
                <a:srgbClr val="FF0000"/>
              </a:buClr>
              <a:buChar char="•"/>
              <a:tabLst>
                <a:tab pos="270510" algn="l"/>
              </a:tabLst>
            </a:pPr>
            <a:r>
              <a:rPr sz="900" dirty="0">
                <a:solidFill>
                  <a:srgbClr val="FFFFFF"/>
                </a:solidFill>
                <a:latin typeface="+mj-lt"/>
                <a:cs typeface="Arial" panose="020B0604020202020204" pitchFamily="34" charset="0"/>
              </a:rPr>
              <a:t>Project Finance Support Services</a:t>
            </a:r>
            <a:endParaRPr sz="900" dirty="0">
              <a:latin typeface="+mj-lt"/>
              <a:cs typeface="Arial" panose="020B0604020202020204" pitchFamily="34" charset="0"/>
            </a:endParaRPr>
          </a:p>
          <a:p>
            <a:pPr marL="429259" lvl="1" indent="-81280">
              <a:lnSpc>
                <a:spcPts val="1045"/>
              </a:lnSpc>
              <a:spcBef>
                <a:spcPts val="25"/>
              </a:spcBef>
              <a:buClr>
                <a:srgbClr val="FF0000"/>
              </a:buClr>
              <a:buChar char="•"/>
              <a:tabLst>
                <a:tab pos="429259" algn="l"/>
              </a:tabLst>
            </a:pPr>
            <a:r>
              <a:rPr sz="900" dirty="0">
                <a:solidFill>
                  <a:srgbClr val="FFFFFF"/>
                </a:solidFill>
                <a:latin typeface="+mj-lt"/>
                <a:cs typeface="Arial" panose="020B0604020202020204" pitchFamily="34" charset="0"/>
              </a:rPr>
              <a:t>Outsourced Management</a:t>
            </a:r>
            <a:endParaRPr sz="900" dirty="0">
              <a:latin typeface="+mj-lt"/>
              <a:cs typeface="Arial" panose="020B0604020202020204" pitchFamily="34" charset="0"/>
            </a:endParaRPr>
          </a:p>
          <a:p>
            <a:pPr marL="371475" indent="-81280">
              <a:lnSpc>
                <a:spcPts val="1045"/>
              </a:lnSpc>
              <a:buClr>
                <a:srgbClr val="FF0000"/>
              </a:buClr>
              <a:buChar char="•"/>
              <a:tabLst>
                <a:tab pos="371475" algn="l"/>
              </a:tabLst>
            </a:pPr>
            <a:r>
              <a:rPr sz="900" dirty="0">
                <a:solidFill>
                  <a:srgbClr val="FFFFFF"/>
                </a:solidFill>
                <a:latin typeface="+mj-lt"/>
                <a:cs typeface="Arial" panose="020B0604020202020204" pitchFamily="34" charset="0"/>
              </a:rPr>
              <a:t>National Network of Venues</a:t>
            </a:r>
            <a:endParaRPr sz="900" dirty="0">
              <a:latin typeface="+mj-lt"/>
              <a:cs typeface="Arial" panose="020B0604020202020204" pitchFamily="34" charset="0"/>
            </a:endParaRPr>
          </a:p>
          <a:p>
            <a:pPr marL="97155" indent="-81280">
              <a:lnSpc>
                <a:spcPct val="100000"/>
              </a:lnSpc>
              <a:buClr>
                <a:srgbClr val="FF0000"/>
              </a:buClr>
              <a:buChar char="•"/>
              <a:tabLst>
                <a:tab pos="97155" algn="l"/>
              </a:tabLst>
            </a:pPr>
            <a:r>
              <a:rPr sz="900" dirty="0">
                <a:solidFill>
                  <a:srgbClr val="FFFFFF"/>
                </a:solidFill>
                <a:latin typeface="+mj-lt"/>
                <a:cs typeface="Arial" panose="020B0604020202020204" pitchFamily="34" charset="0"/>
              </a:rPr>
              <a:t>Operational Efficiency and Effectiveness</a:t>
            </a:r>
            <a:endParaRPr sz="900" dirty="0">
              <a:latin typeface="+mj-lt"/>
              <a:cs typeface="Arial" panose="020B0604020202020204" pitchFamily="34" charset="0"/>
            </a:endParaRPr>
          </a:p>
        </p:txBody>
      </p:sp>
      <p:grpSp>
        <p:nvGrpSpPr>
          <p:cNvPr id="40" name="object 40"/>
          <p:cNvGrpSpPr/>
          <p:nvPr/>
        </p:nvGrpSpPr>
        <p:grpSpPr>
          <a:xfrm>
            <a:off x="5777915" y="480758"/>
            <a:ext cx="1854200" cy="4195445"/>
            <a:chOff x="5777915" y="480758"/>
            <a:chExt cx="1854200" cy="4195445"/>
          </a:xfrm>
        </p:grpSpPr>
        <p:pic>
          <p:nvPicPr>
            <p:cNvPr id="41" name="object 41"/>
            <p:cNvPicPr/>
            <p:nvPr/>
          </p:nvPicPr>
          <p:blipFill>
            <a:blip r:embed="rId11" cstate="print"/>
            <a:stretch>
              <a:fillRect/>
            </a:stretch>
          </p:blipFill>
          <p:spPr>
            <a:xfrm>
              <a:off x="5777915" y="480758"/>
              <a:ext cx="1802853" cy="343992"/>
            </a:xfrm>
            <a:prstGeom prst="rect">
              <a:avLst/>
            </a:prstGeom>
          </p:spPr>
        </p:pic>
        <p:pic>
          <p:nvPicPr>
            <p:cNvPr id="42" name="object 42"/>
            <p:cNvPicPr/>
            <p:nvPr/>
          </p:nvPicPr>
          <p:blipFill>
            <a:blip r:embed="rId12" cstate="print"/>
            <a:stretch>
              <a:fillRect/>
            </a:stretch>
          </p:blipFill>
          <p:spPr>
            <a:xfrm>
              <a:off x="6352654" y="4285725"/>
              <a:ext cx="1279436" cy="390418"/>
            </a:xfrm>
            <a:prstGeom prst="rect">
              <a:avLst/>
            </a:prstGeom>
          </p:spPr>
        </p:pic>
        <p:pic>
          <p:nvPicPr>
            <p:cNvPr id="43" name="object 43"/>
            <p:cNvPicPr/>
            <p:nvPr/>
          </p:nvPicPr>
          <p:blipFill>
            <a:blip r:embed="rId13" cstate="print"/>
            <a:stretch>
              <a:fillRect/>
            </a:stretch>
          </p:blipFill>
          <p:spPr>
            <a:xfrm>
              <a:off x="6021222" y="4278600"/>
              <a:ext cx="356628" cy="395324"/>
            </a:xfrm>
            <a:prstGeom prst="rect">
              <a:avLst/>
            </a:prstGeom>
          </p:spPr>
        </p:pic>
      </p:grpSp>
      <p:sp>
        <p:nvSpPr>
          <p:cNvPr id="49" name="TextBox 48">
            <a:extLst>
              <a:ext uri="{FF2B5EF4-FFF2-40B4-BE49-F238E27FC236}">
                <a16:creationId xmlns:a16="http://schemas.microsoft.com/office/drawing/2014/main" id="{4A079308-D5B8-E428-8AD7-0CC9D53ED0D8}"/>
              </a:ext>
            </a:extLst>
          </p:cNvPr>
          <p:cNvSpPr txBox="1"/>
          <p:nvPr/>
        </p:nvSpPr>
        <p:spPr>
          <a:xfrm>
            <a:off x="5029964" y="1428750"/>
            <a:ext cx="1893902" cy="498598"/>
          </a:xfrm>
          <a:prstGeom prst="rect">
            <a:avLst/>
          </a:prstGeom>
          <a:noFill/>
        </p:spPr>
        <p:txBody>
          <a:bodyPr wrap="square">
            <a:spAutoFit/>
          </a:bodyPr>
          <a:lstStyle/>
          <a:p>
            <a:pPr marR="30480" algn="ctr">
              <a:lnSpc>
                <a:spcPct val="80000"/>
              </a:lnSpc>
            </a:pPr>
            <a:r>
              <a:rPr lang="en-US" sz="1100" dirty="0">
                <a:solidFill>
                  <a:srgbClr val="FFFFFF"/>
                </a:solidFill>
                <a:latin typeface="Countach" panose="02000000000000000000" pitchFamily="50" charset="0"/>
                <a:cs typeface="Arial"/>
              </a:rPr>
              <a:t>HEALTH &amp; ECONOMIC </a:t>
            </a:r>
          </a:p>
          <a:p>
            <a:pPr marR="30480" algn="ctr">
              <a:lnSpc>
                <a:spcPct val="80000"/>
              </a:lnSpc>
            </a:pPr>
            <a:r>
              <a:rPr lang="en-US" sz="1100" dirty="0">
                <a:solidFill>
                  <a:srgbClr val="FFFFFF"/>
                </a:solidFill>
                <a:latin typeface="Countach" panose="02000000000000000000" pitchFamily="50" charset="0"/>
                <a:cs typeface="Arial"/>
              </a:rPr>
              <a:t>VITALITY OF THE </a:t>
            </a:r>
          </a:p>
          <a:p>
            <a:pPr marR="30480" algn="ctr">
              <a:lnSpc>
                <a:spcPct val="80000"/>
              </a:lnSpc>
            </a:pPr>
            <a:r>
              <a:rPr lang="en-US" sz="1100" dirty="0">
                <a:solidFill>
                  <a:srgbClr val="FFFFFF"/>
                </a:solidFill>
                <a:latin typeface="Countach" panose="02000000000000000000" pitchFamily="50" charset="0"/>
                <a:cs typeface="Arial"/>
              </a:rPr>
              <a:t>COMMUNITIES</a:t>
            </a:r>
            <a:endParaRPr lang="en-US" sz="1100" dirty="0">
              <a:latin typeface="Countach" panose="02000000000000000000" pitchFamily="50" charset="0"/>
              <a:cs typeface="Arial"/>
            </a:endParaRPr>
          </a:p>
        </p:txBody>
      </p:sp>
      <p:sp>
        <p:nvSpPr>
          <p:cNvPr id="51" name="TextBox 50">
            <a:extLst>
              <a:ext uri="{FF2B5EF4-FFF2-40B4-BE49-F238E27FC236}">
                <a16:creationId xmlns:a16="http://schemas.microsoft.com/office/drawing/2014/main" id="{A36C7C1D-C202-FA30-7EC9-B8F9906592CB}"/>
              </a:ext>
            </a:extLst>
          </p:cNvPr>
          <p:cNvSpPr txBox="1"/>
          <p:nvPr/>
        </p:nvSpPr>
        <p:spPr>
          <a:xfrm>
            <a:off x="5159952" y="1139218"/>
            <a:ext cx="1447800" cy="369332"/>
          </a:xfrm>
          <a:prstGeom prst="rect">
            <a:avLst/>
          </a:prstGeom>
          <a:noFill/>
        </p:spPr>
        <p:txBody>
          <a:bodyPr wrap="square">
            <a:spAutoFit/>
          </a:bodyPr>
          <a:lstStyle/>
          <a:p>
            <a:pPr marL="153035" algn="ctr">
              <a:spcBef>
                <a:spcPts val="85"/>
              </a:spcBef>
            </a:pPr>
            <a:r>
              <a:rPr lang="en-US" sz="1800" dirty="0">
                <a:solidFill>
                  <a:srgbClr val="FDDBC6"/>
                </a:solidFill>
                <a:latin typeface="Countach" panose="02000000000000000000" pitchFamily="50" charset="0"/>
                <a:cs typeface="Arial"/>
              </a:rPr>
              <a:t>IMPROVE THE</a:t>
            </a:r>
            <a:endParaRPr lang="en-US" sz="1800" dirty="0">
              <a:latin typeface="Countach" panose="02000000000000000000" pitchFamily="50" charset="0"/>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321" y="355"/>
              <a:ext cx="9143361" cy="5143144"/>
            </a:xfrm>
            <a:prstGeom prst="rect">
              <a:avLst/>
            </a:prstGeom>
          </p:spPr>
        </p:pic>
        <p:pic>
          <p:nvPicPr>
            <p:cNvPr id="4" name="object 4"/>
            <p:cNvPicPr/>
            <p:nvPr/>
          </p:nvPicPr>
          <p:blipFill>
            <a:blip r:embed="rId3" cstate="print"/>
            <a:stretch>
              <a:fillRect/>
            </a:stretch>
          </p:blipFill>
          <p:spPr>
            <a:xfrm>
              <a:off x="24383" y="0"/>
              <a:ext cx="9119616" cy="5141975"/>
            </a:xfrm>
            <a:prstGeom prst="rect">
              <a:avLst/>
            </a:prstGeom>
          </p:spPr>
        </p:pic>
        <p:pic>
          <p:nvPicPr>
            <p:cNvPr id="5" name="object 5"/>
            <p:cNvPicPr/>
            <p:nvPr/>
          </p:nvPicPr>
          <p:blipFill>
            <a:blip r:embed="rId4" cstate="print"/>
            <a:stretch>
              <a:fillRect/>
            </a:stretch>
          </p:blipFill>
          <p:spPr>
            <a:xfrm>
              <a:off x="0" y="0"/>
              <a:ext cx="9144000" cy="5141975"/>
            </a:xfrm>
            <a:prstGeom prst="rect">
              <a:avLst/>
            </a:prstGeom>
          </p:spPr>
        </p:pic>
        <p:pic>
          <p:nvPicPr>
            <p:cNvPr id="6" name="object 6"/>
            <p:cNvPicPr/>
            <p:nvPr/>
          </p:nvPicPr>
          <p:blipFill>
            <a:blip r:embed="rId5" cstate="print"/>
            <a:stretch>
              <a:fillRect/>
            </a:stretch>
          </p:blipFill>
          <p:spPr>
            <a:xfrm>
              <a:off x="0" y="3233927"/>
              <a:ext cx="9144000" cy="1908048"/>
            </a:xfrm>
            <a:prstGeom prst="rect">
              <a:avLst/>
            </a:prstGeom>
          </p:spPr>
        </p:pic>
        <p:sp>
          <p:nvSpPr>
            <p:cNvPr id="7" name="object 7"/>
            <p:cNvSpPr/>
            <p:nvPr/>
          </p:nvSpPr>
          <p:spPr>
            <a:xfrm>
              <a:off x="1122895" y="1959559"/>
              <a:ext cx="6948805" cy="2278380"/>
            </a:xfrm>
            <a:custGeom>
              <a:avLst/>
              <a:gdLst/>
              <a:ahLst/>
              <a:cxnLst/>
              <a:rect l="l" t="t" r="r" b="b"/>
              <a:pathLst>
                <a:path w="6948805" h="2278379">
                  <a:moveTo>
                    <a:pt x="1001255" y="0"/>
                  </a:moveTo>
                  <a:lnTo>
                    <a:pt x="412026" y="0"/>
                  </a:lnTo>
                  <a:lnTo>
                    <a:pt x="412026" y="524586"/>
                  </a:lnTo>
                  <a:lnTo>
                    <a:pt x="1001255" y="524586"/>
                  </a:lnTo>
                  <a:lnTo>
                    <a:pt x="1001255" y="0"/>
                  </a:lnTo>
                  <a:close/>
                </a:path>
                <a:path w="6948805" h="2278379">
                  <a:moveTo>
                    <a:pt x="2460599" y="16522"/>
                  </a:moveTo>
                  <a:lnTo>
                    <a:pt x="1871357" y="16522"/>
                  </a:lnTo>
                  <a:lnTo>
                    <a:pt x="1871357" y="541096"/>
                  </a:lnTo>
                  <a:lnTo>
                    <a:pt x="2460599" y="541096"/>
                  </a:lnTo>
                  <a:lnTo>
                    <a:pt x="2460599" y="16522"/>
                  </a:lnTo>
                  <a:close/>
                </a:path>
                <a:path w="6948805" h="2278379">
                  <a:moveTo>
                    <a:pt x="3769017" y="16510"/>
                  </a:moveTo>
                  <a:lnTo>
                    <a:pt x="3179775" y="16510"/>
                  </a:lnTo>
                  <a:lnTo>
                    <a:pt x="3179775" y="541096"/>
                  </a:lnTo>
                  <a:lnTo>
                    <a:pt x="3769017" y="541096"/>
                  </a:lnTo>
                  <a:lnTo>
                    <a:pt x="3769017" y="16510"/>
                  </a:lnTo>
                  <a:close/>
                </a:path>
                <a:path w="6948805" h="2278379">
                  <a:moveTo>
                    <a:pt x="5077422" y="16510"/>
                  </a:moveTo>
                  <a:lnTo>
                    <a:pt x="4488180" y="16510"/>
                  </a:lnTo>
                  <a:lnTo>
                    <a:pt x="4488180" y="541096"/>
                  </a:lnTo>
                  <a:lnTo>
                    <a:pt x="5077422" y="541096"/>
                  </a:lnTo>
                  <a:lnTo>
                    <a:pt x="5077422" y="16510"/>
                  </a:lnTo>
                  <a:close/>
                </a:path>
                <a:path w="6948805" h="2278379">
                  <a:moveTo>
                    <a:pt x="6544094" y="16510"/>
                  </a:moveTo>
                  <a:lnTo>
                    <a:pt x="5954852" y="16510"/>
                  </a:lnTo>
                  <a:lnTo>
                    <a:pt x="5954852" y="541096"/>
                  </a:lnTo>
                  <a:lnTo>
                    <a:pt x="6544094" y="541096"/>
                  </a:lnTo>
                  <a:lnTo>
                    <a:pt x="6544094" y="16510"/>
                  </a:lnTo>
                  <a:close/>
                </a:path>
                <a:path w="6948805" h="2278379">
                  <a:moveTo>
                    <a:pt x="6948779" y="566559"/>
                  </a:moveTo>
                  <a:lnTo>
                    <a:pt x="0" y="566559"/>
                  </a:lnTo>
                  <a:lnTo>
                    <a:pt x="0" y="2277948"/>
                  </a:lnTo>
                  <a:lnTo>
                    <a:pt x="6948779" y="2277948"/>
                  </a:lnTo>
                  <a:lnTo>
                    <a:pt x="6948779" y="566559"/>
                  </a:lnTo>
                  <a:close/>
                </a:path>
              </a:pathLst>
            </a:custGeom>
            <a:solidFill>
              <a:srgbClr val="FFFFFF"/>
            </a:solidFill>
          </p:spPr>
          <p:txBody>
            <a:bodyPr wrap="square" lIns="0" tIns="0" rIns="0" bIns="0" rtlCol="0"/>
            <a:lstStyle/>
            <a:p>
              <a:endParaRPr/>
            </a:p>
          </p:txBody>
        </p:sp>
        <p:pic>
          <p:nvPicPr>
            <p:cNvPr id="8" name="object 8"/>
            <p:cNvPicPr/>
            <p:nvPr/>
          </p:nvPicPr>
          <p:blipFill>
            <a:blip r:embed="rId6" cstate="print"/>
            <a:stretch>
              <a:fillRect/>
            </a:stretch>
          </p:blipFill>
          <p:spPr>
            <a:xfrm>
              <a:off x="844296" y="1575816"/>
              <a:ext cx="7455408" cy="3209544"/>
            </a:xfrm>
            <a:prstGeom prst="rect">
              <a:avLst/>
            </a:prstGeom>
          </p:spPr>
        </p:pic>
        <p:sp>
          <p:nvSpPr>
            <p:cNvPr id="9" name="object 9"/>
            <p:cNvSpPr/>
            <p:nvPr/>
          </p:nvSpPr>
          <p:spPr>
            <a:xfrm>
              <a:off x="5959652" y="4321440"/>
              <a:ext cx="1727200" cy="415925"/>
            </a:xfrm>
            <a:custGeom>
              <a:avLst/>
              <a:gdLst/>
              <a:ahLst/>
              <a:cxnLst/>
              <a:rect l="l" t="t" r="r" b="b"/>
              <a:pathLst>
                <a:path w="1727200" h="415925">
                  <a:moveTo>
                    <a:pt x="1726755" y="0"/>
                  </a:moveTo>
                  <a:lnTo>
                    <a:pt x="0" y="0"/>
                  </a:lnTo>
                  <a:lnTo>
                    <a:pt x="0" y="415497"/>
                  </a:lnTo>
                  <a:lnTo>
                    <a:pt x="1726755" y="415497"/>
                  </a:lnTo>
                  <a:lnTo>
                    <a:pt x="1726755" y="0"/>
                  </a:lnTo>
                  <a:close/>
                </a:path>
              </a:pathLst>
            </a:custGeom>
            <a:solidFill>
              <a:srgbClr val="00253D"/>
            </a:solidFill>
          </p:spPr>
          <p:txBody>
            <a:bodyPr wrap="square" lIns="0" tIns="0" rIns="0" bIns="0" rtlCol="0"/>
            <a:lstStyle/>
            <a:p>
              <a:endParaRPr/>
            </a:p>
          </p:txBody>
        </p:sp>
      </p:grpSp>
      <p:sp>
        <p:nvSpPr>
          <p:cNvPr id="10" name="object 10"/>
          <p:cNvSpPr txBox="1"/>
          <p:nvPr/>
        </p:nvSpPr>
        <p:spPr>
          <a:xfrm>
            <a:off x="6000788" y="4251197"/>
            <a:ext cx="1551940"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Countach" panose="02000000000000000000" pitchFamily="50" charset="0"/>
                <a:cs typeface="Arial"/>
              </a:rPr>
              <a:t>MANAGEMENT</a:t>
            </a:r>
            <a:endParaRPr sz="2400">
              <a:latin typeface="Countach" panose="02000000000000000000" pitchFamily="50" charset="0"/>
              <a:cs typeface="Arial"/>
            </a:endParaRPr>
          </a:p>
        </p:txBody>
      </p:sp>
      <p:sp>
        <p:nvSpPr>
          <p:cNvPr id="11" name="object 11"/>
          <p:cNvSpPr/>
          <p:nvPr/>
        </p:nvSpPr>
        <p:spPr>
          <a:xfrm>
            <a:off x="2016264" y="4321440"/>
            <a:ext cx="1273175" cy="415925"/>
          </a:xfrm>
          <a:custGeom>
            <a:avLst/>
            <a:gdLst/>
            <a:ahLst/>
            <a:cxnLst/>
            <a:rect l="l" t="t" r="r" b="b"/>
            <a:pathLst>
              <a:path w="1273175" h="415925">
                <a:moveTo>
                  <a:pt x="1273111" y="0"/>
                </a:moveTo>
                <a:lnTo>
                  <a:pt x="0" y="0"/>
                </a:lnTo>
                <a:lnTo>
                  <a:pt x="0" y="415497"/>
                </a:lnTo>
                <a:lnTo>
                  <a:pt x="1273111" y="415497"/>
                </a:lnTo>
                <a:lnTo>
                  <a:pt x="1273111" y="0"/>
                </a:lnTo>
                <a:close/>
              </a:path>
            </a:pathLst>
          </a:custGeom>
          <a:solidFill>
            <a:srgbClr val="00253D"/>
          </a:solidFill>
        </p:spPr>
        <p:txBody>
          <a:bodyPr wrap="square" lIns="0" tIns="0" rIns="0" bIns="0" rtlCol="0"/>
          <a:lstStyle/>
          <a:p>
            <a:endParaRPr/>
          </a:p>
        </p:txBody>
      </p:sp>
      <p:sp>
        <p:nvSpPr>
          <p:cNvPr id="12" name="object 12"/>
          <p:cNvSpPr txBox="1"/>
          <p:nvPr/>
        </p:nvSpPr>
        <p:spPr>
          <a:xfrm>
            <a:off x="2057400" y="4251197"/>
            <a:ext cx="1103630"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Countach" panose="02000000000000000000" pitchFamily="50" charset="0"/>
                <a:cs typeface="Arial"/>
              </a:rPr>
              <a:t>ADVISORY</a:t>
            </a:r>
            <a:endParaRPr sz="2400" dirty="0">
              <a:latin typeface="Countach" panose="02000000000000000000" pitchFamily="50" charset="0"/>
              <a:cs typeface="Arial"/>
            </a:endParaRPr>
          </a:p>
        </p:txBody>
      </p:sp>
      <p:sp>
        <p:nvSpPr>
          <p:cNvPr id="13" name="object 13"/>
          <p:cNvSpPr/>
          <p:nvPr/>
        </p:nvSpPr>
        <p:spPr>
          <a:xfrm>
            <a:off x="3768788" y="4316543"/>
            <a:ext cx="1764030" cy="415925"/>
          </a:xfrm>
          <a:custGeom>
            <a:avLst/>
            <a:gdLst/>
            <a:ahLst/>
            <a:cxnLst/>
            <a:rect l="l" t="t" r="r" b="b"/>
            <a:pathLst>
              <a:path w="1764029" h="415925">
                <a:moveTo>
                  <a:pt x="1763623" y="0"/>
                </a:moveTo>
                <a:lnTo>
                  <a:pt x="0" y="0"/>
                </a:lnTo>
                <a:lnTo>
                  <a:pt x="0" y="415498"/>
                </a:lnTo>
                <a:lnTo>
                  <a:pt x="1763623" y="415498"/>
                </a:lnTo>
                <a:lnTo>
                  <a:pt x="1763623" y="0"/>
                </a:lnTo>
                <a:close/>
              </a:path>
            </a:pathLst>
          </a:custGeom>
          <a:solidFill>
            <a:srgbClr val="00253D"/>
          </a:solidFill>
        </p:spPr>
        <p:txBody>
          <a:bodyPr wrap="square" lIns="0" tIns="0" rIns="0" bIns="0" rtlCol="0"/>
          <a:lstStyle/>
          <a:p>
            <a:endParaRPr/>
          </a:p>
        </p:txBody>
      </p:sp>
      <p:sp>
        <p:nvSpPr>
          <p:cNvPr id="14" name="object 14"/>
          <p:cNvSpPr txBox="1"/>
          <p:nvPr/>
        </p:nvSpPr>
        <p:spPr>
          <a:xfrm>
            <a:off x="3809924" y="4248150"/>
            <a:ext cx="1588770"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Countach" panose="02000000000000000000" pitchFamily="50" charset="0"/>
                <a:cs typeface="Arial"/>
              </a:rPr>
              <a:t>DEVELOPMENT</a:t>
            </a:r>
            <a:endParaRPr sz="2400">
              <a:latin typeface="Countach" panose="02000000000000000000" pitchFamily="50" charset="0"/>
              <a:cs typeface="Arial"/>
            </a:endParaRPr>
          </a:p>
        </p:txBody>
      </p:sp>
      <p:pic>
        <p:nvPicPr>
          <p:cNvPr id="16" name="object 16"/>
          <p:cNvPicPr/>
          <p:nvPr/>
        </p:nvPicPr>
        <p:blipFill>
          <a:blip r:embed="rId7" cstate="print"/>
          <a:stretch>
            <a:fillRect/>
          </a:stretch>
        </p:blipFill>
        <p:spPr>
          <a:xfrm>
            <a:off x="734568" y="548640"/>
            <a:ext cx="7723632" cy="120396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2537</TotalTime>
  <Words>6556</Words>
  <Application>Microsoft Office PowerPoint</Application>
  <PresentationFormat>On-screen Show (16:9)</PresentationFormat>
  <Paragraphs>2281</Paragraphs>
  <Slides>63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Arial Narrow</vt:lpstr>
      <vt:lpstr>Calibri</vt:lpstr>
      <vt:lpstr>Countach</vt:lpstr>
      <vt:lpstr>Countach Light</vt:lpstr>
      <vt:lpstr>Impact</vt:lpstr>
      <vt:lpstr>Times New Roman</vt:lpstr>
      <vt:lpstr>Office Theme</vt:lpstr>
      <vt:lpstr>PowerPoint Presentation</vt:lpstr>
      <vt:lpstr>IS THE WORLD’S PREMIER YOUTH DIAMOND SPORTS PLATFORM.</vt:lpstr>
      <vt:lpstr>PowerPoint Presentation</vt:lpstr>
      <vt:lpstr>PGTV</vt:lpstr>
      <vt:lpstr>PowerPoint Presentation</vt:lpstr>
      <vt:lpstr>PowerPoint Presentation</vt:lpstr>
      <vt:lpstr>SPORTS FACILITIES COMPANIES (SFC)  OVERVIEW &amp; PERFECT GAME PARTNERSHIP PERFECT GAME</vt:lpstr>
      <vt:lpstr>$$15 BILLION</vt:lpstr>
      <vt:lpstr>PowerPoint Presentation</vt:lpstr>
      <vt:lpstr>PowerPoint Presentation</vt:lpstr>
      <vt:lpstr>REGIONAL &amp; NATIONAL AUDIENCE VISITATION TO THE SF NETWORK</vt:lpstr>
      <vt:lpstr>PERFORMANCE REPORT MYRTLE BEACH, SOUTH CAROLINA</vt:lpstr>
      <vt:lpstr>PERFORMANCE REPORT ROCKY TOP, TENNESSEE</vt:lpstr>
      <vt:lpstr>PERFORMANCE REPORT HOVER, ALABAMA</vt:lpstr>
      <vt:lpstr>PERFORMANCE REPORT ROCKY MOUNT, NORTH CAROLINA</vt:lpstr>
      <vt:lpstr>PERFORMANCE REPORT ROCKY MOUNT, NORTH CAROLINA</vt:lpstr>
      <vt:lpstr>PERFORMANCE REPORT ROCKY MOUNT, NORTH CAROLINA</vt:lpstr>
      <vt:lpstr>WHAT WE BELIEVE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PERFECT GAME OFFERS SCALE</vt:lpstr>
      <vt:lpstr>PowerPoint Presentation</vt:lpstr>
      <vt:lpstr>PowerPoint Presentation</vt:lpstr>
      <vt:lpstr>PowerPoint Presentation</vt:lpstr>
      <vt:lpstr>TOMORROW’S STARS = TODAY’S INFLUENCERS</vt:lpstr>
      <vt:lpstr>PowerPoint Presentation</vt:lpstr>
      <vt:lpstr>PowerPoint Presentation</vt:lpstr>
      <vt:lpstr>PowerPoint Presentation</vt:lpstr>
      <vt:lpstr>PowerPoint Presentation</vt:lpstr>
      <vt:lpstr>340M WEBSITE VIEWS</vt:lpstr>
      <vt:lpstr>DIRECT  RESPONSE WITH A LOYAL AUDIENCE </vt:lpstr>
      <vt:lpstr>PG BRANDED PRODUCTS</vt:lpstr>
      <vt:lpstr>PowerPoint Presentation</vt:lpstr>
      <vt:lpstr>PowerPoint Presentation</vt:lpstr>
      <vt:lpstr>PowerPoint Presentation</vt:lpstr>
      <vt:lpstr>PowerPoint Presentation</vt:lpstr>
      <vt:lpstr>RETAINING THE WORLD’S ELITE BASEBALL &amp; SOFTBALL PLATFORM IN NORTH CAROLINA</vt:lpstr>
      <vt:lpstr>PowerPoint Presentation</vt:lpstr>
      <vt:lpstr>PowerPoint Presentation</vt:lpstr>
      <vt:lpstr>PowerPoint Presentation</vt:lpstr>
      <vt:lpstr>NEXT STEPS</vt:lpstr>
      <vt:lpstr>PowerPoint Presentation</vt:lpstr>
      <vt:lpstr>CASE STUDIES +  PG REFERENCES</vt:lpstr>
      <vt:lpstr>PowerPoint Presentation</vt:lpstr>
      <vt:lpstr>MOBILYTICS INSIGHTS:</vt:lpstr>
      <vt:lpstr>PowerPoint Presentation</vt:lpstr>
      <vt:lpstr>MOBILYTICS INSIGHTS:</vt:lpstr>
      <vt:lpstr>PG PERFORMANCE TESTIMONIAL:</vt:lpstr>
      <vt:lpstr>MOBILYTICS INSIGHTS:</vt:lpstr>
      <vt:lpstr>CASE STUDIES+</vt:lpstr>
      <vt:lpstr>            </vt:lpstr>
      <vt:lpstr>PowerPoint Presentation</vt:lpstr>
      <vt:lpstr>THE CITY OF CEDAR PARK PARTNERED WITH PERFECT GAME ON A NATIONAL YOUTH BASEBALL DESTINATION</vt:lpstr>
      <vt:lpstr>PowerPoint Presentation</vt:lpstr>
      <vt:lpstr>PowerPoint Presentation</vt:lpstr>
      <vt:lpstr>PowerPoint Presentation</vt:lpstr>
      <vt:lpstr>PERFECT GAME ECONOMIC IMPACT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Dominick Ferraro</dc:creator>
  <cp:lastModifiedBy>Dominick Ferraro</cp:lastModifiedBy>
  <cp:revision>114</cp:revision>
  <dcterms:created xsi:type="dcterms:W3CDTF">2025-09-02T18:25:37Z</dcterms:created>
  <dcterms:modified xsi:type="dcterms:W3CDTF">2025-09-05T13:04:09Z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2025-03-27T00:00:00Z</vt:filetime>
  </property>
  <property fmtid="{D5CDD505-2E9C-101B-9397-08002B2CF9AE}" pid="3" name="LastSaved">
    <vt:filetime>2025-09-02T00:00:00Z</vt:filetime>
  </property>
  <property fmtid="{D5CDD505-2E9C-101B-9397-08002B2CF9AE}" pid="4" name="Producer">
    <vt:lpwstr>iLovePDF</vt:lpwstr>
  </property>
</Properties>
</file>